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 snapToGrid="0" snapToObjects="1">
      <p:cViewPr>
        <p:scale>
          <a:sx n="76" d="100"/>
          <a:sy n="76" d="100"/>
        </p:scale>
        <p:origin x="-1206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8987A20F-1575-E54C-B0E0-20348D6E4148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A20F-1575-E54C-B0E0-20348D6E4148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DDE5-9346-0E41-B39D-A5C6F374440F}" type="slidenum">
              <a:rPr lang="en-US" smtClean="0"/>
              <a:t>‹N›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A20F-1575-E54C-B0E0-20348D6E4148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DDE5-9346-0E41-B39D-A5C6F374440F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A20F-1575-E54C-B0E0-20348D6E4148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DDE5-9346-0E41-B39D-A5C6F374440F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8987A20F-1575-E54C-B0E0-20348D6E4148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8987A20F-1575-E54C-B0E0-20348D6E4148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DDE5-9346-0E41-B39D-A5C6F374440F}" type="slidenum">
              <a:rPr lang="en-US" smtClean="0"/>
              <a:t>‹N›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A20F-1575-E54C-B0E0-20348D6E4148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DDE5-9346-0E41-B39D-A5C6F374440F}" type="slidenum">
              <a:rPr lang="en-US" smtClean="0"/>
              <a:t>‹N›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987A20F-1575-E54C-B0E0-20348D6E4148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DDE5-9346-0E41-B39D-A5C6F374440F}" type="slidenum">
              <a:rPr lang="en-US" smtClean="0"/>
              <a:t>‹N›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987A20F-1575-E54C-B0E0-20348D6E4148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DDE5-9346-0E41-B39D-A5C6F374440F}" type="slidenum">
              <a:rPr lang="en-US" smtClean="0"/>
              <a:t>‹N›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8987A20F-1575-E54C-B0E0-20348D6E4148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DDE5-9346-0E41-B39D-A5C6F374440F}" type="slidenum">
              <a:rPr lang="en-US" smtClean="0"/>
              <a:t>‹N›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A20F-1575-E54C-B0E0-20348D6E4148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DDE5-9346-0E41-B39D-A5C6F374440F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A20F-1575-E54C-B0E0-20348D6E4148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DDE5-9346-0E41-B39D-A5C6F374440F}" type="slidenum">
              <a:rPr lang="en-US" smtClean="0"/>
              <a:t>‹N›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A20F-1575-E54C-B0E0-20348D6E4148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DDE5-9346-0E41-B39D-A5C6F374440F}" type="slidenum">
              <a:rPr lang="en-US" smtClean="0"/>
              <a:t>‹N›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9C93-F56F-46AB-9EB8-53614A95B15F}" type="datetime1">
              <a:rPr lang="en-US" smtClean="0"/>
              <a:pPr/>
              <a:t>3/19/2014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0958803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A20F-1575-E54C-B0E0-20348D6E4148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DDE5-9346-0E41-B39D-A5C6F374440F}" type="slidenum">
              <a:rPr lang="en-US" smtClean="0"/>
              <a:t>‹N›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8987A20F-1575-E54C-B0E0-20348D6E4148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987A20F-1575-E54C-B0E0-20348D6E4148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C1CDDDE5-9346-0E41-B39D-A5C6F374440F}" type="slidenum">
              <a:rPr lang="en-US" smtClean="0"/>
              <a:t>‹N›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A20F-1575-E54C-B0E0-20348D6E4148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DDE5-9346-0E41-B39D-A5C6F374440F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A20F-1575-E54C-B0E0-20348D6E4148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DDE5-9346-0E41-B39D-A5C6F374440F}" type="slidenum">
              <a:rPr lang="en-US" smtClean="0"/>
              <a:t>‹N›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7A20F-1575-E54C-B0E0-20348D6E4148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DDE5-9346-0E41-B39D-A5C6F374440F}" type="slidenum">
              <a:rPr lang="en-US" smtClean="0"/>
              <a:t>‹N›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987A20F-1575-E54C-B0E0-20348D6E4148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C1CDDDE5-9346-0E41-B39D-A5C6F374440F}" type="slidenum">
              <a:rPr lang="en-US" smtClean="0"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  <p:sldLayoutId id="2147483681" r:id="rId19"/>
    <p:sldLayoutId id="2147483682" r:id="rId20"/>
    <p:sldLayoutId id="2147483683" r:id="rId21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11501" y="4541878"/>
            <a:ext cx="6553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7F7F7F"/>
                </a:solidFill>
              </a:rPr>
              <a:t>INTUS</a:t>
            </a:r>
          </a:p>
          <a:p>
            <a:pPr algn="ctr"/>
            <a:r>
              <a:rPr lang="en-US" sz="2800" b="1" dirty="0" err="1" smtClean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</a:rPr>
              <a:t>ntelligenza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</a:rPr>
              <a:t>ambientale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800" b="1" dirty="0" err="1" smtClean="0">
                <a:solidFill>
                  <a:schemeClr val="bg1">
                    <a:lumMod val="50000"/>
                  </a:schemeClr>
                </a:solidFill>
              </a:rPr>
              <a:t>N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</a:rPr>
              <a:t>arratività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agging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</a:rPr>
              <a:t>delle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</a:rPr>
              <a:t>risorse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</a:rPr>
              <a:t>U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rbane e </a:t>
            </a:r>
            <a:r>
              <a:rPr lang="en-US" sz="2800" b="1" dirty="0" err="1" smtClean="0">
                <a:solidFill>
                  <a:schemeClr val="bg1">
                    <a:lumMod val="50000"/>
                  </a:schemeClr>
                </a:solidFill>
              </a:rPr>
              <a:t>S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</a:rPr>
              <a:t>ensoristica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</a:rPr>
              <a:t>diffusa</a:t>
            </a: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" name="Picture 8" descr="logo complet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98" y="185325"/>
            <a:ext cx="4262582" cy="2357459"/>
          </a:xfrm>
          <a:prstGeom prst="rect">
            <a:avLst/>
          </a:prstGeom>
        </p:spPr>
      </p:pic>
      <p:pic>
        <p:nvPicPr>
          <p:cNvPr id="10" name="Picture 9" descr="Logo_UE_FESR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855" y="2854198"/>
            <a:ext cx="1187018" cy="1002489"/>
          </a:xfrm>
          <a:prstGeom prst="rect">
            <a:avLst/>
          </a:prstGeom>
        </p:spPr>
      </p:pic>
      <p:pic>
        <p:nvPicPr>
          <p:cNvPr id="11" name="Picture 10" descr="pon_comp_mod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671" y="2854198"/>
            <a:ext cx="1681340" cy="1002489"/>
          </a:xfrm>
          <a:prstGeom prst="rect">
            <a:avLst/>
          </a:prstGeom>
        </p:spPr>
      </p:pic>
      <p:pic>
        <p:nvPicPr>
          <p:cNvPr id="12" name="Picture 11" descr="Logo MIUR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855" y="771115"/>
            <a:ext cx="1075985" cy="1002489"/>
          </a:xfrm>
          <a:prstGeom prst="rect">
            <a:avLst/>
          </a:prstGeom>
        </p:spPr>
      </p:pic>
      <p:pic>
        <p:nvPicPr>
          <p:cNvPr id="2" name="Picture 2" descr="C:\Users\utente\vittorio intus\vittorio progetto INTUS\progetto intus di  aldo\logo intus e loghi vari\LOGO MSE - JPEG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203" y="769890"/>
            <a:ext cx="1088132" cy="100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9719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 txBox="1">
            <a:spLocks noGrp="1"/>
          </p:cNvSpPr>
          <p:nvPr>
            <p:ph type="title"/>
          </p:nvPr>
        </p:nvSpPr>
        <p:spPr>
          <a:xfrm>
            <a:off x="457199" y="1338065"/>
            <a:ext cx="56661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F7F7F"/>
                </a:solidFill>
              </a:rPr>
              <a:t>           </a:t>
            </a:r>
            <a:r>
              <a:rPr lang="en-US" sz="2400" dirty="0">
                <a:solidFill>
                  <a:srgbClr val="7F7F7F"/>
                </a:solidFill>
              </a:rPr>
              <a:t> </a:t>
            </a:r>
            <a:r>
              <a:rPr lang="en-US" sz="2400" dirty="0" err="1">
                <a:solidFill>
                  <a:srgbClr val="7F7F7F"/>
                </a:solidFill>
              </a:rPr>
              <a:t>Soluzioni</a:t>
            </a:r>
            <a:r>
              <a:rPr lang="en-US" sz="2400" dirty="0">
                <a:solidFill>
                  <a:srgbClr val="7F7F7F"/>
                </a:solidFill>
              </a:rPr>
              <a:t> di storytelling </a:t>
            </a:r>
            <a:r>
              <a:rPr lang="en-US" sz="2400" dirty="0" err="1">
                <a:solidFill>
                  <a:srgbClr val="7F7F7F"/>
                </a:solidFill>
              </a:rPr>
              <a:t>digitale</a:t>
            </a:r>
            <a:endParaRPr lang="en-US" sz="2400" dirty="0">
              <a:solidFill>
                <a:srgbClr val="7F7F7F"/>
              </a:solidFill>
            </a:endParaRPr>
          </a:p>
        </p:txBody>
      </p:sp>
      <p:pic>
        <p:nvPicPr>
          <p:cNvPr id="10" name="Content Placeholder 9" descr="IMG_4296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89" b="30489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14"/>
          </p:nvPr>
        </p:nvSpPr>
        <p:spPr>
          <a:xfrm>
            <a:off x="457199" y="4224973"/>
            <a:ext cx="7396163" cy="192024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7F7F7F"/>
                </a:solidFill>
              </a:rPr>
              <a:t>Le</a:t>
            </a:r>
            <a:r>
              <a:rPr lang="en-US" b="1" dirty="0" smtClean="0">
                <a:solidFill>
                  <a:srgbClr val="7F7F7F"/>
                </a:solidFill>
              </a:rPr>
              <a:t> </a:t>
            </a:r>
            <a:r>
              <a:rPr lang="en-US" b="1" dirty="0" err="1" smtClean="0">
                <a:solidFill>
                  <a:srgbClr val="7F7F7F"/>
                </a:solidFill>
              </a:rPr>
              <a:t>storie</a:t>
            </a:r>
            <a:r>
              <a:rPr lang="en-US" b="1" dirty="0" smtClean="0">
                <a:solidFill>
                  <a:srgbClr val="7F7F7F"/>
                </a:solidFill>
              </a:rPr>
              <a:t> </a:t>
            </a:r>
            <a:r>
              <a:rPr lang="en-US" dirty="0" err="1" smtClean="0">
                <a:solidFill>
                  <a:srgbClr val="7F7F7F"/>
                </a:solidFill>
              </a:rPr>
              <a:t>saranno</a:t>
            </a:r>
            <a:r>
              <a:rPr lang="en-US" dirty="0" smtClean="0">
                <a:solidFill>
                  <a:srgbClr val="7F7F7F"/>
                </a:solidFill>
              </a:rPr>
              <a:t> poi elaborate e </a:t>
            </a:r>
            <a:r>
              <a:rPr lang="en-US" dirty="0" err="1" smtClean="0">
                <a:solidFill>
                  <a:srgbClr val="7F7F7F"/>
                </a:solidFill>
              </a:rPr>
              <a:t>arricchite</a:t>
            </a:r>
            <a:r>
              <a:rPr lang="en-US" dirty="0" smtClean="0">
                <a:solidFill>
                  <a:srgbClr val="7F7F7F"/>
                </a:solidFill>
              </a:rPr>
              <a:t> di </a:t>
            </a:r>
            <a:r>
              <a:rPr lang="en-US" b="1" dirty="0" err="1" smtClean="0">
                <a:solidFill>
                  <a:srgbClr val="7F7F7F"/>
                </a:solidFill>
              </a:rPr>
              <a:t>materiali</a:t>
            </a:r>
            <a:r>
              <a:rPr lang="en-US" b="1" dirty="0" smtClean="0">
                <a:solidFill>
                  <a:srgbClr val="7F7F7F"/>
                </a:solidFill>
              </a:rPr>
              <a:t> </a:t>
            </a:r>
            <a:r>
              <a:rPr lang="en-US" b="1" dirty="0" err="1" smtClean="0">
                <a:solidFill>
                  <a:srgbClr val="7F7F7F"/>
                </a:solidFill>
              </a:rPr>
              <a:t>multimediali</a:t>
            </a:r>
            <a:r>
              <a:rPr lang="en-US" b="1" dirty="0" smtClean="0">
                <a:solidFill>
                  <a:srgbClr val="7F7F7F"/>
                </a:solidFill>
              </a:rPr>
              <a:t> </a:t>
            </a:r>
            <a:r>
              <a:rPr lang="en-US" dirty="0" smtClean="0">
                <a:solidFill>
                  <a:srgbClr val="7F7F7F"/>
                </a:solidFill>
              </a:rPr>
              <a:t>(</a:t>
            </a:r>
            <a:r>
              <a:rPr lang="en-US" b="1" dirty="0" err="1" smtClean="0">
                <a:solidFill>
                  <a:srgbClr val="7F7F7F"/>
                </a:solidFill>
              </a:rPr>
              <a:t>foto</a:t>
            </a:r>
            <a:r>
              <a:rPr lang="en-US" dirty="0" smtClean="0">
                <a:solidFill>
                  <a:srgbClr val="7F7F7F"/>
                </a:solidFill>
              </a:rPr>
              <a:t>, </a:t>
            </a:r>
            <a:r>
              <a:rPr lang="en-US" dirty="0" err="1" smtClean="0">
                <a:solidFill>
                  <a:srgbClr val="7F7F7F"/>
                </a:solidFill>
              </a:rPr>
              <a:t>suoni</a:t>
            </a:r>
            <a:r>
              <a:rPr lang="en-US" dirty="0" smtClean="0">
                <a:solidFill>
                  <a:srgbClr val="7F7F7F"/>
                </a:solidFill>
              </a:rPr>
              <a:t>, </a:t>
            </a:r>
            <a:r>
              <a:rPr lang="en-US" b="1" dirty="0" err="1" smtClean="0">
                <a:solidFill>
                  <a:srgbClr val="7F7F7F"/>
                </a:solidFill>
              </a:rPr>
              <a:t>musiche</a:t>
            </a:r>
            <a:r>
              <a:rPr lang="en-US" dirty="0" smtClean="0">
                <a:solidFill>
                  <a:srgbClr val="7F7F7F"/>
                </a:solidFill>
              </a:rPr>
              <a:t> e </a:t>
            </a:r>
            <a:r>
              <a:rPr lang="en-US" dirty="0" err="1" smtClean="0">
                <a:solidFill>
                  <a:srgbClr val="7F7F7F"/>
                </a:solidFill>
              </a:rPr>
              <a:t>gli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dirty="0" err="1" smtClean="0">
                <a:solidFill>
                  <a:srgbClr val="7F7F7F"/>
                </a:solidFill>
              </a:rPr>
              <a:t>stessi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b="1" dirty="0" err="1" smtClean="0">
                <a:solidFill>
                  <a:srgbClr val="7F7F7F"/>
                </a:solidFill>
              </a:rPr>
              <a:t>materiali</a:t>
            </a:r>
            <a:r>
              <a:rPr lang="en-US" b="1" dirty="0" smtClean="0">
                <a:solidFill>
                  <a:srgbClr val="7F7F7F"/>
                </a:solidFill>
              </a:rPr>
              <a:t> </a:t>
            </a:r>
            <a:r>
              <a:rPr lang="en-US" b="1" dirty="0" err="1" smtClean="0">
                <a:solidFill>
                  <a:srgbClr val="7F7F7F"/>
                </a:solidFill>
              </a:rPr>
              <a:t>d’archivio</a:t>
            </a:r>
            <a:r>
              <a:rPr lang="en-US" b="1" dirty="0" smtClean="0">
                <a:solidFill>
                  <a:srgbClr val="7F7F7F"/>
                </a:solidFill>
              </a:rPr>
              <a:t> </a:t>
            </a:r>
            <a:r>
              <a:rPr lang="en-US" b="1" dirty="0" err="1" smtClean="0">
                <a:solidFill>
                  <a:srgbClr val="7F7F7F"/>
                </a:solidFill>
              </a:rPr>
              <a:t>digitalizzati</a:t>
            </a:r>
            <a:r>
              <a:rPr lang="en-US" b="1" dirty="0" smtClean="0">
                <a:solidFill>
                  <a:srgbClr val="7F7F7F"/>
                </a:solidFill>
              </a:rPr>
              <a:t> </a:t>
            </a:r>
            <a:r>
              <a:rPr lang="en-US" dirty="0" err="1" smtClean="0">
                <a:solidFill>
                  <a:srgbClr val="7F7F7F"/>
                </a:solidFill>
              </a:rPr>
              <a:t>nella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dirty="0" err="1" smtClean="0">
                <a:solidFill>
                  <a:srgbClr val="7F7F7F"/>
                </a:solidFill>
              </a:rPr>
              <a:t>fase</a:t>
            </a:r>
            <a:r>
              <a:rPr lang="en-US" dirty="0" smtClean="0">
                <a:solidFill>
                  <a:srgbClr val="7F7F7F"/>
                </a:solidFill>
              </a:rPr>
              <a:t> 1)</a:t>
            </a:r>
            <a:endParaRPr lang="en-US" dirty="0">
              <a:solidFill>
                <a:srgbClr val="7F7F7F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57199" y="948397"/>
            <a:ext cx="832979" cy="83292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68930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 txBox="1">
            <a:spLocks noGrp="1"/>
          </p:cNvSpPr>
          <p:nvPr>
            <p:ph type="title"/>
          </p:nvPr>
        </p:nvSpPr>
        <p:spPr>
          <a:xfrm>
            <a:off x="457199" y="1338065"/>
            <a:ext cx="6520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F7F7F"/>
                </a:solidFill>
              </a:rPr>
              <a:t>           </a:t>
            </a:r>
            <a:r>
              <a:rPr lang="en-US" sz="2400" dirty="0" err="1" smtClean="0">
                <a:solidFill>
                  <a:srgbClr val="7F7F7F"/>
                </a:solidFill>
              </a:rPr>
              <a:t>Tecniche</a:t>
            </a:r>
            <a:r>
              <a:rPr lang="en-US" sz="2400" dirty="0" smtClean="0">
                <a:solidFill>
                  <a:srgbClr val="7F7F7F"/>
                </a:solidFill>
              </a:rPr>
              <a:t> </a:t>
            </a:r>
            <a:r>
              <a:rPr lang="en-US" sz="2400" dirty="0">
                <a:solidFill>
                  <a:srgbClr val="7F7F7F"/>
                </a:solidFill>
              </a:rPr>
              <a:t>di </a:t>
            </a:r>
            <a:r>
              <a:rPr lang="en-US" sz="2400" dirty="0" err="1">
                <a:solidFill>
                  <a:srgbClr val="7F7F7F"/>
                </a:solidFill>
              </a:rPr>
              <a:t>intelligenza</a:t>
            </a:r>
            <a:r>
              <a:rPr lang="en-US" sz="2400" dirty="0">
                <a:solidFill>
                  <a:srgbClr val="7F7F7F"/>
                </a:solidFill>
              </a:rPr>
              <a:t> </a:t>
            </a:r>
            <a:r>
              <a:rPr lang="en-US" sz="2400" dirty="0" err="1" smtClean="0">
                <a:solidFill>
                  <a:srgbClr val="7F7F7F"/>
                </a:solidFill>
              </a:rPr>
              <a:t>ambientale</a:t>
            </a:r>
            <a:endParaRPr lang="en-US" sz="2400" dirty="0">
              <a:solidFill>
                <a:srgbClr val="7F7F7F"/>
              </a:solidFill>
            </a:endParaRPr>
          </a:p>
        </p:txBody>
      </p:sp>
      <p:pic>
        <p:nvPicPr>
          <p:cNvPr id="3" name="Content Placeholder 2" descr="tagmylagoon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10" b="29410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14"/>
          </p:nvPr>
        </p:nvSpPr>
        <p:spPr>
          <a:xfrm>
            <a:off x="457199" y="4224973"/>
            <a:ext cx="7396163" cy="192024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it-IT" dirty="0">
                <a:solidFill>
                  <a:srgbClr val="7F7F7F"/>
                </a:solidFill>
              </a:rPr>
              <a:t>I</a:t>
            </a:r>
            <a:r>
              <a:rPr lang="it-IT" dirty="0" smtClean="0">
                <a:solidFill>
                  <a:srgbClr val="7F7F7F"/>
                </a:solidFill>
              </a:rPr>
              <a:t>ntervento </a:t>
            </a:r>
            <a:r>
              <a:rPr lang="it-IT" dirty="0">
                <a:solidFill>
                  <a:srgbClr val="7F7F7F"/>
                </a:solidFill>
              </a:rPr>
              <a:t>di </a:t>
            </a:r>
            <a:r>
              <a:rPr lang="it-IT" b="1" dirty="0" err="1">
                <a:solidFill>
                  <a:srgbClr val="7F7F7F"/>
                </a:solidFill>
              </a:rPr>
              <a:t>sensorizzazione</a:t>
            </a:r>
            <a:r>
              <a:rPr lang="it-IT" b="1" dirty="0">
                <a:solidFill>
                  <a:srgbClr val="7F7F7F"/>
                </a:solidFill>
              </a:rPr>
              <a:t> diffusa dei </a:t>
            </a:r>
            <a:r>
              <a:rPr lang="it-IT" b="1" dirty="0" err="1">
                <a:solidFill>
                  <a:srgbClr val="7F7F7F"/>
                </a:solidFill>
              </a:rPr>
              <a:t>microluoghi</a:t>
            </a:r>
            <a:r>
              <a:rPr lang="it-IT" b="1" dirty="0">
                <a:solidFill>
                  <a:srgbClr val="7F7F7F"/>
                </a:solidFill>
              </a:rPr>
              <a:t> di interesse </a:t>
            </a:r>
            <a:r>
              <a:rPr lang="it-IT" dirty="0">
                <a:solidFill>
                  <a:srgbClr val="7F7F7F"/>
                </a:solidFill>
              </a:rPr>
              <a:t>definiti nello spazio urbano </a:t>
            </a:r>
            <a:r>
              <a:rPr lang="it-IT" dirty="0" smtClean="0">
                <a:solidFill>
                  <a:srgbClr val="7F7F7F"/>
                </a:solidFill>
              </a:rPr>
              <a:t>. E’ la città che parla </a:t>
            </a:r>
            <a:r>
              <a:rPr lang="it-IT" dirty="0">
                <a:solidFill>
                  <a:srgbClr val="7F7F7F"/>
                </a:solidFill>
              </a:rPr>
              <a:t>con il suo visitatore proponendo le proprie </a:t>
            </a:r>
            <a:r>
              <a:rPr lang="it-IT" dirty="0" smtClean="0">
                <a:solidFill>
                  <a:srgbClr val="7F7F7F"/>
                </a:solidFill>
              </a:rPr>
              <a:t>storie</a:t>
            </a:r>
          </a:p>
          <a:p>
            <a:r>
              <a:rPr lang="it-IT" dirty="0" smtClean="0">
                <a:solidFill>
                  <a:srgbClr val="7F7F7F"/>
                </a:solidFill>
              </a:rPr>
              <a:t>I</a:t>
            </a:r>
            <a:r>
              <a:rPr lang="en-US" dirty="0" smtClean="0">
                <a:solidFill>
                  <a:srgbClr val="7F7F7F"/>
                </a:solidFill>
              </a:rPr>
              <a:t>l  </a:t>
            </a:r>
            <a:r>
              <a:rPr lang="en-US" dirty="0" err="1">
                <a:solidFill>
                  <a:srgbClr val="7F7F7F"/>
                </a:solidFill>
              </a:rPr>
              <a:t>modello</a:t>
            </a:r>
            <a:r>
              <a:rPr lang="en-US" dirty="0">
                <a:solidFill>
                  <a:srgbClr val="7F7F7F"/>
                </a:solidFill>
              </a:rPr>
              <a:t> </a:t>
            </a:r>
            <a:r>
              <a:rPr lang="en-US" dirty="0" err="1">
                <a:solidFill>
                  <a:srgbClr val="7F7F7F"/>
                </a:solidFill>
              </a:rPr>
              <a:t>si</a:t>
            </a:r>
            <a:r>
              <a:rPr lang="en-US" dirty="0">
                <a:solidFill>
                  <a:srgbClr val="7F7F7F"/>
                </a:solidFill>
              </a:rPr>
              <a:t> </a:t>
            </a:r>
            <a:r>
              <a:rPr lang="en-US" dirty="0" err="1">
                <a:solidFill>
                  <a:srgbClr val="7F7F7F"/>
                </a:solidFill>
              </a:rPr>
              <a:t>basa</a:t>
            </a:r>
            <a:r>
              <a:rPr lang="en-US" dirty="0">
                <a:solidFill>
                  <a:srgbClr val="7F7F7F"/>
                </a:solidFill>
              </a:rPr>
              <a:t> </a:t>
            </a:r>
            <a:r>
              <a:rPr lang="en-US" dirty="0" err="1">
                <a:solidFill>
                  <a:srgbClr val="7F7F7F"/>
                </a:solidFill>
              </a:rPr>
              <a:t>su</a:t>
            </a:r>
            <a:r>
              <a:rPr lang="en-US" dirty="0">
                <a:solidFill>
                  <a:srgbClr val="7F7F7F"/>
                </a:solidFill>
              </a:rPr>
              <a:t> </a:t>
            </a:r>
            <a:r>
              <a:rPr lang="en-US" dirty="0" err="1">
                <a:solidFill>
                  <a:srgbClr val="7F7F7F"/>
                </a:solidFill>
              </a:rPr>
              <a:t>una</a:t>
            </a:r>
            <a:r>
              <a:rPr lang="en-US" dirty="0">
                <a:solidFill>
                  <a:srgbClr val="7F7F7F"/>
                </a:solidFill>
              </a:rPr>
              <a:t> </a:t>
            </a:r>
            <a:r>
              <a:rPr lang="en-US" b="1" dirty="0" err="1">
                <a:solidFill>
                  <a:srgbClr val="7F7F7F"/>
                </a:solidFill>
              </a:rPr>
              <a:t>visione</a:t>
            </a:r>
            <a:r>
              <a:rPr lang="en-US" b="1" dirty="0">
                <a:solidFill>
                  <a:srgbClr val="7F7F7F"/>
                </a:solidFill>
              </a:rPr>
              <a:t> </a:t>
            </a:r>
            <a:r>
              <a:rPr lang="en-US" dirty="0" err="1">
                <a:solidFill>
                  <a:srgbClr val="7F7F7F"/>
                </a:solidFill>
              </a:rPr>
              <a:t>dello</a:t>
            </a:r>
            <a:r>
              <a:rPr lang="en-US" dirty="0">
                <a:solidFill>
                  <a:srgbClr val="7F7F7F"/>
                </a:solidFill>
              </a:rPr>
              <a:t> </a:t>
            </a:r>
            <a:r>
              <a:rPr lang="en-US" dirty="0" err="1">
                <a:solidFill>
                  <a:srgbClr val="7F7F7F"/>
                </a:solidFill>
              </a:rPr>
              <a:t>spazio</a:t>
            </a:r>
            <a:r>
              <a:rPr lang="en-US" dirty="0">
                <a:solidFill>
                  <a:srgbClr val="7F7F7F"/>
                </a:solidFill>
              </a:rPr>
              <a:t> </a:t>
            </a:r>
            <a:r>
              <a:rPr lang="en-US" dirty="0" err="1">
                <a:solidFill>
                  <a:srgbClr val="7F7F7F"/>
                </a:solidFill>
              </a:rPr>
              <a:t>urbano</a:t>
            </a:r>
            <a:r>
              <a:rPr lang="en-US" dirty="0">
                <a:solidFill>
                  <a:srgbClr val="7F7F7F"/>
                </a:solidFill>
              </a:rPr>
              <a:t> </a:t>
            </a:r>
            <a:r>
              <a:rPr lang="en-US" b="1" dirty="0" err="1" smtClean="0">
                <a:solidFill>
                  <a:srgbClr val="7F7F7F"/>
                </a:solidFill>
              </a:rPr>
              <a:t>dinamica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dirty="0">
                <a:solidFill>
                  <a:srgbClr val="7F7F7F"/>
                </a:solidFill>
              </a:rPr>
              <a:t>e </a:t>
            </a:r>
            <a:r>
              <a:rPr lang="en-US" dirty="0" err="1" smtClean="0">
                <a:solidFill>
                  <a:srgbClr val="7F7F7F"/>
                </a:solidFill>
              </a:rPr>
              <a:t>aperto</a:t>
            </a:r>
            <a:r>
              <a:rPr lang="en-US" dirty="0" smtClean="0">
                <a:solidFill>
                  <a:srgbClr val="7F7F7F"/>
                </a:solidFill>
              </a:rPr>
              <a:t> in </a:t>
            </a:r>
            <a:r>
              <a:rPr lang="en-US" dirty="0">
                <a:solidFill>
                  <a:srgbClr val="7F7F7F"/>
                </a:solidFill>
              </a:rPr>
              <a:t>cui 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b="1" i="1" dirty="0" smtClean="0">
                <a:solidFill>
                  <a:srgbClr val="7F7F7F"/>
                </a:solidFill>
              </a:rPr>
              <a:t>smart-spot</a:t>
            </a:r>
            <a:r>
              <a:rPr lang="en-US" i="1" dirty="0" smtClean="0">
                <a:solidFill>
                  <a:srgbClr val="7F7F7F"/>
                </a:solidFill>
              </a:rPr>
              <a:t>s </a:t>
            </a:r>
            <a:r>
              <a:rPr lang="en-US" i="1" dirty="0" err="1" smtClean="0">
                <a:solidFill>
                  <a:srgbClr val="7F7F7F"/>
                </a:solidFill>
              </a:rPr>
              <a:t>urbani</a:t>
            </a:r>
            <a:r>
              <a:rPr lang="en-US" i="1" dirty="0" smtClean="0">
                <a:solidFill>
                  <a:srgbClr val="7F7F7F"/>
                </a:solidFill>
              </a:rPr>
              <a:t> </a:t>
            </a:r>
            <a:r>
              <a:rPr lang="en-US" i="1" dirty="0" err="1" smtClean="0">
                <a:solidFill>
                  <a:srgbClr val="7F7F7F"/>
                </a:solidFill>
              </a:rPr>
              <a:t>permettono</a:t>
            </a:r>
            <a:r>
              <a:rPr lang="en-US" i="1" dirty="0" smtClean="0">
                <a:solidFill>
                  <a:srgbClr val="7F7F7F"/>
                </a:solidFill>
              </a:rPr>
              <a:t> </a:t>
            </a:r>
            <a:r>
              <a:rPr lang="en-US" b="1" i="1" dirty="0" err="1" smtClean="0">
                <a:solidFill>
                  <a:srgbClr val="7F7F7F"/>
                </a:solidFill>
              </a:rPr>
              <a:t>snodi</a:t>
            </a:r>
            <a:r>
              <a:rPr lang="en-US" b="1" i="1" dirty="0" smtClean="0">
                <a:solidFill>
                  <a:srgbClr val="7F7F7F"/>
                </a:solidFill>
              </a:rPr>
              <a:t> </a:t>
            </a:r>
            <a:r>
              <a:rPr lang="en-US" b="1" i="1" dirty="0" err="1" smtClean="0">
                <a:solidFill>
                  <a:srgbClr val="7F7F7F"/>
                </a:solidFill>
              </a:rPr>
              <a:t>narrativi</a:t>
            </a:r>
            <a:r>
              <a:rPr lang="en-US" b="1" i="1" dirty="0" smtClean="0">
                <a:solidFill>
                  <a:srgbClr val="7F7F7F"/>
                </a:solidFill>
              </a:rPr>
              <a:t> </a:t>
            </a:r>
            <a:r>
              <a:rPr lang="en-US" i="1" dirty="0" smtClean="0">
                <a:solidFill>
                  <a:srgbClr val="7F7F7F"/>
                </a:solidFill>
              </a:rPr>
              <a:t>e </a:t>
            </a:r>
            <a:r>
              <a:rPr lang="en-US" i="1" dirty="0" err="1" smtClean="0">
                <a:solidFill>
                  <a:srgbClr val="7F7F7F"/>
                </a:solidFill>
              </a:rPr>
              <a:t>suggestioni</a:t>
            </a:r>
            <a:r>
              <a:rPr lang="en-US" i="1" dirty="0" smtClean="0">
                <a:solidFill>
                  <a:srgbClr val="7F7F7F"/>
                </a:solidFill>
              </a:rPr>
              <a:t> </a:t>
            </a:r>
            <a:r>
              <a:rPr lang="en-US" i="1" dirty="0" err="1" smtClean="0">
                <a:solidFill>
                  <a:srgbClr val="7F7F7F"/>
                </a:solidFill>
              </a:rPr>
              <a:t>memoriali</a:t>
            </a:r>
            <a:endParaRPr lang="en-US" i="1" dirty="0">
              <a:solidFill>
                <a:srgbClr val="7F7F7F"/>
              </a:solidFill>
            </a:endParaRPr>
          </a:p>
          <a:p>
            <a:endParaRPr lang="en-US" dirty="0">
              <a:solidFill>
                <a:srgbClr val="7F7F7F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57199" y="948397"/>
            <a:ext cx="832979" cy="83292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361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INTUS -  </a:t>
            </a:r>
            <a:r>
              <a:rPr lang="en-US" dirty="0" err="1" smtClean="0"/>
              <a:t>risultati</a:t>
            </a:r>
            <a:r>
              <a:rPr lang="en-US" dirty="0" smtClean="0"/>
              <a:t> </a:t>
            </a:r>
            <a:r>
              <a:rPr lang="en-US" dirty="0" err="1" smtClean="0"/>
              <a:t>attesi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7F7F7F"/>
                </a:solidFill>
              </a:rPr>
              <a:t>Il modello </a:t>
            </a:r>
            <a:r>
              <a:rPr lang="it-IT" dirty="0">
                <a:solidFill>
                  <a:srgbClr val="7F7F7F"/>
                </a:solidFill>
              </a:rPr>
              <a:t>previsto da </a:t>
            </a:r>
            <a:r>
              <a:rPr lang="it-IT" dirty="0" smtClean="0">
                <a:solidFill>
                  <a:srgbClr val="7F7F7F"/>
                </a:solidFill>
              </a:rPr>
              <a:t>INTUS è quello di  </a:t>
            </a:r>
            <a:r>
              <a:rPr lang="it-IT" dirty="0">
                <a:solidFill>
                  <a:srgbClr val="7F7F7F"/>
                </a:solidFill>
              </a:rPr>
              <a:t>di un </a:t>
            </a:r>
            <a:r>
              <a:rPr lang="it-IT" b="1" dirty="0">
                <a:solidFill>
                  <a:srgbClr val="7F7F7F"/>
                </a:solidFill>
              </a:rPr>
              <a:t>turismo culturale </a:t>
            </a:r>
            <a:r>
              <a:rPr lang="it-IT" b="1" dirty="0" smtClean="0">
                <a:solidFill>
                  <a:srgbClr val="7F7F7F"/>
                </a:solidFill>
              </a:rPr>
              <a:t>narrativo</a:t>
            </a:r>
            <a:r>
              <a:rPr lang="it-IT" b="1" dirty="0">
                <a:solidFill>
                  <a:srgbClr val="7F7F7F"/>
                </a:solidFill>
              </a:rPr>
              <a:t> </a:t>
            </a:r>
            <a:r>
              <a:rPr lang="it-IT" dirty="0">
                <a:solidFill>
                  <a:srgbClr val="7F7F7F"/>
                </a:solidFill>
              </a:rPr>
              <a:t>suggestivo e </a:t>
            </a:r>
            <a:r>
              <a:rPr lang="it-IT" dirty="0" err="1">
                <a:solidFill>
                  <a:srgbClr val="7F7F7F"/>
                </a:solidFill>
              </a:rPr>
              <a:t>granularizzato</a:t>
            </a:r>
            <a:r>
              <a:rPr lang="it-IT" dirty="0">
                <a:solidFill>
                  <a:srgbClr val="7F7F7F"/>
                </a:solidFill>
              </a:rPr>
              <a:t> </a:t>
            </a:r>
            <a:endParaRPr lang="it-IT" dirty="0" smtClean="0">
              <a:solidFill>
                <a:srgbClr val="7F7F7F"/>
              </a:solidFill>
            </a:endParaRPr>
          </a:p>
          <a:p>
            <a:r>
              <a:rPr lang="it-IT" dirty="0" smtClean="0">
                <a:solidFill>
                  <a:srgbClr val="7F7F7F"/>
                </a:solidFill>
              </a:rPr>
              <a:t> trova il suo completamento in </a:t>
            </a:r>
            <a:r>
              <a:rPr lang="it-IT" b="1" dirty="0" smtClean="0">
                <a:solidFill>
                  <a:srgbClr val="7F7F7F"/>
                </a:solidFill>
              </a:rPr>
              <a:t>uno spazio urbano </a:t>
            </a:r>
            <a:r>
              <a:rPr lang="it-IT" dirty="0" smtClean="0">
                <a:solidFill>
                  <a:srgbClr val="7F7F7F"/>
                </a:solidFill>
              </a:rPr>
              <a:t>che in grado di </a:t>
            </a:r>
            <a:r>
              <a:rPr lang="it-IT" b="1" dirty="0" smtClean="0">
                <a:solidFill>
                  <a:srgbClr val="7F7F7F"/>
                </a:solidFill>
              </a:rPr>
              <a:t>avvolgere il visitatore </a:t>
            </a:r>
            <a:r>
              <a:rPr lang="it-IT" dirty="0" smtClean="0">
                <a:solidFill>
                  <a:srgbClr val="7F7F7F"/>
                </a:solidFill>
              </a:rPr>
              <a:t>in una fitta rete di </a:t>
            </a:r>
            <a:r>
              <a:rPr lang="it-IT" b="1" dirty="0" smtClean="0">
                <a:solidFill>
                  <a:srgbClr val="7F7F7F"/>
                </a:solidFill>
              </a:rPr>
              <a:t>momenti dialogici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641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INTUS -  </a:t>
            </a:r>
            <a:r>
              <a:rPr lang="en-US" dirty="0" err="1"/>
              <a:t>risultati</a:t>
            </a:r>
            <a:r>
              <a:rPr lang="en-US" dirty="0"/>
              <a:t> </a:t>
            </a:r>
            <a:r>
              <a:rPr lang="en-US" dirty="0" err="1"/>
              <a:t>attesi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rgbClr val="7F7F7F"/>
                </a:solidFill>
              </a:rPr>
              <a:t>Le soluzioni adottate </a:t>
            </a:r>
            <a:r>
              <a:rPr lang="it-IT" b="1" dirty="0" smtClean="0">
                <a:solidFill>
                  <a:srgbClr val="7F7F7F"/>
                </a:solidFill>
              </a:rPr>
              <a:t>consentono </a:t>
            </a:r>
            <a:r>
              <a:rPr lang="it-IT" b="1" dirty="0">
                <a:solidFill>
                  <a:srgbClr val="7F7F7F"/>
                </a:solidFill>
              </a:rPr>
              <a:t>all’ambiente </a:t>
            </a:r>
            <a:r>
              <a:rPr lang="it-IT" dirty="0">
                <a:solidFill>
                  <a:srgbClr val="7F7F7F"/>
                </a:solidFill>
              </a:rPr>
              <a:t>visitato di:</a:t>
            </a:r>
          </a:p>
          <a:p>
            <a:pPr lvl="0"/>
            <a:r>
              <a:rPr lang="it-IT" b="1" dirty="0">
                <a:solidFill>
                  <a:srgbClr val="7F7F7F"/>
                </a:solidFill>
              </a:rPr>
              <a:t>riconoscere il </a:t>
            </a:r>
            <a:r>
              <a:rPr lang="it-IT" b="1" dirty="0" smtClean="0">
                <a:solidFill>
                  <a:srgbClr val="7F7F7F"/>
                </a:solidFill>
              </a:rPr>
              <a:t>visitatore</a:t>
            </a:r>
            <a:r>
              <a:rPr lang="it-IT" b="1" dirty="0">
                <a:solidFill>
                  <a:srgbClr val="7F7F7F"/>
                </a:solidFill>
              </a:rPr>
              <a:t> </a:t>
            </a:r>
            <a:r>
              <a:rPr lang="it-IT" dirty="0" smtClean="0">
                <a:solidFill>
                  <a:srgbClr val="7F7F7F"/>
                </a:solidFill>
              </a:rPr>
              <a:t>e tracciare </a:t>
            </a:r>
            <a:r>
              <a:rPr lang="it-IT" dirty="0">
                <a:solidFill>
                  <a:srgbClr val="7F7F7F"/>
                </a:solidFill>
              </a:rPr>
              <a:t>i suoi spostamenti;</a:t>
            </a:r>
          </a:p>
          <a:p>
            <a:pPr lvl="0"/>
            <a:r>
              <a:rPr lang="it-IT" b="1" dirty="0">
                <a:solidFill>
                  <a:srgbClr val="7F7F7F"/>
                </a:solidFill>
              </a:rPr>
              <a:t>conoscere i luoghi </a:t>
            </a:r>
            <a:r>
              <a:rPr lang="it-IT" dirty="0">
                <a:solidFill>
                  <a:srgbClr val="7F7F7F"/>
                </a:solidFill>
              </a:rPr>
              <a:t>che sono </a:t>
            </a:r>
            <a:r>
              <a:rPr lang="it-IT" dirty="0" smtClean="0">
                <a:solidFill>
                  <a:srgbClr val="7F7F7F"/>
                </a:solidFill>
              </a:rPr>
              <a:t>stati </a:t>
            </a:r>
            <a:r>
              <a:rPr lang="it-IT" b="1" dirty="0">
                <a:solidFill>
                  <a:srgbClr val="7F7F7F"/>
                </a:solidFill>
              </a:rPr>
              <a:t>oggetto di visita </a:t>
            </a:r>
            <a:r>
              <a:rPr lang="it-IT" dirty="0">
                <a:solidFill>
                  <a:srgbClr val="7F7F7F"/>
                </a:solidFill>
              </a:rPr>
              <a:t>e i tempi della visita stessa;</a:t>
            </a:r>
          </a:p>
          <a:p>
            <a:pPr lvl="0"/>
            <a:r>
              <a:rPr lang="it-IT" b="1" dirty="0">
                <a:solidFill>
                  <a:srgbClr val="7F7F7F"/>
                </a:solidFill>
              </a:rPr>
              <a:t>veicolare contenuti </a:t>
            </a:r>
            <a:r>
              <a:rPr lang="it-IT" dirty="0">
                <a:solidFill>
                  <a:srgbClr val="7F7F7F"/>
                </a:solidFill>
              </a:rPr>
              <a:t>al momento giusto;</a:t>
            </a:r>
          </a:p>
          <a:p>
            <a:pPr lvl="0"/>
            <a:r>
              <a:rPr lang="it-IT" b="1" dirty="0">
                <a:solidFill>
                  <a:srgbClr val="7F7F7F"/>
                </a:solidFill>
              </a:rPr>
              <a:t>articolare dinamicamente i </a:t>
            </a:r>
            <a:r>
              <a:rPr lang="it-IT" b="1" dirty="0" err="1">
                <a:solidFill>
                  <a:srgbClr val="7F7F7F"/>
                </a:solidFill>
              </a:rPr>
              <a:t>trails</a:t>
            </a:r>
            <a:r>
              <a:rPr lang="it-IT" b="1" dirty="0">
                <a:solidFill>
                  <a:srgbClr val="7F7F7F"/>
                </a:solidFill>
              </a:rPr>
              <a:t> narrativi </a:t>
            </a:r>
            <a:r>
              <a:rPr lang="it-IT" dirty="0">
                <a:solidFill>
                  <a:srgbClr val="7F7F7F"/>
                </a:solidFill>
              </a:rPr>
              <a:t>in funzione dei comportamenti fruitivi;</a:t>
            </a:r>
          </a:p>
          <a:p>
            <a:pPr lvl="0"/>
            <a:r>
              <a:rPr lang="it-IT" b="1" dirty="0">
                <a:solidFill>
                  <a:srgbClr val="7F7F7F"/>
                </a:solidFill>
              </a:rPr>
              <a:t>integrare</a:t>
            </a:r>
            <a:r>
              <a:rPr lang="it-IT" dirty="0">
                <a:solidFill>
                  <a:srgbClr val="7F7F7F"/>
                </a:solidFill>
              </a:rPr>
              <a:t> la veicolazione di informazione narrativa con le attività di </a:t>
            </a:r>
            <a:r>
              <a:rPr lang="it-IT" b="1" dirty="0">
                <a:solidFill>
                  <a:srgbClr val="7F7F7F"/>
                </a:solidFill>
              </a:rPr>
              <a:t>animazione coordinata</a:t>
            </a:r>
            <a:r>
              <a:rPr lang="it-IT" dirty="0">
                <a:solidFill>
                  <a:srgbClr val="7F7F7F"/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53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INTUS -  </a:t>
            </a:r>
            <a:r>
              <a:rPr lang="en-US" dirty="0" err="1" smtClean="0"/>
              <a:t>Fruibilità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86396"/>
            <a:ext cx="3297961" cy="20048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>
                <a:solidFill>
                  <a:srgbClr val="7F7F7F"/>
                </a:solidFill>
                <a:cs typeface="Calibri" pitchFamily="34" charset="0"/>
              </a:rPr>
              <a:t>I flussi informativi messi in opera dal sistema saranno resi fruibili da una </a:t>
            </a:r>
            <a:r>
              <a:rPr lang="it-IT" b="1" dirty="0">
                <a:solidFill>
                  <a:srgbClr val="7F7F7F"/>
                </a:solidFill>
                <a:cs typeface="Calibri" pitchFamily="34" charset="0"/>
              </a:rPr>
              <a:t>applicazione software </a:t>
            </a:r>
            <a:r>
              <a:rPr lang="it-IT" b="1" dirty="0" err="1">
                <a:solidFill>
                  <a:srgbClr val="7F7F7F"/>
                </a:solidFill>
                <a:cs typeface="Calibri" pitchFamily="34" charset="0"/>
              </a:rPr>
              <a:t>smartphone</a:t>
            </a:r>
            <a:r>
              <a:rPr lang="it-IT" b="1" dirty="0">
                <a:solidFill>
                  <a:srgbClr val="7F7F7F"/>
                </a:solidFill>
                <a:cs typeface="Calibri" pitchFamily="34" charset="0"/>
              </a:rPr>
              <a:t> e/o </a:t>
            </a:r>
            <a:r>
              <a:rPr lang="it-IT" b="1" dirty="0" err="1">
                <a:solidFill>
                  <a:srgbClr val="7F7F7F"/>
                </a:solidFill>
                <a:cs typeface="Calibri" pitchFamily="34" charset="0"/>
              </a:rPr>
              <a:t>tablet</a:t>
            </a:r>
            <a:r>
              <a:rPr lang="it-IT" b="1" dirty="0">
                <a:solidFill>
                  <a:srgbClr val="7F7F7F"/>
                </a:solidFill>
                <a:cs typeface="Calibri" pitchFamily="34" charset="0"/>
              </a:rPr>
              <a:t> </a:t>
            </a:r>
            <a:r>
              <a:rPr lang="it-IT" dirty="0">
                <a:solidFill>
                  <a:srgbClr val="7F7F7F"/>
                </a:solidFill>
                <a:cs typeface="Calibri" pitchFamily="34" charset="0"/>
              </a:rPr>
              <a:t>utilizzata dai visitatori</a:t>
            </a:r>
            <a:endParaRPr lang="en-US" dirty="0">
              <a:solidFill>
                <a:srgbClr val="7F7F7F"/>
              </a:solidFill>
            </a:endParaRPr>
          </a:p>
          <a:p>
            <a:endParaRPr lang="en-US" dirty="0"/>
          </a:p>
        </p:txBody>
      </p:sp>
      <p:pic>
        <p:nvPicPr>
          <p:cNvPr id="4" name="Picture 3" descr="Partecipanti-alla-FaiMarathon-che-usano-lo-smartphone-e-il-tablet-pc-in-uno-dei-Qr-Code-del-progetto-Porticus-della-Facoltà-di-Architettura-dellUniversità-di-Bologna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536" y="2986396"/>
            <a:ext cx="4709651" cy="3139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744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78089" y="1997839"/>
            <a:ext cx="657153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7F7F7F"/>
                </a:solidFill>
              </a:rPr>
              <a:t>La </a:t>
            </a:r>
            <a:r>
              <a:rPr lang="en-US" sz="2000" b="1" dirty="0" err="1">
                <a:solidFill>
                  <a:srgbClr val="7F7F7F"/>
                </a:solidFill>
              </a:rPr>
              <a:t>cultura</a:t>
            </a:r>
            <a:r>
              <a:rPr lang="en-US" sz="2000" b="1" dirty="0">
                <a:solidFill>
                  <a:srgbClr val="7F7F7F"/>
                </a:solidFill>
              </a:rPr>
              <a:t> </a:t>
            </a:r>
            <a:r>
              <a:rPr lang="en-US" sz="2000" b="1" dirty="0" smtClean="0">
                <a:solidFill>
                  <a:srgbClr val="7F7F7F"/>
                </a:solidFill>
              </a:rPr>
              <a:t>e la </a:t>
            </a:r>
            <a:r>
              <a:rPr lang="en-US" sz="2000" b="1" dirty="0" err="1" smtClean="0">
                <a:solidFill>
                  <a:srgbClr val="7F7F7F"/>
                </a:solidFill>
              </a:rPr>
              <a:t>tecnolgia</a:t>
            </a:r>
            <a:r>
              <a:rPr lang="en-US" sz="2000" b="1" dirty="0" smtClean="0">
                <a:solidFill>
                  <a:srgbClr val="7F7F7F"/>
                </a:solidFill>
              </a:rPr>
              <a:t> </a:t>
            </a:r>
            <a:r>
              <a:rPr lang="en-US" sz="2000" dirty="0" err="1" smtClean="0">
                <a:solidFill>
                  <a:srgbClr val="7F7F7F"/>
                </a:solidFill>
              </a:rPr>
              <a:t>si</a:t>
            </a:r>
            <a:r>
              <a:rPr lang="en-US" sz="2000" dirty="0" smtClean="0">
                <a:solidFill>
                  <a:srgbClr val="7F7F7F"/>
                </a:solidFill>
              </a:rPr>
              <a:t> </a:t>
            </a:r>
            <a:r>
              <a:rPr lang="en-US" sz="2000" dirty="0" err="1" smtClean="0">
                <a:solidFill>
                  <a:srgbClr val="7F7F7F"/>
                </a:solidFill>
              </a:rPr>
              <a:t>pongono</a:t>
            </a:r>
            <a:r>
              <a:rPr lang="en-US" sz="2000" dirty="0" smtClean="0">
                <a:solidFill>
                  <a:srgbClr val="7F7F7F"/>
                </a:solidFill>
              </a:rPr>
              <a:t> </a:t>
            </a:r>
            <a:r>
              <a:rPr lang="en-US" sz="2000" dirty="0">
                <a:solidFill>
                  <a:srgbClr val="7F7F7F"/>
                </a:solidFill>
              </a:rPr>
              <a:t>al </a:t>
            </a:r>
            <a:r>
              <a:rPr lang="en-US" sz="2000" b="1" dirty="0" err="1">
                <a:solidFill>
                  <a:srgbClr val="7F7F7F"/>
                </a:solidFill>
              </a:rPr>
              <a:t>servizio</a:t>
            </a:r>
            <a:r>
              <a:rPr lang="en-US" sz="2000" b="1" dirty="0">
                <a:solidFill>
                  <a:srgbClr val="7F7F7F"/>
                </a:solidFill>
              </a:rPr>
              <a:t> del </a:t>
            </a:r>
            <a:r>
              <a:rPr lang="en-US" sz="2000" b="1" dirty="0" err="1">
                <a:solidFill>
                  <a:srgbClr val="7F7F7F"/>
                </a:solidFill>
              </a:rPr>
              <a:t>territorio</a:t>
            </a:r>
            <a:r>
              <a:rPr lang="en-US" sz="2000" b="1" dirty="0">
                <a:solidFill>
                  <a:srgbClr val="7F7F7F"/>
                </a:solidFill>
              </a:rPr>
              <a:t> </a:t>
            </a:r>
            <a:r>
              <a:rPr lang="en-US" sz="2000" dirty="0" err="1">
                <a:solidFill>
                  <a:srgbClr val="7F7F7F"/>
                </a:solidFill>
              </a:rPr>
              <a:t>reinterpretandolo</a:t>
            </a:r>
            <a:r>
              <a:rPr lang="en-US" sz="2000" dirty="0">
                <a:solidFill>
                  <a:srgbClr val="7F7F7F"/>
                </a:solidFill>
              </a:rPr>
              <a:t> e </a:t>
            </a:r>
            <a:r>
              <a:rPr lang="en-US" sz="2000" b="1" dirty="0" err="1">
                <a:solidFill>
                  <a:srgbClr val="7F7F7F"/>
                </a:solidFill>
              </a:rPr>
              <a:t>restituendo</a:t>
            </a:r>
            <a:r>
              <a:rPr lang="en-US" sz="2000" dirty="0">
                <a:solidFill>
                  <a:srgbClr val="7F7F7F"/>
                </a:solidFill>
              </a:rPr>
              <a:t> un </a:t>
            </a:r>
            <a:r>
              <a:rPr lang="en-US" sz="2000" dirty="0" err="1">
                <a:solidFill>
                  <a:srgbClr val="7F7F7F"/>
                </a:solidFill>
              </a:rPr>
              <a:t>progetto</a:t>
            </a:r>
            <a:r>
              <a:rPr lang="en-US" sz="2000" dirty="0">
                <a:solidFill>
                  <a:srgbClr val="7F7F7F"/>
                </a:solidFill>
              </a:rPr>
              <a:t> </a:t>
            </a:r>
            <a:r>
              <a:rPr lang="en-US" sz="2000" dirty="0" err="1">
                <a:solidFill>
                  <a:srgbClr val="7F7F7F"/>
                </a:solidFill>
              </a:rPr>
              <a:t>capace</a:t>
            </a:r>
            <a:r>
              <a:rPr lang="en-US" sz="2000" dirty="0">
                <a:solidFill>
                  <a:srgbClr val="7F7F7F"/>
                </a:solidFill>
              </a:rPr>
              <a:t> di </a:t>
            </a:r>
            <a:r>
              <a:rPr lang="en-US" sz="2000" dirty="0" err="1">
                <a:solidFill>
                  <a:srgbClr val="7F7F7F"/>
                </a:solidFill>
              </a:rPr>
              <a:t>rispondere</a:t>
            </a:r>
            <a:r>
              <a:rPr lang="en-US" sz="2000" dirty="0">
                <a:solidFill>
                  <a:srgbClr val="7F7F7F"/>
                </a:solidFill>
              </a:rPr>
              <a:t> ad un </a:t>
            </a:r>
            <a:r>
              <a:rPr lang="en-US" sz="2000" dirty="0" err="1">
                <a:solidFill>
                  <a:srgbClr val="7F7F7F"/>
                </a:solidFill>
              </a:rPr>
              <a:t>bisogno</a:t>
            </a:r>
            <a:r>
              <a:rPr lang="en-US" sz="2000" dirty="0">
                <a:solidFill>
                  <a:srgbClr val="7F7F7F"/>
                </a:solidFill>
              </a:rPr>
              <a:t>, </a:t>
            </a:r>
            <a:r>
              <a:rPr lang="en-US" sz="2000" dirty="0" err="1">
                <a:solidFill>
                  <a:srgbClr val="7F7F7F"/>
                </a:solidFill>
              </a:rPr>
              <a:t>quello</a:t>
            </a:r>
            <a:r>
              <a:rPr lang="en-US" sz="2000" dirty="0">
                <a:solidFill>
                  <a:srgbClr val="7F7F7F"/>
                </a:solidFill>
              </a:rPr>
              <a:t> di </a:t>
            </a:r>
            <a:r>
              <a:rPr lang="en-US" sz="2000" b="1" dirty="0" err="1">
                <a:solidFill>
                  <a:srgbClr val="7F7F7F"/>
                </a:solidFill>
              </a:rPr>
              <a:t>veicolare</a:t>
            </a:r>
            <a:r>
              <a:rPr lang="en-US" sz="2000" b="1" dirty="0">
                <a:solidFill>
                  <a:srgbClr val="7F7F7F"/>
                </a:solidFill>
              </a:rPr>
              <a:t> </a:t>
            </a:r>
            <a:r>
              <a:rPr lang="en-US" sz="2000" b="1" dirty="0" err="1">
                <a:solidFill>
                  <a:srgbClr val="7F7F7F"/>
                </a:solidFill>
              </a:rPr>
              <a:t>nuovi</a:t>
            </a:r>
            <a:r>
              <a:rPr lang="en-US" sz="2000" b="1" dirty="0">
                <a:solidFill>
                  <a:srgbClr val="7F7F7F"/>
                </a:solidFill>
              </a:rPr>
              <a:t> </a:t>
            </a:r>
            <a:r>
              <a:rPr lang="en-US" sz="2000" b="1" dirty="0" err="1">
                <a:solidFill>
                  <a:srgbClr val="7F7F7F"/>
                </a:solidFill>
              </a:rPr>
              <a:t>valori</a:t>
            </a:r>
            <a:r>
              <a:rPr lang="en-US" sz="2000" b="1" dirty="0">
                <a:solidFill>
                  <a:srgbClr val="7F7F7F"/>
                </a:solidFill>
              </a:rPr>
              <a:t> </a:t>
            </a:r>
            <a:r>
              <a:rPr lang="en-US" sz="2000" dirty="0">
                <a:solidFill>
                  <a:srgbClr val="7F7F7F"/>
                </a:solidFill>
              </a:rPr>
              <a:t>e di </a:t>
            </a:r>
            <a:r>
              <a:rPr lang="en-US" sz="2000" b="1" dirty="0" err="1">
                <a:solidFill>
                  <a:srgbClr val="7F7F7F"/>
                </a:solidFill>
              </a:rPr>
              <a:t>generare</a:t>
            </a:r>
            <a:r>
              <a:rPr lang="en-US" sz="2000" b="1" dirty="0">
                <a:solidFill>
                  <a:srgbClr val="7F7F7F"/>
                </a:solidFill>
              </a:rPr>
              <a:t>,</a:t>
            </a:r>
            <a:r>
              <a:rPr lang="en-US" sz="2000" dirty="0">
                <a:solidFill>
                  <a:srgbClr val="7F7F7F"/>
                </a:solidFill>
              </a:rPr>
              <a:t> al tempo </a:t>
            </a:r>
            <a:r>
              <a:rPr lang="en-US" sz="2000" dirty="0" err="1">
                <a:solidFill>
                  <a:srgbClr val="7F7F7F"/>
                </a:solidFill>
              </a:rPr>
              <a:t>stesso</a:t>
            </a:r>
            <a:r>
              <a:rPr lang="en-US" sz="2000" dirty="0">
                <a:solidFill>
                  <a:srgbClr val="7F7F7F"/>
                </a:solidFill>
              </a:rPr>
              <a:t>, </a:t>
            </a:r>
            <a:r>
              <a:rPr lang="en-US" sz="2000" dirty="0" err="1">
                <a:solidFill>
                  <a:srgbClr val="7F7F7F"/>
                </a:solidFill>
              </a:rPr>
              <a:t>nuovi</a:t>
            </a:r>
            <a:r>
              <a:rPr lang="en-US" sz="2000" dirty="0">
                <a:solidFill>
                  <a:srgbClr val="7F7F7F"/>
                </a:solidFill>
              </a:rPr>
              <a:t> </a:t>
            </a:r>
            <a:r>
              <a:rPr lang="en-US" sz="2000" dirty="0" err="1">
                <a:solidFill>
                  <a:srgbClr val="7F7F7F"/>
                </a:solidFill>
              </a:rPr>
              <a:t>bisogni</a:t>
            </a:r>
            <a:r>
              <a:rPr lang="en-US" sz="2000" b="1" dirty="0">
                <a:solidFill>
                  <a:srgbClr val="7F7F7F"/>
                </a:solidFill>
              </a:rPr>
              <a:t> </a:t>
            </a:r>
            <a:r>
              <a:rPr lang="en-US" sz="2000" dirty="0">
                <a:solidFill>
                  <a:srgbClr val="7F7F7F"/>
                </a:solidFill>
              </a:rPr>
              <a:t>e </a:t>
            </a:r>
            <a:r>
              <a:rPr lang="en-US" sz="2000" b="1" dirty="0" err="1">
                <a:solidFill>
                  <a:srgbClr val="7F7F7F"/>
                </a:solidFill>
              </a:rPr>
              <a:t>aspettative</a:t>
            </a:r>
            <a:r>
              <a:rPr lang="en-US" sz="2000" dirty="0">
                <a:solidFill>
                  <a:srgbClr val="7F7F7F"/>
                </a:solidFill>
              </a:rPr>
              <a:t> in </a:t>
            </a:r>
            <a:r>
              <a:rPr lang="en-US" sz="2000" dirty="0" err="1">
                <a:solidFill>
                  <a:srgbClr val="7F7F7F"/>
                </a:solidFill>
              </a:rPr>
              <a:t>grado</a:t>
            </a:r>
            <a:r>
              <a:rPr lang="en-US" sz="2000" dirty="0">
                <a:solidFill>
                  <a:srgbClr val="7F7F7F"/>
                </a:solidFill>
              </a:rPr>
              <a:t> di </a:t>
            </a:r>
            <a:r>
              <a:rPr lang="en-US" sz="2000" dirty="0" err="1">
                <a:solidFill>
                  <a:srgbClr val="7F7F7F"/>
                </a:solidFill>
              </a:rPr>
              <a:t>ricostruire</a:t>
            </a:r>
            <a:r>
              <a:rPr lang="en-US" sz="2000" dirty="0">
                <a:solidFill>
                  <a:srgbClr val="7F7F7F"/>
                </a:solidFill>
              </a:rPr>
              <a:t> </a:t>
            </a:r>
            <a:r>
              <a:rPr lang="en-US" sz="2000" b="1" dirty="0" err="1">
                <a:solidFill>
                  <a:srgbClr val="7F7F7F"/>
                </a:solidFill>
              </a:rPr>
              <a:t>mappe</a:t>
            </a:r>
            <a:r>
              <a:rPr lang="en-US" sz="2000" b="1" dirty="0">
                <a:solidFill>
                  <a:srgbClr val="7F7F7F"/>
                </a:solidFill>
              </a:rPr>
              <a:t> e </a:t>
            </a:r>
            <a:r>
              <a:rPr lang="en-US" sz="2000" b="1" dirty="0" err="1">
                <a:solidFill>
                  <a:srgbClr val="7F7F7F"/>
                </a:solidFill>
              </a:rPr>
              <a:t>trame</a:t>
            </a:r>
            <a:r>
              <a:rPr lang="en-US" sz="2000" b="1" dirty="0">
                <a:solidFill>
                  <a:srgbClr val="7F7F7F"/>
                </a:solidFill>
              </a:rPr>
              <a:t> </a:t>
            </a:r>
            <a:r>
              <a:rPr lang="en-US" sz="2000" b="1" dirty="0" err="1">
                <a:solidFill>
                  <a:srgbClr val="7F7F7F"/>
                </a:solidFill>
              </a:rPr>
              <a:t>sociali</a:t>
            </a:r>
            <a:r>
              <a:rPr lang="en-US" sz="2000" dirty="0">
                <a:solidFill>
                  <a:srgbClr val="7F7F7F"/>
                </a:solidFill>
              </a:rPr>
              <a:t> e </a:t>
            </a:r>
            <a:r>
              <a:rPr lang="en-US" sz="2000" dirty="0" err="1">
                <a:solidFill>
                  <a:srgbClr val="7F7F7F"/>
                </a:solidFill>
              </a:rPr>
              <a:t>rimettere</a:t>
            </a:r>
            <a:r>
              <a:rPr lang="en-US" sz="2000" dirty="0">
                <a:solidFill>
                  <a:srgbClr val="7F7F7F"/>
                </a:solidFill>
              </a:rPr>
              <a:t> in </a:t>
            </a:r>
            <a:r>
              <a:rPr lang="en-US" sz="2000" dirty="0" err="1">
                <a:solidFill>
                  <a:srgbClr val="7F7F7F"/>
                </a:solidFill>
              </a:rPr>
              <a:t>movimento</a:t>
            </a:r>
            <a:r>
              <a:rPr lang="en-US" sz="2000" dirty="0">
                <a:solidFill>
                  <a:srgbClr val="7F7F7F"/>
                </a:solidFill>
              </a:rPr>
              <a:t> </a:t>
            </a:r>
            <a:r>
              <a:rPr lang="en-US" sz="2000" b="1" dirty="0" err="1">
                <a:solidFill>
                  <a:srgbClr val="7F7F7F"/>
                </a:solidFill>
              </a:rPr>
              <a:t>processi</a:t>
            </a:r>
            <a:r>
              <a:rPr lang="en-US" sz="2000" b="1" dirty="0">
                <a:solidFill>
                  <a:srgbClr val="7F7F7F"/>
                </a:solidFill>
              </a:rPr>
              <a:t> di </a:t>
            </a:r>
            <a:r>
              <a:rPr lang="en-US" sz="2000" b="1" dirty="0" err="1">
                <a:solidFill>
                  <a:srgbClr val="7F7F7F"/>
                </a:solidFill>
              </a:rPr>
              <a:t>innovazione</a:t>
            </a:r>
            <a:r>
              <a:rPr lang="en-US" sz="2000" b="1" dirty="0">
                <a:solidFill>
                  <a:srgbClr val="7F7F7F"/>
                </a:solidFill>
              </a:rPr>
              <a:t> e </a:t>
            </a:r>
            <a:r>
              <a:rPr lang="en-US" sz="2000" b="1" dirty="0" err="1" smtClean="0">
                <a:solidFill>
                  <a:srgbClr val="7F7F7F"/>
                </a:solidFill>
              </a:rPr>
              <a:t>cambiamento</a:t>
            </a:r>
            <a:endParaRPr lang="en-US" sz="2000" b="1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319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7161" y="477278"/>
            <a:ext cx="332774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Focus – le </a:t>
            </a:r>
            <a:r>
              <a:rPr lang="en-US" sz="3200" dirty="0" err="1"/>
              <a:t>S</a:t>
            </a:r>
            <a:r>
              <a:rPr lang="en-US" sz="3200" dirty="0" err="1" smtClean="0"/>
              <a:t>torie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777161" y="1414670"/>
            <a:ext cx="750628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bg1">
                    <a:lumMod val="50000"/>
                  </a:schemeClr>
                </a:solidFill>
              </a:rPr>
              <a:t>Piano editoriale</a:t>
            </a: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</a:p>
          <a:p>
            <a:pPr marL="342900" indent="-342900">
              <a:buAutoNum type="arabicPeriod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 Definire </a:t>
            </a:r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gli </a:t>
            </a:r>
            <a:r>
              <a:rPr lang="it-IT" b="1" dirty="0">
                <a:solidFill>
                  <a:schemeClr val="bg1">
                    <a:lumMod val="50000"/>
                  </a:schemeClr>
                </a:solidFill>
              </a:rPr>
              <a:t>oggetti contenutistici </a:t>
            </a:r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(punti </a:t>
            </a: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di interesse nella città (mappa e coordinata geografica), </a:t>
            </a:r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documenti dell’archivio </a:t>
            </a:r>
            <a:r>
              <a:rPr lang="it-IT" dirty="0" err="1">
                <a:solidFill>
                  <a:schemeClr val="bg1">
                    <a:lumMod val="50000"/>
                  </a:schemeClr>
                </a:solidFill>
              </a:rPr>
              <a:t>Cidma</a:t>
            </a:r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 di riferimento, etc.</a:t>
            </a: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marL="342900" indent="-342900">
              <a:buAutoNum type="arabicPeriod" startAt="2"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Identificare i t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</a:rPr>
              <a:t>emi delle macro storie</a:t>
            </a:r>
            <a:endParaRPr lang="it-IT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0"/>
            <a:endParaRPr lang="it-IT" dirty="0">
              <a:solidFill>
                <a:schemeClr val="bg1">
                  <a:lumMod val="50000"/>
                </a:schemeClr>
              </a:solidFill>
            </a:endParaRPr>
          </a:p>
          <a:p>
            <a:pPr lvl="0"/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Il </a:t>
            </a:r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momento di produzione delle storie si concretizza quando l’oggetto narrativo si incrocia con il documento d’archivio</a:t>
            </a:r>
          </a:p>
          <a:p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 </a:t>
            </a:r>
          </a:p>
          <a:p>
            <a:pPr lvl="0"/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E’ necessario stabilire </a:t>
            </a:r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una </a:t>
            </a:r>
            <a:r>
              <a:rPr lang="it-IT" i="1" u="sng" dirty="0">
                <a:solidFill>
                  <a:schemeClr val="bg1">
                    <a:lumMod val="50000"/>
                  </a:schemeClr>
                </a:solidFill>
              </a:rPr>
              <a:t>gerarchia dei </a:t>
            </a:r>
            <a:r>
              <a:rPr lang="it-IT" i="1" u="sng" dirty="0" smtClean="0">
                <a:solidFill>
                  <a:schemeClr val="bg1">
                    <a:lumMod val="50000"/>
                  </a:schemeClr>
                </a:solidFill>
              </a:rPr>
              <a:t>contenuti,  </a:t>
            </a:r>
            <a:r>
              <a:rPr lang="it-IT" i="1" dirty="0" smtClean="0">
                <a:solidFill>
                  <a:schemeClr val="bg1">
                    <a:lumMod val="50000"/>
                  </a:schemeClr>
                </a:solidFill>
              </a:rPr>
              <a:t>individuando i punti fondamentali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 </a:t>
            </a:r>
          </a:p>
          <a:p>
            <a:endParaRPr lang="it-IT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it-IT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680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7161" y="1414670"/>
            <a:ext cx="75062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 smtClean="0"/>
          </a:p>
          <a:p>
            <a:r>
              <a:rPr lang="it-IT" dirty="0" smtClean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67643" y="1251510"/>
            <a:ext cx="752872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rgbClr val="7F7F7F"/>
                </a:solidFill>
              </a:rPr>
              <a:t>TEMATISMO: LE VIRTU’ :</a:t>
            </a:r>
          </a:p>
          <a:p>
            <a:endParaRPr lang="en-US" dirty="0">
              <a:solidFill>
                <a:srgbClr val="7F7F7F"/>
              </a:solidFill>
            </a:endParaRPr>
          </a:p>
          <a:p>
            <a:r>
              <a:rPr lang="en-US" dirty="0" smtClean="0">
                <a:solidFill>
                  <a:srgbClr val="7F7F7F"/>
                </a:solidFill>
              </a:rPr>
              <a:t>PRUDENZA (SAGGEZZA)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FORTEZZA (CORAGGIO)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GIUSTIZIA (RETTITUDINE)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TEMPERANZA (MODERAZIONE)</a:t>
            </a:r>
          </a:p>
          <a:p>
            <a:endParaRPr lang="en-US" dirty="0">
              <a:solidFill>
                <a:srgbClr val="7F7F7F"/>
              </a:solidFill>
            </a:endParaRPr>
          </a:p>
          <a:p>
            <a:endParaRPr lang="en-US" dirty="0" smtClean="0">
              <a:solidFill>
                <a:srgbClr val="7F7F7F"/>
              </a:solidFill>
            </a:endParaRPr>
          </a:p>
          <a:p>
            <a:endParaRPr lang="en-US" dirty="0">
              <a:solidFill>
                <a:srgbClr val="7F7F7F"/>
              </a:solidFill>
            </a:endParaRPr>
          </a:p>
          <a:p>
            <a:r>
              <a:rPr lang="it-IT" dirty="0">
                <a:solidFill>
                  <a:srgbClr val="7F7F7F"/>
                </a:solidFill>
              </a:rPr>
              <a:t>Materiale archivio </a:t>
            </a:r>
            <a:r>
              <a:rPr lang="it-IT" dirty="0" smtClean="0">
                <a:solidFill>
                  <a:srgbClr val="7F7F7F"/>
                </a:solidFill>
              </a:rPr>
              <a:t>CIDMA : inversione </a:t>
            </a:r>
            <a:r>
              <a:rPr lang="it-IT" dirty="0">
                <a:solidFill>
                  <a:srgbClr val="7F7F7F"/>
                </a:solidFill>
              </a:rPr>
              <a:t>valoriale in rapporto alla tematica </a:t>
            </a:r>
            <a:r>
              <a:rPr lang="it-IT" dirty="0" smtClean="0">
                <a:solidFill>
                  <a:srgbClr val="7F7F7F"/>
                </a:solidFill>
              </a:rPr>
              <a:t>scelta</a:t>
            </a:r>
            <a:endParaRPr lang="en-US" dirty="0" smtClean="0">
              <a:solidFill>
                <a:srgbClr val="7F7F7F"/>
              </a:solidFill>
            </a:endParaRPr>
          </a:p>
          <a:p>
            <a:endParaRPr lang="en-US" dirty="0">
              <a:solidFill>
                <a:srgbClr val="7F7F7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1241" y="477278"/>
            <a:ext cx="332774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Focus – le </a:t>
            </a:r>
            <a:r>
              <a:rPr lang="en-US" sz="3200" dirty="0" err="1" smtClean="0"/>
              <a:t>storie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591312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Focus: le </a:t>
            </a:r>
            <a:r>
              <a:rPr lang="en-US" sz="3200" dirty="0" err="1" smtClean="0"/>
              <a:t>storie</a:t>
            </a:r>
            <a:endParaRPr lang="en-US" sz="3200" dirty="0"/>
          </a:p>
        </p:txBody>
      </p:sp>
      <p:pic>
        <p:nvPicPr>
          <p:cNvPr id="4" name="Content Placeholder 3" descr="Schermata 2014-02-24 alle 03.16.2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4" r="2354"/>
          <a:stretch>
            <a:fillRect/>
          </a:stretch>
        </p:blipFill>
        <p:spPr/>
      </p:pic>
      <p:sp>
        <p:nvSpPr>
          <p:cNvPr id="3" name="Rectangle 2"/>
          <p:cNvSpPr/>
          <p:nvPr/>
        </p:nvSpPr>
        <p:spPr>
          <a:xfrm>
            <a:off x="498473" y="1242536"/>
            <a:ext cx="72799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Dagli script si definiscono diversi </a:t>
            </a:r>
            <a:r>
              <a:rPr lang="it-IT" i="1" u="sng" dirty="0" smtClean="0">
                <a:solidFill>
                  <a:schemeClr val="bg1">
                    <a:lumMod val="50000"/>
                  </a:schemeClr>
                </a:solidFill>
              </a:rPr>
              <a:t>momenti narrativi/atomi contenutistici</a:t>
            </a: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 (oggetti narrativi: traccia audio, video, foto, testo, oggetti 3D etc.) da collegare alla storia stessa.</a:t>
            </a:r>
            <a:endParaRPr lang="it-IT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0273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Grazie per </a:t>
            </a:r>
            <a:r>
              <a:rPr lang="en-US" dirty="0" err="1" smtClean="0"/>
              <a:t>l’attenzione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it-IT" sz="2400" dirty="0">
              <a:cs typeface="American Typewriter"/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1026" name="Picture 2" descr="C:\Users\utente\Desktop\materiale dainviare 19 marzo 2014\logo comple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354" y="1728592"/>
            <a:ext cx="7287947" cy="4397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1" descr="Logo MIUR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548" y="5343115"/>
            <a:ext cx="1075985" cy="1002489"/>
          </a:xfrm>
          <a:prstGeom prst="rect">
            <a:avLst/>
          </a:prstGeom>
        </p:spPr>
      </p:pic>
      <p:pic>
        <p:nvPicPr>
          <p:cNvPr id="9" name="Picture 9" descr="Logo_UE_FESR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327" y="5344339"/>
            <a:ext cx="1187018" cy="1002489"/>
          </a:xfrm>
          <a:prstGeom prst="rect">
            <a:avLst/>
          </a:prstGeom>
        </p:spPr>
      </p:pic>
      <p:pic>
        <p:nvPicPr>
          <p:cNvPr id="10" name="Picture 10" descr="pon_comp_mod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6364" y="5636712"/>
            <a:ext cx="1681340" cy="990695"/>
          </a:xfrm>
          <a:prstGeom prst="rect">
            <a:avLst/>
          </a:prstGeom>
        </p:spPr>
      </p:pic>
      <p:pic>
        <p:nvPicPr>
          <p:cNvPr id="12" name="Picture 2" descr="C:\Users\utente\vittorio intus\vittorio progetto INTUS\progetto intus di  aldo\logo intus e loghi vari\LOGO MSE - JPEG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690" y="5344339"/>
            <a:ext cx="1383311" cy="100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1782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0871.JP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4" t="10611" r="7613" b="4966"/>
          <a:stretch/>
        </p:blipFill>
        <p:spPr>
          <a:xfrm>
            <a:off x="4538087" y="1734129"/>
            <a:ext cx="4406203" cy="3318056"/>
          </a:xfrm>
          <a:prstGeom prst="rect">
            <a:avLst/>
          </a:prstGeom>
        </p:spPr>
      </p:pic>
      <p:sp>
        <p:nvSpPr>
          <p:cNvPr id="3" name="Text Placeholder 2"/>
          <p:cNvSpPr txBox="1">
            <a:spLocks/>
          </p:cNvSpPr>
          <p:nvPr/>
        </p:nvSpPr>
        <p:spPr>
          <a:xfrm>
            <a:off x="241953" y="1734129"/>
            <a:ext cx="4156833" cy="370038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Programma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Operativo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Nazionale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Ricerca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e 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Competitività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2007-2013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SMART CITIES AND COMMUNITIES AND SOCIAL INNOVATION – </a:t>
            </a:r>
          </a:p>
          <a:p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Progetti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 di 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innovazione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1">
                    <a:lumMod val="50000"/>
                  </a:schemeClr>
                </a:solidFill>
              </a:rPr>
              <a:t>sociale</a:t>
            </a:r>
            <a:endParaRPr lang="en-US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751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98700"/>
            <a:ext cx="3566160" cy="1035424"/>
          </a:xfrm>
        </p:spPr>
        <p:txBody>
          <a:bodyPr/>
          <a:lstStyle/>
          <a:p>
            <a:r>
              <a:rPr lang="en-US" b="1" dirty="0" smtClean="0"/>
              <a:t>Il </a:t>
            </a:r>
            <a:r>
              <a:rPr lang="en-US" b="1" dirty="0" err="1" smtClean="0"/>
              <a:t>progetto</a:t>
            </a:r>
            <a:endParaRPr lang="en-US" b="1" dirty="0"/>
          </a:p>
        </p:txBody>
      </p:sp>
      <p:pic>
        <p:nvPicPr>
          <p:cNvPr id="9" name="Picture Placeholder 8" descr="smartcitygreen.png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72" r="21072"/>
          <a:stretch>
            <a:fillRect/>
          </a:stretch>
        </p:blipFill>
        <p:spPr>
          <a:xfrm>
            <a:off x="4760258" y="843363"/>
            <a:ext cx="4096512" cy="5611813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457199" y="2026449"/>
            <a:ext cx="3898272" cy="2147888"/>
          </a:xfrm>
        </p:spPr>
        <p:txBody>
          <a:bodyPr>
            <a:noAutofit/>
          </a:bodyPr>
          <a:lstStyle/>
          <a:p>
            <a:r>
              <a:rPr lang="en-GB" sz="2000" dirty="0" err="1" smtClean="0">
                <a:solidFill>
                  <a:srgbClr val="7F7F7F"/>
                </a:solidFill>
              </a:rPr>
              <a:t>Offre</a:t>
            </a:r>
            <a:r>
              <a:rPr lang="en-GB" sz="2000" dirty="0" smtClean="0">
                <a:solidFill>
                  <a:srgbClr val="7F7F7F"/>
                </a:solidFill>
              </a:rPr>
              <a:t> </a:t>
            </a:r>
            <a:r>
              <a:rPr lang="en-GB" sz="2000" dirty="0" err="1" smtClean="0">
                <a:solidFill>
                  <a:srgbClr val="7F7F7F"/>
                </a:solidFill>
              </a:rPr>
              <a:t>una</a:t>
            </a:r>
            <a:r>
              <a:rPr lang="en-GB" sz="2000" dirty="0" smtClean="0">
                <a:solidFill>
                  <a:srgbClr val="7F7F7F"/>
                </a:solidFill>
              </a:rPr>
              <a:t> </a:t>
            </a:r>
            <a:r>
              <a:rPr lang="en-GB" sz="2000" dirty="0" err="1">
                <a:solidFill>
                  <a:srgbClr val="7F7F7F"/>
                </a:solidFill>
              </a:rPr>
              <a:t>soluzione</a:t>
            </a:r>
            <a:r>
              <a:rPr lang="en-GB" sz="2000" dirty="0">
                <a:solidFill>
                  <a:srgbClr val="7F7F7F"/>
                </a:solidFill>
              </a:rPr>
              <a:t> </a:t>
            </a:r>
            <a:r>
              <a:rPr lang="en-GB" sz="2000" dirty="0" err="1" smtClean="0">
                <a:solidFill>
                  <a:srgbClr val="7F7F7F"/>
                </a:solidFill>
              </a:rPr>
              <a:t>tecnologica</a:t>
            </a:r>
            <a:r>
              <a:rPr lang="en-GB" sz="2000" dirty="0" smtClean="0">
                <a:solidFill>
                  <a:srgbClr val="7F7F7F"/>
                </a:solidFill>
              </a:rPr>
              <a:t> e </a:t>
            </a:r>
            <a:r>
              <a:rPr lang="en-GB" sz="2000" dirty="0" err="1" smtClean="0">
                <a:solidFill>
                  <a:srgbClr val="7F7F7F"/>
                </a:solidFill>
              </a:rPr>
              <a:t>innovativa</a:t>
            </a:r>
            <a:r>
              <a:rPr lang="en-GB" sz="2000" dirty="0" smtClean="0">
                <a:solidFill>
                  <a:srgbClr val="7F7F7F"/>
                </a:solidFill>
              </a:rPr>
              <a:t> </a:t>
            </a:r>
            <a:r>
              <a:rPr lang="en-GB" sz="2000" dirty="0">
                <a:solidFill>
                  <a:srgbClr val="7F7F7F"/>
                </a:solidFill>
              </a:rPr>
              <a:t>per la </a:t>
            </a:r>
            <a:r>
              <a:rPr lang="en-GB" sz="2000" b="1" dirty="0" err="1">
                <a:solidFill>
                  <a:srgbClr val="7F7F7F"/>
                </a:solidFill>
              </a:rPr>
              <a:t>creazione</a:t>
            </a:r>
            <a:r>
              <a:rPr lang="en-GB" sz="2000" b="1" dirty="0">
                <a:solidFill>
                  <a:srgbClr val="7F7F7F"/>
                </a:solidFill>
              </a:rPr>
              <a:t> di </a:t>
            </a:r>
            <a:r>
              <a:rPr lang="en-GB" sz="2000" b="1" dirty="0" err="1">
                <a:solidFill>
                  <a:srgbClr val="7F7F7F"/>
                </a:solidFill>
              </a:rPr>
              <a:t>servizi</a:t>
            </a:r>
            <a:r>
              <a:rPr lang="en-GB" sz="2000" b="1" dirty="0">
                <a:solidFill>
                  <a:srgbClr val="7F7F7F"/>
                </a:solidFill>
              </a:rPr>
              <a:t> </a:t>
            </a:r>
            <a:r>
              <a:rPr lang="en-GB" sz="2000" b="1" dirty="0" err="1">
                <a:solidFill>
                  <a:srgbClr val="7F7F7F"/>
                </a:solidFill>
              </a:rPr>
              <a:t>turistico-culturali</a:t>
            </a:r>
            <a:r>
              <a:rPr lang="en-GB" sz="2000" b="1" dirty="0">
                <a:solidFill>
                  <a:srgbClr val="7F7F7F"/>
                </a:solidFill>
              </a:rPr>
              <a:t> </a:t>
            </a:r>
            <a:r>
              <a:rPr lang="en-GB" sz="2000" dirty="0" err="1">
                <a:solidFill>
                  <a:srgbClr val="7F7F7F"/>
                </a:solidFill>
              </a:rPr>
              <a:t>basati</a:t>
            </a:r>
            <a:r>
              <a:rPr lang="en-GB" sz="2000" dirty="0">
                <a:solidFill>
                  <a:srgbClr val="7F7F7F"/>
                </a:solidFill>
              </a:rPr>
              <a:t> </a:t>
            </a:r>
            <a:r>
              <a:rPr lang="en-GB" sz="2000" dirty="0" err="1">
                <a:solidFill>
                  <a:srgbClr val="7F7F7F"/>
                </a:solidFill>
              </a:rPr>
              <a:t>sulla</a:t>
            </a:r>
            <a:r>
              <a:rPr lang="en-GB" sz="2000" dirty="0">
                <a:solidFill>
                  <a:srgbClr val="7F7F7F"/>
                </a:solidFill>
              </a:rPr>
              <a:t> </a:t>
            </a:r>
            <a:r>
              <a:rPr lang="en-GB" sz="2000" b="1" dirty="0" err="1">
                <a:solidFill>
                  <a:srgbClr val="7F7F7F"/>
                </a:solidFill>
              </a:rPr>
              <a:t>fruizione</a:t>
            </a:r>
            <a:r>
              <a:rPr lang="en-GB" sz="2000" b="1" dirty="0">
                <a:solidFill>
                  <a:srgbClr val="7F7F7F"/>
                </a:solidFill>
              </a:rPr>
              <a:t> </a:t>
            </a:r>
            <a:r>
              <a:rPr lang="en-GB" sz="2000" b="1" dirty="0" err="1">
                <a:solidFill>
                  <a:srgbClr val="7F7F7F"/>
                </a:solidFill>
              </a:rPr>
              <a:t>esperienziale</a:t>
            </a:r>
            <a:r>
              <a:rPr lang="en-GB" sz="2000" b="1" dirty="0">
                <a:solidFill>
                  <a:srgbClr val="7F7F7F"/>
                </a:solidFill>
              </a:rPr>
              <a:t> </a:t>
            </a:r>
            <a:r>
              <a:rPr lang="en-GB" sz="2000" dirty="0">
                <a:solidFill>
                  <a:srgbClr val="7F7F7F"/>
                </a:solidFill>
              </a:rPr>
              <a:t>e </a:t>
            </a:r>
            <a:r>
              <a:rPr lang="en-GB" sz="2000" b="1" dirty="0" err="1">
                <a:solidFill>
                  <a:srgbClr val="7F7F7F"/>
                </a:solidFill>
              </a:rPr>
              <a:t>personalizzata</a:t>
            </a:r>
            <a:r>
              <a:rPr lang="en-GB" sz="2000" dirty="0">
                <a:solidFill>
                  <a:srgbClr val="7F7F7F"/>
                </a:solidFill>
              </a:rPr>
              <a:t> </a:t>
            </a:r>
            <a:r>
              <a:rPr lang="en-GB" sz="2000" dirty="0" err="1">
                <a:solidFill>
                  <a:srgbClr val="7F7F7F"/>
                </a:solidFill>
              </a:rPr>
              <a:t>dei</a:t>
            </a:r>
            <a:r>
              <a:rPr lang="en-GB" sz="2000" dirty="0">
                <a:solidFill>
                  <a:srgbClr val="7F7F7F"/>
                </a:solidFill>
              </a:rPr>
              <a:t> </a:t>
            </a:r>
            <a:r>
              <a:rPr lang="en-GB" sz="2000" dirty="0" err="1">
                <a:solidFill>
                  <a:srgbClr val="7F7F7F"/>
                </a:solidFill>
              </a:rPr>
              <a:t>luoghi</a:t>
            </a:r>
            <a:r>
              <a:rPr lang="en-GB" sz="2000" dirty="0">
                <a:solidFill>
                  <a:srgbClr val="7F7F7F"/>
                </a:solidFill>
              </a:rPr>
              <a:t> con </a:t>
            </a:r>
            <a:r>
              <a:rPr lang="en-GB" sz="2000" dirty="0" err="1">
                <a:solidFill>
                  <a:srgbClr val="7F7F7F"/>
                </a:solidFill>
              </a:rPr>
              <a:t>l’intento</a:t>
            </a:r>
            <a:r>
              <a:rPr lang="en-GB" sz="2000" dirty="0">
                <a:solidFill>
                  <a:srgbClr val="7F7F7F"/>
                </a:solidFill>
              </a:rPr>
              <a:t> di </a:t>
            </a:r>
            <a:r>
              <a:rPr lang="en-GB" sz="2000" dirty="0" err="1" smtClean="0">
                <a:solidFill>
                  <a:srgbClr val="7F7F7F"/>
                </a:solidFill>
              </a:rPr>
              <a:t>disvelare</a:t>
            </a:r>
            <a:r>
              <a:rPr lang="en-GB" sz="2000" dirty="0" smtClean="0">
                <a:solidFill>
                  <a:srgbClr val="7F7F7F"/>
                </a:solidFill>
              </a:rPr>
              <a:t> un </a:t>
            </a:r>
            <a:r>
              <a:rPr lang="en-GB" sz="2000" b="1" dirty="0" err="1" smtClean="0">
                <a:solidFill>
                  <a:srgbClr val="7F7F7F"/>
                </a:solidFill>
              </a:rPr>
              <a:t>livello</a:t>
            </a:r>
            <a:r>
              <a:rPr lang="en-GB" sz="2000" b="1" dirty="0" smtClean="0">
                <a:solidFill>
                  <a:srgbClr val="7F7F7F"/>
                </a:solidFill>
              </a:rPr>
              <a:t> </a:t>
            </a:r>
            <a:r>
              <a:rPr lang="en-GB" sz="2000" b="1" dirty="0" err="1" smtClean="0">
                <a:solidFill>
                  <a:srgbClr val="7F7F7F"/>
                </a:solidFill>
              </a:rPr>
              <a:t>identitario</a:t>
            </a:r>
            <a:r>
              <a:rPr lang="en-GB" sz="2000" b="1" dirty="0" smtClean="0">
                <a:solidFill>
                  <a:srgbClr val="7F7F7F"/>
                </a:solidFill>
              </a:rPr>
              <a:t> </a:t>
            </a:r>
            <a:r>
              <a:rPr lang="en-GB" sz="2000" dirty="0" err="1" smtClean="0">
                <a:solidFill>
                  <a:srgbClr val="7F7F7F"/>
                </a:solidFill>
              </a:rPr>
              <a:t>proprio</a:t>
            </a:r>
            <a:r>
              <a:rPr lang="en-GB" sz="2000" dirty="0" smtClean="0">
                <a:solidFill>
                  <a:srgbClr val="7F7F7F"/>
                </a:solidFill>
              </a:rPr>
              <a:t> di </a:t>
            </a:r>
            <a:r>
              <a:rPr lang="en-GB" sz="2000" dirty="0" err="1">
                <a:solidFill>
                  <a:srgbClr val="7F7F7F"/>
                </a:solidFill>
              </a:rPr>
              <a:t>ciascun</a:t>
            </a:r>
            <a:r>
              <a:rPr lang="en-GB" sz="2000" dirty="0">
                <a:solidFill>
                  <a:srgbClr val="7F7F7F"/>
                </a:solidFill>
              </a:rPr>
              <a:t> </a:t>
            </a:r>
            <a:r>
              <a:rPr lang="en-GB" sz="2000" dirty="0" err="1" smtClean="0">
                <a:solidFill>
                  <a:srgbClr val="7F7F7F"/>
                </a:solidFill>
              </a:rPr>
              <a:t>luogo</a:t>
            </a:r>
            <a:r>
              <a:rPr lang="en-GB" sz="2000" dirty="0">
                <a:solidFill>
                  <a:srgbClr val="7F7F7F"/>
                </a:solidFill>
              </a:rPr>
              <a:t> </a:t>
            </a:r>
            <a:r>
              <a:rPr lang="en-GB" sz="2000" dirty="0" smtClean="0">
                <a:solidFill>
                  <a:srgbClr val="7F7F7F"/>
                </a:solidFill>
              </a:rPr>
              <a:t> per </a:t>
            </a:r>
            <a:r>
              <a:rPr lang="en-GB" sz="2000" b="1" dirty="0" err="1" smtClean="0">
                <a:solidFill>
                  <a:srgbClr val="7F7F7F"/>
                </a:solidFill>
              </a:rPr>
              <a:t>coinvolgere</a:t>
            </a:r>
            <a:r>
              <a:rPr lang="en-GB" sz="2000" b="1" dirty="0" smtClean="0">
                <a:solidFill>
                  <a:srgbClr val="7F7F7F"/>
                </a:solidFill>
              </a:rPr>
              <a:t> </a:t>
            </a:r>
            <a:r>
              <a:rPr lang="en-GB" sz="2000" b="1" dirty="0" err="1">
                <a:solidFill>
                  <a:srgbClr val="7F7F7F"/>
                </a:solidFill>
              </a:rPr>
              <a:t>il</a:t>
            </a:r>
            <a:r>
              <a:rPr lang="en-GB" sz="2000" b="1" dirty="0">
                <a:solidFill>
                  <a:srgbClr val="7F7F7F"/>
                </a:solidFill>
              </a:rPr>
              <a:t> </a:t>
            </a:r>
            <a:r>
              <a:rPr lang="en-GB" sz="2000" b="1" dirty="0" err="1">
                <a:solidFill>
                  <a:srgbClr val="7F7F7F"/>
                </a:solidFill>
              </a:rPr>
              <a:t>visitatore</a:t>
            </a:r>
            <a:r>
              <a:rPr lang="en-GB" sz="2000" b="1" dirty="0">
                <a:solidFill>
                  <a:srgbClr val="7F7F7F"/>
                </a:solidFill>
              </a:rPr>
              <a:t> </a:t>
            </a:r>
            <a:r>
              <a:rPr lang="en-GB" sz="2000" dirty="0">
                <a:solidFill>
                  <a:srgbClr val="7F7F7F"/>
                </a:solidFill>
              </a:rPr>
              <a:t>in </a:t>
            </a:r>
            <a:r>
              <a:rPr lang="en-GB" sz="2000" dirty="0" err="1">
                <a:solidFill>
                  <a:srgbClr val="7F7F7F"/>
                </a:solidFill>
              </a:rPr>
              <a:t>una</a:t>
            </a:r>
            <a:r>
              <a:rPr lang="en-GB" sz="2000" dirty="0">
                <a:solidFill>
                  <a:srgbClr val="7F7F7F"/>
                </a:solidFill>
              </a:rPr>
              <a:t> </a:t>
            </a:r>
            <a:r>
              <a:rPr lang="en-GB" sz="2000" dirty="0" err="1">
                <a:solidFill>
                  <a:srgbClr val="7F7F7F"/>
                </a:solidFill>
              </a:rPr>
              <a:t>avventura</a:t>
            </a:r>
            <a:r>
              <a:rPr lang="en-GB" sz="2000" dirty="0">
                <a:solidFill>
                  <a:srgbClr val="7F7F7F"/>
                </a:solidFill>
              </a:rPr>
              <a:t> </a:t>
            </a:r>
            <a:r>
              <a:rPr lang="en-GB" sz="2000" dirty="0" err="1">
                <a:solidFill>
                  <a:srgbClr val="7F7F7F"/>
                </a:solidFill>
              </a:rPr>
              <a:t>affabulatoria</a:t>
            </a:r>
            <a:r>
              <a:rPr lang="en-GB" sz="2000" dirty="0">
                <a:solidFill>
                  <a:srgbClr val="7F7F7F"/>
                </a:solidFill>
              </a:rPr>
              <a:t> </a:t>
            </a:r>
            <a:r>
              <a:rPr lang="en-GB" sz="2000" b="1" dirty="0" err="1">
                <a:solidFill>
                  <a:srgbClr val="7F7F7F"/>
                </a:solidFill>
              </a:rPr>
              <a:t>partecipata</a:t>
            </a:r>
            <a:r>
              <a:rPr lang="it-IT" sz="2000" dirty="0">
                <a:solidFill>
                  <a:srgbClr val="7F7F7F"/>
                </a:solidFill>
              </a:rPr>
              <a:t> </a:t>
            </a:r>
            <a:endParaRPr lang="en-US" sz="20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5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Il </a:t>
            </a:r>
            <a:r>
              <a:rPr lang="en-US" b="1" dirty="0" err="1" smtClean="0"/>
              <a:t>progetto</a:t>
            </a:r>
            <a:endParaRPr lang="en-US" b="1" dirty="0"/>
          </a:p>
        </p:txBody>
      </p:sp>
      <p:pic>
        <p:nvPicPr>
          <p:cNvPr id="18" name="Picture Placeholder 17" descr="IMG_1479.JPG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6" r="21866"/>
          <a:stretch>
            <a:fillRect/>
          </a:stretch>
        </p:blipFill>
        <p:spPr/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GB" sz="2000" dirty="0">
                <a:solidFill>
                  <a:srgbClr val="7F7F7F"/>
                </a:solidFill>
              </a:rPr>
              <a:t>Il </a:t>
            </a:r>
            <a:r>
              <a:rPr lang="en-GB" sz="2000" b="1" dirty="0" err="1">
                <a:solidFill>
                  <a:srgbClr val="7F7F7F"/>
                </a:solidFill>
              </a:rPr>
              <a:t>sistema</a:t>
            </a:r>
            <a:r>
              <a:rPr lang="en-GB" sz="2000" b="1" dirty="0">
                <a:solidFill>
                  <a:srgbClr val="7F7F7F"/>
                </a:solidFill>
              </a:rPr>
              <a:t> </a:t>
            </a:r>
            <a:r>
              <a:rPr lang="en-GB" sz="2000" b="1" dirty="0" err="1">
                <a:solidFill>
                  <a:srgbClr val="7F7F7F"/>
                </a:solidFill>
              </a:rPr>
              <a:t>integrato</a:t>
            </a:r>
            <a:r>
              <a:rPr lang="en-GB" sz="2000" b="1" dirty="0">
                <a:solidFill>
                  <a:srgbClr val="7F7F7F"/>
                </a:solidFill>
              </a:rPr>
              <a:t> </a:t>
            </a:r>
            <a:r>
              <a:rPr lang="en-GB" sz="2000" dirty="0">
                <a:solidFill>
                  <a:srgbClr val="7F7F7F"/>
                </a:solidFill>
              </a:rPr>
              <a:t>di </a:t>
            </a:r>
            <a:r>
              <a:rPr lang="en-GB" sz="2000" dirty="0" err="1">
                <a:solidFill>
                  <a:srgbClr val="7F7F7F"/>
                </a:solidFill>
              </a:rPr>
              <a:t>valorizzazione</a:t>
            </a:r>
            <a:r>
              <a:rPr lang="en-GB" sz="2000" dirty="0">
                <a:solidFill>
                  <a:srgbClr val="7F7F7F"/>
                </a:solidFill>
              </a:rPr>
              <a:t> </a:t>
            </a:r>
            <a:r>
              <a:rPr lang="en-GB" sz="2000" dirty="0" err="1">
                <a:solidFill>
                  <a:srgbClr val="7F7F7F"/>
                </a:solidFill>
              </a:rPr>
              <a:t>patrimoniale</a:t>
            </a:r>
            <a:r>
              <a:rPr lang="en-GB" sz="2000" dirty="0">
                <a:solidFill>
                  <a:srgbClr val="7F7F7F"/>
                </a:solidFill>
              </a:rPr>
              <a:t> </a:t>
            </a:r>
            <a:r>
              <a:rPr lang="en-GB" sz="2000" dirty="0" err="1">
                <a:solidFill>
                  <a:srgbClr val="7F7F7F"/>
                </a:solidFill>
              </a:rPr>
              <a:t>verrà</a:t>
            </a:r>
            <a:r>
              <a:rPr lang="en-GB" sz="2000" dirty="0">
                <a:solidFill>
                  <a:srgbClr val="7F7F7F"/>
                </a:solidFill>
              </a:rPr>
              <a:t> </a:t>
            </a:r>
            <a:r>
              <a:rPr lang="en-GB" sz="2000" dirty="0" err="1">
                <a:solidFill>
                  <a:srgbClr val="7F7F7F"/>
                </a:solidFill>
              </a:rPr>
              <a:t>testato</a:t>
            </a:r>
            <a:r>
              <a:rPr lang="en-GB" sz="2000" dirty="0">
                <a:solidFill>
                  <a:srgbClr val="7F7F7F"/>
                </a:solidFill>
              </a:rPr>
              <a:t> sui </a:t>
            </a:r>
            <a:r>
              <a:rPr lang="en-GB" sz="2000" dirty="0" err="1">
                <a:solidFill>
                  <a:srgbClr val="7F7F7F"/>
                </a:solidFill>
              </a:rPr>
              <a:t>Comuni</a:t>
            </a:r>
            <a:r>
              <a:rPr lang="en-GB" sz="2000" dirty="0">
                <a:solidFill>
                  <a:srgbClr val="7F7F7F"/>
                </a:solidFill>
              </a:rPr>
              <a:t> di </a:t>
            </a:r>
            <a:r>
              <a:rPr lang="en-GB" sz="2000" b="1" dirty="0">
                <a:solidFill>
                  <a:srgbClr val="7F7F7F"/>
                </a:solidFill>
              </a:rPr>
              <a:t>Corleone e </a:t>
            </a:r>
            <a:r>
              <a:rPr lang="en-GB" sz="2000" b="1" dirty="0" smtClean="0">
                <a:solidFill>
                  <a:srgbClr val="7F7F7F"/>
                </a:solidFill>
              </a:rPr>
              <a:t>Palermo</a:t>
            </a:r>
            <a:r>
              <a:rPr lang="en-GB" sz="2000" dirty="0" smtClean="0">
                <a:solidFill>
                  <a:srgbClr val="7F7F7F"/>
                </a:solidFill>
              </a:rPr>
              <a:t> </a:t>
            </a:r>
            <a:r>
              <a:rPr lang="en-GB" sz="2000" dirty="0">
                <a:solidFill>
                  <a:srgbClr val="7F7F7F"/>
                </a:solidFill>
              </a:rPr>
              <a:t>a </a:t>
            </a:r>
            <a:r>
              <a:rPr lang="en-GB" sz="2000" dirty="0" err="1">
                <a:solidFill>
                  <a:srgbClr val="7F7F7F"/>
                </a:solidFill>
              </a:rPr>
              <a:t>partire</a:t>
            </a:r>
            <a:r>
              <a:rPr lang="en-GB" sz="2000" dirty="0">
                <a:solidFill>
                  <a:srgbClr val="7F7F7F"/>
                </a:solidFill>
              </a:rPr>
              <a:t> </a:t>
            </a:r>
            <a:r>
              <a:rPr lang="en-GB" sz="2000" dirty="0" err="1">
                <a:solidFill>
                  <a:srgbClr val="7F7F7F"/>
                </a:solidFill>
              </a:rPr>
              <a:t>dalla</a:t>
            </a:r>
            <a:r>
              <a:rPr lang="en-GB" sz="2000" dirty="0">
                <a:solidFill>
                  <a:srgbClr val="7F7F7F"/>
                </a:solidFill>
              </a:rPr>
              <a:t> </a:t>
            </a:r>
            <a:r>
              <a:rPr lang="en-GB" sz="2000" dirty="0" err="1">
                <a:solidFill>
                  <a:srgbClr val="7F7F7F"/>
                </a:solidFill>
              </a:rPr>
              <a:t>documentazione</a:t>
            </a:r>
            <a:r>
              <a:rPr lang="en-GB" sz="2000" dirty="0">
                <a:solidFill>
                  <a:srgbClr val="7F7F7F"/>
                </a:solidFill>
              </a:rPr>
              <a:t> del </a:t>
            </a:r>
            <a:r>
              <a:rPr lang="en-GB" sz="2000" b="1" dirty="0">
                <a:solidFill>
                  <a:srgbClr val="7F7F7F"/>
                </a:solidFill>
              </a:rPr>
              <a:t>Maxi-</a:t>
            </a:r>
            <a:r>
              <a:rPr lang="en-GB" sz="2000" b="1" dirty="0" err="1">
                <a:solidFill>
                  <a:srgbClr val="7F7F7F"/>
                </a:solidFill>
              </a:rPr>
              <a:t>Processo</a:t>
            </a:r>
            <a:r>
              <a:rPr lang="en-GB" sz="2000" b="1" dirty="0">
                <a:solidFill>
                  <a:srgbClr val="7F7F7F"/>
                </a:solidFill>
              </a:rPr>
              <a:t> </a:t>
            </a:r>
            <a:r>
              <a:rPr lang="en-GB" sz="2000" dirty="0" err="1">
                <a:solidFill>
                  <a:srgbClr val="7F7F7F"/>
                </a:solidFill>
              </a:rPr>
              <a:t>conservata</a:t>
            </a:r>
            <a:r>
              <a:rPr lang="en-GB" sz="2000" dirty="0">
                <a:solidFill>
                  <a:srgbClr val="7F7F7F"/>
                </a:solidFill>
              </a:rPr>
              <a:t> </a:t>
            </a:r>
            <a:r>
              <a:rPr lang="en-GB" sz="2000" dirty="0" err="1">
                <a:solidFill>
                  <a:srgbClr val="7F7F7F"/>
                </a:solidFill>
              </a:rPr>
              <a:t>negli</a:t>
            </a:r>
            <a:r>
              <a:rPr lang="en-GB" sz="2000" dirty="0">
                <a:solidFill>
                  <a:srgbClr val="7F7F7F"/>
                </a:solidFill>
              </a:rPr>
              <a:t> </a:t>
            </a:r>
            <a:r>
              <a:rPr lang="en-GB" sz="2000" dirty="0" err="1">
                <a:solidFill>
                  <a:srgbClr val="7F7F7F"/>
                </a:solidFill>
              </a:rPr>
              <a:t>archivi</a:t>
            </a:r>
            <a:r>
              <a:rPr lang="en-GB" sz="2000" dirty="0">
                <a:solidFill>
                  <a:srgbClr val="7F7F7F"/>
                </a:solidFill>
              </a:rPr>
              <a:t> del </a:t>
            </a:r>
            <a:r>
              <a:rPr lang="en-GB" sz="2000" b="1" dirty="0">
                <a:solidFill>
                  <a:srgbClr val="7F7F7F"/>
                </a:solidFill>
              </a:rPr>
              <a:t>CIDMA</a:t>
            </a:r>
            <a:r>
              <a:rPr lang="en-GB" sz="2000" dirty="0">
                <a:solidFill>
                  <a:srgbClr val="7F7F7F"/>
                </a:solidFill>
              </a:rPr>
              <a:t>.</a:t>
            </a:r>
            <a:r>
              <a:rPr lang="it-IT" sz="2000" dirty="0">
                <a:solidFill>
                  <a:srgbClr val="7F7F7F"/>
                </a:solidFill>
              </a:rPr>
              <a:t> </a:t>
            </a:r>
            <a:endParaRPr lang="en-US" sz="2000" dirty="0">
              <a:solidFill>
                <a:srgbClr val="7F7F7F"/>
              </a:solidFill>
            </a:endParaRPr>
          </a:p>
        </p:txBody>
      </p:sp>
      <p:pic>
        <p:nvPicPr>
          <p:cNvPr id="10" name="Picture Placeholder 9" descr="IMG_0872.JPG"/>
          <p:cNvPicPr>
            <a:picLocks noGrp="1" noChangeAspect="1"/>
          </p:cNvPicPr>
          <p:nvPr>
            <p:ph type="pic" idx="13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80" b="24780"/>
          <a:stretch/>
        </p:blipFill>
        <p:spPr/>
      </p:pic>
      <p:pic>
        <p:nvPicPr>
          <p:cNvPr id="17" name="Picture Placeholder 16" descr="IMG_0876.JPG"/>
          <p:cNvPicPr>
            <a:picLocks noGrp="1" noChangeAspect="1"/>
          </p:cNvPicPr>
          <p:nvPr>
            <p:ph type="pic" idx="14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" r="1297"/>
          <a:stretch>
            <a:fillRect/>
          </a:stretch>
        </p:blipFill>
        <p:spPr/>
      </p:pic>
      <p:pic>
        <p:nvPicPr>
          <p:cNvPr id="15" name="Picture Placeholder 14" descr="IMG_0846.JPG"/>
          <p:cNvPicPr>
            <a:picLocks noGrp="1" noChangeAspect="1"/>
          </p:cNvPicPr>
          <p:nvPr>
            <p:ph type="pic" idx="15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" r="1297"/>
          <a:stretch>
            <a:fillRect/>
          </a:stretch>
        </p:blipFill>
        <p:spPr>
          <a:xfrm>
            <a:off x="3352800" y="2131935"/>
            <a:ext cx="2304288" cy="1775665"/>
          </a:xfrm>
        </p:spPr>
      </p:pic>
    </p:spTree>
    <p:extLst>
      <p:ext uri="{BB962C8B-B14F-4D97-AF65-F5344CB8AC3E}">
        <p14:creationId xmlns:p14="http://schemas.microsoft.com/office/powerpoint/2010/main" val="2681098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20005"/>
            <a:ext cx="7391401" cy="1143000"/>
          </a:xfrm>
        </p:spPr>
        <p:txBody>
          <a:bodyPr/>
          <a:lstStyle/>
          <a:p>
            <a:pPr algn="ctr"/>
            <a:r>
              <a:rPr lang="en-US" dirty="0" err="1" smtClean="0"/>
              <a:t>Obiettivi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34504"/>
            <a:ext cx="7391400" cy="4565063"/>
          </a:xfrm>
        </p:spPr>
        <p:txBody>
          <a:bodyPr>
            <a:normAutofit fontScale="77500" lnSpcReduction="20000"/>
          </a:bodyPr>
          <a:lstStyle/>
          <a:p>
            <a:r>
              <a:rPr lang="it-IT" sz="2600" dirty="0">
                <a:solidFill>
                  <a:srgbClr val="7F7F7F"/>
                </a:solidFill>
              </a:rPr>
              <a:t>Valorizzare il patrimonio culturale </a:t>
            </a:r>
            <a:r>
              <a:rPr lang="it-IT" sz="2600" dirty="0" smtClean="0">
                <a:solidFill>
                  <a:srgbClr val="7F7F7F"/>
                </a:solidFill>
              </a:rPr>
              <a:t>locale</a:t>
            </a:r>
            <a:r>
              <a:rPr lang="it-IT" sz="2600" dirty="0">
                <a:solidFill>
                  <a:srgbClr val="7F7F7F"/>
                </a:solidFill>
              </a:rPr>
              <a:t> </a:t>
            </a:r>
            <a:r>
              <a:rPr lang="it-IT" sz="2600" dirty="0" smtClean="0">
                <a:solidFill>
                  <a:srgbClr val="7F7F7F"/>
                </a:solidFill>
              </a:rPr>
              <a:t>- </a:t>
            </a:r>
            <a:r>
              <a:rPr lang="it-IT" sz="2600" dirty="0">
                <a:solidFill>
                  <a:srgbClr val="7F7F7F"/>
                </a:solidFill>
              </a:rPr>
              <a:t>attraverso la creazione di un </a:t>
            </a:r>
            <a:r>
              <a:rPr lang="it-IT" sz="2600" b="1" dirty="0">
                <a:solidFill>
                  <a:srgbClr val="7F7F7F"/>
                </a:solidFill>
              </a:rPr>
              <a:t>sistema replicabile di accesso ai beni </a:t>
            </a:r>
            <a:r>
              <a:rPr lang="it-IT" sz="2600" b="1" dirty="0" smtClean="0">
                <a:solidFill>
                  <a:srgbClr val="7F7F7F"/>
                </a:solidFill>
              </a:rPr>
              <a:t>culturali</a:t>
            </a:r>
          </a:p>
          <a:p>
            <a:r>
              <a:rPr lang="it-IT" sz="2600" dirty="0">
                <a:solidFill>
                  <a:srgbClr val="7F7F7F"/>
                </a:solidFill>
              </a:rPr>
              <a:t>Promuovere un turismo culturalmente </a:t>
            </a:r>
            <a:r>
              <a:rPr lang="it-IT" sz="2600" dirty="0" smtClean="0">
                <a:solidFill>
                  <a:srgbClr val="7F7F7F"/>
                </a:solidFill>
              </a:rPr>
              <a:t>partecipato - </a:t>
            </a:r>
            <a:r>
              <a:rPr lang="it-IT" sz="2600" dirty="0">
                <a:solidFill>
                  <a:srgbClr val="7F7F7F"/>
                </a:solidFill>
              </a:rPr>
              <a:t>sviluppando </a:t>
            </a:r>
            <a:r>
              <a:rPr lang="it-IT" sz="2600" b="1" dirty="0">
                <a:solidFill>
                  <a:srgbClr val="7F7F7F"/>
                </a:solidFill>
              </a:rPr>
              <a:t>percorsi narrativi territoriali</a:t>
            </a:r>
            <a:endParaRPr lang="it-IT" sz="2600" dirty="0">
              <a:solidFill>
                <a:srgbClr val="7F7F7F"/>
              </a:solidFill>
            </a:endParaRPr>
          </a:p>
          <a:p>
            <a:r>
              <a:rPr lang="it-IT" sz="2600" dirty="0">
                <a:solidFill>
                  <a:srgbClr val="7F7F7F"/>
                </a:solidFill>
              </a:rPr>
              <a:t>Incentivare una fruizione patrimoniale in modalità </a:t>
            </a:r>
            <a:r>
              <a:rPr lang="it-IT" sz="2600" dirty="0" smtClean="0">
                <a:solidFill>
                  <a:srgbClr val="7F7F7F"/>
                </a:solidFill>
              </a:rPr>
              <a:t>interattiva - </a:t>
            </a:r>
            <a:r>
              <a:rPr lang="it-IT" sz="2600" dirty="0">
                <a:solidFill>
                  <a:srgbClr val="7F7F7F"/>
                </a:solidFill>
              </a:rPr>
              <a:t>attraverso </a:t>
            </a:r>
            <a:r>
              <a:rPr lang="it-IT" sz="2600" b="1" dirty="0">
                <a:solidFill>
                  <a:srgbClr val="7F7F7F"/>
                </a:solidFill>
              </a:rPr>
              <a:t>strumenti tecnologici </a:t>
            </a:r>
            <a:r>
              <a:rPr lang="it-IT" sz="2600" dirty="0">
                <a:solidFill>
                  <a:srgbClr val="7F7F7F"/>
                </a:solidFill>
              </a:rPr>
              <a:t>che ne consentono una cultura </a:t>
            </a:r>
            <a:r>
              <a:rPr lang="it-IT" sz="2600" dirty="0" smtClean="0">
                <a:solidFill>
                  <a:srgbClr val="7F7F7F"/>
                </a:solidFill>
              </a:rPr>
              <a:t>intelligente</a:t>
            </a:r>
          </a:p>
          <a:p>
            <a:r>
              <a:rPr lang="it-IT" sz="2600" dirty="0">
                <a:solidFill>
                  <a:srgbClr val="7F7F7F"/>
                </a:solidFill>
              </a:rPr>
              <a:t>Creare </a:t>
            </a:r>
            <a:r>
              <a:rPr lang="it-IT" sz="2600" b="1" dirty="0">
                <a:solidFill>
                  <a:srgbClr val="7F7F7F"/>
                </a:solidFill>
              </a:rPr>
              <a:t>opportunità lavorative per i </a:t>
            </a:r>
            <a:r>
              <a:rPr lang="it-IT" sz="2600" b="1" dirty="0" smtClean="0">
                <a:solidFill>
                  <a:srgbClr val="7F7F7F"/>
                </a:solidFill>
              </a:rPr>
              <a:t>giovani</a:t>
            </a:r>
            <a:r>
              <a:rPr lang="it-IT" sz="2600" dirty="0">
                <a:solidFill>
                  <a:srgbClr val="7F7F7F"/>
                </a:solidFill>
              </a:rPr>
              <a:t> </a:t>
            </a:r>
            <a:r>
              <a:rPr lang="it-IT" sz="2600" dirty="0" smtClean="0">
                <a:solidFill>
                  <a:srgbClr val="7F7F7F"/>
                </a:solidFill>
              </a:rPr>
              <a:t>- </a:t>
            </a:r>
            <a:r>
              <a:rPr lang="it-IT" sz="2600" dirty="0">
                <a:solidFill>
                  <a:srgbClr val="7F7F7F"/>
                </a:solidFill>
              </a:rPr>
              <a:t>generando una crescita economica e sviluppo locale</a:t>
            </a:r>
          </a:p>
          <a:p>
            <a:r>
              <a:rPr lang="it-IT" sz="2600" dirty="0">
                <a:solidFill>
                  <a:srgbClr val="7F7F7F"/>
                </a:solidFill>
              </a:rPr>
              <a:t>Promuovere una </a:t>
            </a:r>
            <a:r>
              <a:rPr lang="it-IT" sz="2600" b="1" dirty="0">
                <a:solidFill>
                  <a:srgbClr val="7F7F7F"/>
                </a:solidFill>
              </a:rPr>
              <a:t>cultura della legalità diffusa e </a:t>
            </a:r>
            <a:r>
              <a:rPr lang="it-IT" sz="2600" b="1" dirty="0" smtClean="0">
                <a:solidFill>
                  <a:srgbClr val="7F7F7F"/>
                </a:solidFill>
              </a:rPr>
              <a:t>consap</a:t>
            </a:r>
            <a:r>
              <a:rPr lang="it-IT" sz="2600" dirty="0" smtClean="0">
                <a:solidFill>
                  <a:srgbClr val="7F7F7F"/>
                </a:solidFill>
              </a:rPr>
              <a:t>evole - </a:t>
            </a:r>
            <a:r>
              <a:rPr lang="it-IT" sz="2600" b="1" dirty="0">
                <a:solidFill>
                  <a:srgbClr val="7F7F7F"/>
                </a:solidFill>
              </a:rPr>
              <a:t>valorizzandone luoghi e fonti archivistiche</a:t>
            </a:r>
            <a:r>
              <a:rPr lang="it-IT" sz="2600" dirty="0">
                <a:solidFill>
                  <a:srgbClr val="7F7F7F"/>
                </a:solidFill>
              </a:rPr>
              <a:t> legate ad eventi storici di </a:t>
            </a:r>
            <a:r>
              <a:rPr lang="it-IT" sz="2600" dirty="0" smtClean="0">
                <a:solidFill>
                  <a:srgbClr val="7F7F7F"/>
                </a:solidFill>
              </a:rPr>
              <a:t>spiccata attualità</a:t>
            </a:r>
            <a:endParaRPr lang="it-IT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442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 </a:t>
            </a:r>
            <a:r>
              <a:rPr lang="en-US" sz="2800" dirty="0" err="1"/>
              <a:t>Promotori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r">
              <a:spcBef>
                <a:spcPts val="0"/>
              </a:spcBef>
              <a:buNone/>
            </a:pPr>
            <a:endParaRPr lang="en-US" sz="2000" b="1" dirty="0" smtClean="0">
              <a:solidFill>
                <a:srgbClr val="7F7F7F"/>
              </a:solidFill>
            </a:endParaRPr>
          </a:p>
          <a:p>
            <a:pPr marL="114300" indent="0" algn="r">
              <a:spcBef>
                <a:spcPts val="0"/>
              </a:spcBef>
              <a:buNone/>
            </a:pPr>
            <a:endParaRPr lang="en-US" sz="2000" b="1" dirty="0">
              <a:solidFill>
                <a:srgbClr val="7F7F7F"/>
              </a:solidFill>
            </a:endParaRPr>
          </a:p>
          <a:p>
            <a:pPr marL="114300" indent="0" algn="r">
              <a:spcBef>
                <a:spcPts val="0"/>
              </a:spcBef>
              <a:buNone/>
            </a:pPr>
            <a:endParaRPr lang="en-US" sz="2000" b="1" dirty="0" smtClean="0">
              <a:solidFill>
                <a:srgbClr val="7F7F7F"/>
              </a:solidFill>
            </a:endParaRPr>
          </a:p>
          <a:p>
            <a:pPr marL="114300" indent="0" algn="r">
              <a:spcBef>
                <a:spcPts val="0"/>
              </a:spcBef>
              <a:buNone/>
            </a:pPr>
            <a:endParaRPr lang="en-US" sz="2000" b="1" dirty="0">
              <a:solidFill>
                <a:srgbClr val="7F7F7F"/>
              </a:solidFill>
            </a:endParaRPr>
          </a:p>
          <a:p>
            <a:pPr marL="114300" indent="0" algn="r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F7F7F"/>
                </a:solidFill>
              </a:rPr>
              <a:t>6</a:t>
            </a:r>
            <a:r>
              <a:rPr lang="en-US" sz="2000" b="1" dirty="0" smtClean="0">
                <a:solidFill>
                  <a:srgbClr val="7F7F7F"/>
                </a:solidFill>
              </a:rPr>
              <a:t> </a:t>
            </a:r>
            <a:r>
              <a:rPr lang="en-US" sz="2000" b="1" dirty="0" err="1">
                <a:solidFill>
                  <a:srgbClr val="7F7F7F"/>
                </a:solidFill>
              </a:rPr>
              <a:t>ragazze</a:t>
            </a:r>
            <a:r>
              <a:rPr lang="en-US" sz="2000" b="1" dirty="0">
                <a:solidFill>
                  <a:srgbClr val="7F7F7F"/>
                </a:solidFill>
              </a:rPr>
              <a:t> e </a:t>
            </a:r>
            <a:r>
              <a:rPr lang="en-US" sz="2000" b="1" dirty="0" err="1">
                <a:solidFill>
                  <a:srgbClr val="7F7F7F"/>
                </a:solidFill>
              </a:rPr>
              <a:t>ragazzi</a:t>
            </a:r>
            <a:r>
              <a:rPr lang="en-US" sz="2000" b="1" dirty="0">
                <a:solidFill>
                  <a:srgbClr val="7F7F7F"/>
                </a:solidFill>
              </a:rPr>
              <a:t> </a:t>
            </a:r>
            <a:r>
              <a:rPr lang="en-US" sz="2000" b="1" dirty="0" err="1">
                <a:solidFill>
                  <a:srgbClr val="7F7F7F"/>
                </a:solidFill>
              </a:rPr>
              <a:t>corleonesi</a:t>
            </a:r>
            <a:r>
              <a:rPr lang="en-US" sz="2000" b="1" dirty="0">
                <a:solidFill>
                  <a:srgbClr val="7F7F7F"/>
                </a:solidFill>
              </a:rPr>
              <a:t> </a:t>
            </a:r>
          </a:p>
          <a:p>
            <a:pPr marL="114300" indent="0" algn="r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F7F7F"/>
                </a:solidFill>
              </a:rPr>
              <a:t>under 30</a:t>
            </a:r>
          </a:p>
          <a:p>
            <a:pPr marL="114300" indent="0" algn="r">
              <a:spcBef>
                <a:spcPts val="0"/>
              </a:spcBef>
              <a:buNone/>
            </a:pPr>
            <a:endParaRPr lang="en-US" sz="2000" dirty="0">
              <a:solidFill>
                <a:srgbClr val="7F7F7F"/>
              </a:solidFill>
            </a:endParaRPr>
          </a:p>
          <a:p>
            <a:pPr marL="114300" indent="0" algn="r">
              <a:spcBef>
                <a:spcPts val="0"/>
              </a:spcBef>
              <a:buNone/>
            </a:pPr>
            <a:r>
              <a:rPr lang="en-US" sz="2000" dirty="0">
                <a:solidFill>
                  <a:srgbClr val="7F7F7F"/>
                </a:solidFill>
              </a:rPr>
              <a:t>Melting Pro. </a:t>
            </a:r>
            <a:r>
              <a:rPr lang="en-US" sz="2000" dirty="0" err="1">
                <a:solidFill>
                  <a:srgbClr val="7F7F7F"/>
                </a:solidFill>
              </a:rPr>
              <a:t>Laboratorio</a:t>
            </a:r>
            <a:r>
              <a:rPr lang="en-US" sz="2000" dirty="0">
                <a:solidFill>
                  <a:srgbClr val="7F7F7F"/>
                </a:solidFill>
              </a:rPr>
              <a:t> per la </a:t>
            </a:r>
            <a:r>
              <a:rPr lang="en-US" sz="2000" dirty="0" err="1">
                <a:solidFill>
                  <a:srgbClr val="7F7F7F"/>
                </a:solidFill>
              </a:rPr>
              <a:t>cultura</a:t>
            </a:r>
            <a:endParaRPr lang="en-US" sz="2000" dirty="0">
              <a:solidFill>
                <a:srgbClr val="7F7F7F"/>
              </a:solidFill>
            </a:endParaRPr>
          </a:p>
          <a:p>
            <a:pPr marL="114300" indent="0" algn="r">
              <a:spcBef>
                <a:spcPts val="0"/>
              </a:spcBef>
              <a:buNone/>
            </a:pPr>
            <a:r>
              <a:rPr lang="en-US" sz="2000" dirty="0">
                <a:solidFill>
                  <a:srgbClr val="7F7F7F"/>
                </a:solidFill>
              </a:rPr>
              <a:t>Space </a:t>
            </a:r>
            <a:r>
              <a:rPr lang="en-US" sz="2000" dirty="0" err="1">
                <a:solidFill>
                  <a:srgbClr val="7F7F7F"/>
                </a:solidFill>
              </a:rPr>
              <a:t>S.pA</a:t>
            </a:r>
            <a:endParaRPr lang="en-US" sz="2000" dirty="0">
              <a:solidFill>
                <a:srgbClr val="7F7F7F"/>
              </a:solidFill>
            </a:endParaRPr>
          </a:p>
          <a:p>
            <a:pPr marL="114300" indent="0" algn="r">
              <a:spcBef>
                <a:spcPts val="0"/>
              </a:spcBef>
              <a:buNone/>
            </a:pPr>
            <a:r>
              <a:rPr lang="en-US" sz="2000" dirty="0">
                <a:solidFill>
                  <a:srgbClr val="7F7F7F"/>
                </a:solidFill>
              </a:rPr>
              <a:t>Rete </a:t>
            </a:r>
            <a:r>
              <a:rPr lang="en-US" sz="2000" dirty="0" err="1">
                <a:solidFill>
                  <a:srgbClr val="7F7F7F"/>
                </a:solidFill>
              </a:rPr>
              <a:t>Iter</a:t>
            </a:r>
            <a:endParaRPr lang="en-US" sz="2000" dirty="0">
              <a:solidFill>
                <a:srgbClr val="7F7F7F"/>
              </a:solidFill>
            </a:endParaRPr>
          </a:p>
          <a:p>
            <a:pPr marL="114300" indent="0" algn="r">
              <a:spcBef>
                <a:spcPts val="0"/>
              </a:spcBef>
              <a:buNone/>
            </a:pPr>
            <a:r>
              <a:rPr lang="en-US" sz="2000" dirty="0">
                <a:solidFill>
                  <a:srgbClr val="7F7F7F"/>
                </a:solidFill>
              </a:rPr>
              <a:t>Il </a:t>
            </a:r>
            <a:r>
              <a:rPr lang="en-US" sz="2000" dirty="0" err="1">
                <a:solidFill>
                  <a:srgbClr val="7F7F7F"/>
                </a:solidFill>
              </a:rPr>
              <a:t>Germoglio</a:t>
            </a:r>
            <a:endParaRPr lang="en-US" sz="2000" dirty="0">
              <a:solidFill>
                <a:srgbClr val="7F7F7F"/>
              </a:solidFill>
            </a:endParaRPr>
          </a:p>
          <a:p>
            <a:endParaRPr lang="en-US" dirty="0"/>
          </a:p>
        </p:txBody>
      </p:sp>
      <p:pic>
        <p:nvPicPr>
          <p:cNvPr id="5" name="Picture 4" descr="Schermata 2013-11-22 alle 12.20.4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136" y="5684050"/>
            <a:ext cx="1596864" cy="1173950"/>
          </a:xfrm>
          <a:prstGeom prst="rect">
            <a:avLst/>
          </a:prstGeom>
        </p:spPr>
      </p:pic>
      <p:pic>
        <p:nvPicPr>
          <p:cNvPr id="6" name="Picture 5" descr="Schermata 2013-11-22 alle 12.20.0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0" y="5010993"/>
            <a:ext cx="2540000" cy="673100"/>
          </a:xfrm>
          <a:prstGeom prst="rect">
            <a:avLst/>
          </a:prstGeom>
        </p:spPr>
      </p:pic>
      <p:pic>
        <p:nvPicPr>
          <p:cNvPr id="7" name="Picture 6" descr="MELTINGPRO-logoRGB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589" y="4370221"/>
            <a:ext cx="2833411" cy="640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441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Attività</a:t>
            </a:r>
            <a:r>
              <a:rPr lang="en-US" dirty="0" smtClean="0"/>
              <a:t> -  3 </a:t>
            </a:r>
            <a:r>
              <a:rPr lang="en-US" dirty="0" err="1" smtClean="0"/>
              <a:t>fasi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990017" y="2307619"/>
            <a:ext cx="832979" cy="83292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53561" y="2567056"/>
            <a:ext cx="6625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7F7F7F"/>
                </a:solidFill>
              </a:rPr>
              <a:t>Estratti</a:t>
            </a:r>
            <a:r>
              <a:rPr lang="en-US" sz="2400" dirty="0" smtClean="0">
                <a:solidFill>
                  <a:srgbClr val="7F7F7F"/>
                </a:solidFill>
              </a:rPr>
              <a:t> da </a:t>
            </a:r>
            <a:r>
              <a:rPr lang="en-US" sz="2400" dirty="0" err="1">
                <a:solidFill>
                  <a:srgbClr val="7F7F7F"/>
                </a:solidFill>
              </a:rPr>
              <a:t>f</a:t>
            </a:r>
            <a:r>
              <a:rPr lang="en-US" sz="2400" dirty="0" err="1" smtClean="0">
                <a:solidFill>
                  <a:srgbClr val="7F7F7F"/>
                </a:solidFill>
              </a:rPr>
              <a:t>onti</a:t>
            </a:r>
            <a:r>
              <a:rPr lang="en-US" sz="2400" dirty="0" smtClean="0">
                <a:solidFill>
                  <a:srgbClr val="7F7F7F"/>
                </a:solidFill>
              </a:rPr>
              <a:t> </a:t>
            </a:r>
            <a:r>
              <a:rPr lang="en-US" sz="2400" dirty="0" err="1" smtClean="0">
                <a:solidFill>
                  <a:srgbClr val="7F7F7F"/>
                </a:solidFill>
              </a:rPr>
              <a:t>archivistiche</a:t>
            </a:r>
            <a:r>
              <a:rPr lang="en-US" sz="2400" dirty="0" smtClean="0">
                <a:solidFill>
                  <a:srgbClr val="7F7F7F"/>
                </a:solidFill>
              </a:rPr>
              <a:t> e </a:t>
            </a:r>
            <a:r>
              <a:rPr lang="en-US" sz="2400" dirty="0" err="1" smtClean="0">
                <a:solidFill>
                  <a:srgbClr val="7F7F7F"/>
                </a:solidFill>
              </a:rPr>
              <a:t>bibliotecarie</a:t>
            </a:r>
            <a:endParaRPr lang="en-US" sz="2400" dirty="0">
              <a:solidFill>
                <a:srgbClr val="7F7F7F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990017" y="3402183"/>
            <a:ext cx="832979" cy="83292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990017" y="4646948"/>
            <a:ext cx="832979" cy="83292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78651" y="3607031"/>
            <a:ext cx="4643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7F7F7F"/>
                </a:solidFill>
              </a:rPr>
              <a:t>Soluzioni</a:t>
            </a:r>
            <a:r>
              <a:rPr lang="en-US" sz="2400" dirty="0" smtClean="0">
                <a:solidFill>
                  <a:srgbClr val="7F7F7F"/>
                </a:solidFill>
              </a:rPr>
              <a:t> di storytelling </a:t>
            </a:r>
            <a:r>
              <a:rPr lang="en-US" sz="2400" dirty="0" err="1" smtClean="0">
                <a:solidFill>
                  <a:srgbClr val="7F7F7F"/>
                </a:solidFill>
              </a:rPr>
              <a:t>digitale</a:t>
            </a:r>
            <a:endParaRPr lang="en-US" sz="2400" dirty="0">
              <a:solidFill>
                <a:srgbClr val="7F7F7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78651" y="4797211"/>
            <a:ext cx="5472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7F7F7F"/>
                </a:solidFill>
              </a:rPr>
              <a:t>Tecniche</a:t>
            </a:r>
            <a:r>
              <a:rPr lang="en-US" sz="2400" dirty="0" smtClean="0">
                <a:solidFill>
                  <a:srgbClr val="7F7F7F"/>
                </a:solidFill>
              </a:rPr>
              <a:t> di </a:t>
            </a:r>
            <a:r>
              <a:rPr lang="en-US" sz="2400" dirty="0" err="1" smtClean="0">
                <a:solidFill>
                  <a:srgbClr val="7F7F7F"/>
                </a:solidFill>
              </a:rPr>
              <a:t>intelligenza</a:t>
            </a:r>
            <a:r>
              <a:rPr lang="en-US" sz="2400" dirty="0" smtClean="0">
                <a:solidFill>
                  <a:srgbClr val="7F7F7F"/>
                </a:solidFill>
              </a:rPr>
              <a:t> </a:t>
            </a:r>
            <a:r>
              <a:rPr lang="en-US" sz="2400" dirty="0" err="1" smtClean="0">
                <a:solidFill>
                  <a:srgbClr val="7F7F7F"/>
                </a:solidFill>
              </a:rPr>
              <a:t>ambientale</a:t>
            </a:r>
            <a:endParaRPr lang="en-US" sz="24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481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 txBox="1">
            <a:spLocks noGrp="1"/>
          </p:cNvSpPr>
          <p:nvPr>
            <p:ph type="title"/>
          </p:nvPr>
        </p:nvSpPr>
        <p:spPr>
          <a:xfrm>
            <a:off x="457199" y="1356470"/>
            <a:ext cx="7648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F7F7F"/>
                </a:solidFill>
              </a:rPr>
              <a:t>            </a:t>
            </a:r>
            <a:r>
              <a:rPr lang="en-US" sz="2400" dirty="0" err="1" smtClean="0">
                <a:solidFill>
                  <a:srgbClr val="7F7F7F"/>
                </a:solidFill>
              </a:rPr>
              <a:t>Estratti</a:t>
            </a:r>
            <a:r>
              <a:rPr lang="en-US" sz="2400" dirty="0" smtClean="0">
                <a:solidFill>
                  <a:srgbClr val="7F7F7F"/>
                </a:solidFill>
              </a:rPr>
              <a:t> da </a:t>
            </a:r>
            <a:r>
              <a:rPr lang="en-US" sz="2400" dirty="0" err="1">
                <a:solidFill>
                  <a:srgbClr val="7F7F7F"/>
                </a:solidFill>
              </a:rPr>
              <a:t>f</a:t>
            </a:r>
            <a:r>
              <a:rPr lang="en-US" sz="2400" dirty="0" err="1" smtClean="0">
                <a:solidFill>
                  <a:srgbClr val="7F7F7F"/>
                </a:solidFill>
              </a:rPr>
              <a:t>onti</a:t>
            </a:r>
            <a:r>
              <a:rPr lang="en-US" sz="2400" dirty="0" smtClean="0">
                <a:solidFill>
                  <a:srgbClr val="7F7F7F"/>
                </a:solidFill>
              </a:rPr>
              <a:t> </a:t>
            </a:r>
            <a:r>
              <a:rPr lang="en-US" sz="2400" dirty="0" err="1" smtClean="0">
                <a:solidFill>
                  <a:srgbClr val="7F7F7F"/>
                </a:solidFill>
              </a:rPr>
              <a:t>archivistiche</a:t>
            </a:r>
            <a:r>
              <a:rPr lang="en-US" sz="2400" dirty="0" smtClean="0">
                <a:solidFill>
                  <a:srgbClr val="7F7F7F"/>
                </a:solidFill>
              </a:rPr>
              <a:t> e </a:t>
            </a:r>
            <a:r>
              <a:rPr lang="en-US" sz="2400" dirty="0" err="1" smtClean="0">
                <a:solidFill>
                  <a:srgbClr val="7F7F7F"/>
                </a:solidFill>
              </a:rPr>
              <a:t>bibliotecarie</a:t>
            </a:r>
            <a:endParaRPr lang="en-US" sz="2400" dirty="0">
              <a:solidFill>
                <a:srgbClr val="7F7F7F"/>
              </a:solidFill>
            </a:endParaRPr>
          </a:p>
        </p:txBody>
      </p:sp>
      <p:pic>
        <p:nvPicPr>
          <p:cNvPr id="7" name="Content Placeholder 6" descr="IMG_0875.JPG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12" b="25712"/>
          <a:stretch/>
        </p:blipFill>
        <p:spPr/>
      </p:pic>
      <p:sp>
        <p:nvSpPr>
          <p:cNvPr id="4" name="Content Placeholder 3"/>
          <p:cNvSpPr>
            <a:spLocks noGrp="1"/>
          </p:cNvSpPr>
          <p:nvPr>
            <p:ph sz="half" idx="14"/>
          </p:nvPr>
        </p:nvSpPr>
        <p:spPr>
          <a:xfrm>
            <a:off x="457199" y="4224973"/>
            <a:ext cx="7396163" cy="192024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7F7F7F"/>
                </a:solidFill>
              </a:rPr>
              <a:t>Il </a:t>
            </a:r>
            <a:r>
              <a:rPr lang="en-US" dirty="0" err="1" smtClean="0">
                <a:solidFill>
                  <a:srgbClr val="7F7F7F"/>
                </a:solidFill>
              </a:rPr>
              <a:t>progetto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dirty="0" err="1" smtClean="0">
                <a:solidFill>
                  <a:srgbClr val="7F7F7F"/>
                </a:solidFill>
              </a:rPr>
              <a:t>prevede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dirty="0" err="1" smtClean="0">
                <a:solidFill>
                  <a:srgbClr val="7F7F7F"/>
                </a:solidFill>
              </a:rPr>
              <a:t>l’</a:t>
            </a:r>
            <a:r>
              <a:rPr lang="en-US" b="1" dirty="0" err="1" smtClean="0">
                <a:solidFill>
                  <a:srgbClr val="7F7F7F"/>
                </a:solidFill>
              </a:rPr>
              <a:t>inventario</a:t>
            </a:r>
            <a:r>
              <a:rPr lang="en-US" dirty="0" smtClean="0">
                <a:solidFill>
                  <a:srgbClr val="7F7F7F"/>
                </a:solidFill>
              </a:rPr>
              <a:t> e la </a:t>
            </a:r>
            <a:r>
              <a:rPr lang="en-US" b="1" dirty="0" err="1" smtClean="0">
                <a:solidFill>
                  <a:srgbClr val="7F7F7F"/>
                </a:solidFill>
              </a:rPr>
              <a:t>digitalizzazione</a:t>
            </a:r>
            <a:r>
              <a:rPr lang="en-US" dirty="0" smtClean="0">
                <a:solidFill>
                  <a:srgbClr val="7F7F7F"/>
                </a:solidFill>
              </a:rPr>
              <a:t> di </a:t>
            </a:r>
            <a:r>
              <a:rPr lang="en-US" dirty="0" err="1" smtClean="0">
                <a:solidFill>
                  <a:srgbClr val="7F7F7F"/>
                </a:solidFill>
              </a:rPr>
              <a:t>documenti</a:t>
            </a:r>
            <a:r>
              <a:rPr lang="en-US" dirty="0" smtClean="0">
                <a:solidFill>
                  <a:srgbClr val="7F7F7F"/>
                </a:solidFill>
              </a:rPr>
              <a:t> del maxi-</a:t>
            </a:r>
            <a:r>
              <a:rPr lang="en-US" dirty="0" err="1" smtClean="0">
                <a:solidFill>
                  <a:srgbClr val="7F7F7F"/>
                </a:solidFill>
              </a:rPr>
              <a:t>processo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dirty="0" err="1" smtClean="0">
                <a:solidFill>
                  <a:srgbClr val="7F7F7F"/>
                </a:solidFill>
              </a:rPr>
              <a:t>dei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dirty="0" err="1" smtClean="0">
                <a:solidFill>
                  <a:srgbClr val="7F7F7F"/>
                </a:solidFill>
              </a:rPr>
              <a:t>giudici</a:t>
            </a:r>
            <a:r>
              <a:rPr lang="en-US" dirty="0" smtClean="0">
                <a:solidFill>
                  <a:srgbClr val="7F7F7F"/>
                </a:solidFill>
              </a:rPr>
              <a:t> G. </a:t>
            </a:r>
            <a:r>
              <a:rPr lang="en-US" b="1" dirty="0" smtClean="0">
                <a:solidFill>
                  <a:srgbClr val="7F7F7F"/>
                </a:solidFill>
              </a:rPr>
              <a:t>Falcone</a:t>
            </a:r>
            <a:r>
              <a:rPr lang="en-US" dirty="0" smtClean="0">
                <a:solidFill>
                  <a:srgbClr val="7F7F7F"/>
                </a:solidFill>
              </a:rPr>
              <a:t> e P. </a:t>
            </a:r>
            <a:r>
              <a:rPr lang="en-US" b="1" dirty="0" err="1" smtClean="0">
                <a:solidFill>
                  <a:srgbClr val="7F7F7F"/>
                </a:solidFill>
              </a:rPr>
              <a:t>Borsellino</a:t>
            </a:r>
            <a:r>
              <a:rPr lang="en-US" dirty="0" smtClean="0">
                <a:solidFill>
                  <a:srgbClr val="7F7F7F"/>
                </a:solidFill>
              </a:rPr>
              <a:t>, </a:t>
            </a:r>
            <a:r>
              <a:rPr lang="en-US" dirty="0" err="1" smtClean="0">
                <a:solidFill>
                  <a:srgbClr val="7F7F7F"/>
                </a:solidFill>
              </a:rPr>
              <a:t>conservati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dirty="0" err="1" smtClean="0">
                <a:solidFill>
                  <a:srgbClr val="7F7F7F"/>
                </a:solidFill>
              </a:rPr>
              <a:t>presso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dirty="0" err="1" smtClean="0">
                <a:solidFill>
                  <a:srgbClr val="7F7F7F"/>
                </a:solidFill>
              </a:rPr>
              <a:t>il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b="1" dirty="0" smtClean="0">
                <a:solidFill>
                  <a:srgbClr val="7F7F7F"/>
                </a:solidFill>
              </a:rPr>
              <a:t>C.I.D.MA di Corleone </a:t>
            </a:r>
            <a:r>
              <a:rPr lang="en-US" dirty="0" smtClean="0">
                <a:solidFill>
                  <a:srgbClr val="7F7F7F"/>
                </a:solidFill>
              </a:rPr>
              <a:t>(</a:t>
            </a:r>
            <a:r>
              <a:rPr lang="en-US" dirty="0">
                <a:solidFill>
                  <a:srgbClr val="7F7F7F"/>
                </a:solidFill>
              </a:rPr>
              <a:t>Centro </a:t>
            </a:r>
            <a:r>
              <a:rPr lang="en-US" dirty="0" err="1">
                <a:solidFill>
                  <a:srgbClr val="7F7F7F"/>
                </a:solidFill>
              </a:rPr>
              <a:t>Internazionale</a:t>
            </a:r>
            <a:r>
              <a:rPr lang="en-US" dirty="0">
                <a:solidFill>
                  <a:srgbClr val="7F7F7F"/>
                </a:solidFill>
              </a:rPr>
              <a:t> di </a:t>
            </a:r>
            <a:r>
              <a:rPr lang="en-US" dirty="0" err="1">
                <a:solidFill>
                  <a:srgbClr val="7F7F7F"/>
                </a:solidFill>
              </a:rPr>
              <a:t>Documentazione</a:t>
            </a:r>
            <a:r>
              <a:rPr lang="en-US" dirty="0">
                <a:solidFill>
                  <a:srgbClr val="7F7F7F"/>
                </a:solidFill>
              </a:rPr>
              <a:t> </a:t>
            </a:r>
            <a:r>
              <a:rPr lang="en-US" dirty="0" err="1">
                <a:solidFill>
                  <a:srgbClr val="7F7F7F"/>
                </a:solidFill>
              </a:rPr>
              <a:t>sulle</a:t>
            </a:r>
            <a:r>
              <a:rPr lang="en-US" dirty="0">
                <a:solidFill>
                  <a:srgbClr val="7F7F7F"/>
                </a:solidFill>
              </a:rPr>
              <a:t> </a:t>
            </a:r>
            <a:r>
              <a:rPr lang="en-US" dirty="0" err="1">
                <a:solidFill>
                  <a:srgbClr val="7F7F7F"/>
                </a:solidFill>
              </a:rPr>
              <a:t>Mafie</a:t>
            </a:r>
            <a:r>
              <a:rPr lang="en-US" dirty="0">
                <a:solidFill>
                  <a:srgbClr val="7F7F7F"/>
                </a:solidFill>
              </a:rPr>
              <a:t> e del </a:t>
            </a:r>
            <a:r>
              <a:rPr lang="en-US" dirty="0" err="1">
                <a:solidFill>
                  <a:srgbClr val="7F7F7F"/>
                </a:solidFill>
              </a:rPr>
              <a:t>Movimento</a:t>
            </a:r>
            <a:r>
              <a:rPr lang="en-US" dirty="0">
                <a:solidFill>
                  <a:srgbClr val="7F7F7F"/>
                </a:solidFill>
              </a:rPr>
              <a:t> </a:t>
            </a:r>
            <a:r>
              <a:rPr lang="en-US" dirty="0" err="1" smtClean="0">
                <a:solidFill>
                  <a:srgbClr val="7F7F7F"/>
                </a:solidFill>
              </a:rPr>
              <a:t>Antimafie</a:t>
            </a:r>
            <a:r>
              <a:rPr lang="en-US" dirty="0" smtClean="0">
                <a:solidFill>
                  <a:srgbClr val="7F7F7F"/>
                </a:solidFill>
              </a:rPr>
              <a:t>)</a:t>
            </a:r>
            <a:endParaRPr lang="en-US" dirty="0">
              <a:solidFill>
                <a:srgbClr val="7F7F7F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57199" y="909652"/>
            <a:ext cx="832979" cy="83292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212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 txBox="1">
            <a:spLocks noGrp="1"/>
          </p:cNvSpPr>
          <p:nvPr>
            <p:ph type="title"/>
          </p:nvPr>
        </p:nvSpPr>
        <p:spPr>
          <a:xfrm>
            <a:off x="457199" y="1430090"/>
            <a:ext cx="56661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F7F7F"/>
                </a:solidFill>
              </a:rPr>
              <a:t>           </a:t>
            </a:r>
            <a:r>
              <a:rPr lang="en-US" sz="2400" dirty="0">
                <a:solidFill>
                  <a:srgbClr val="7F7F7F"/>
                </a:solidFill>
              </a:rPr>
              <a:t> </a:t>
            </a:r>
            <a:r>
              <a:rPr lang="en-US" sz="2400" dirty="0" err="1">
                <a:solidFill>
                  <a:srgbClr val="7F7F7F"/>
                </a:solidFill>
              </a:rPr>
              <a:t>Soluzioni</a:t>
            </a:r>
            <a:r>
              <a:rPr lang="en-US" sz="2400" dirty="0">
                <a:solidFill>
                  <a:srgbClr val="7F7F7F"/>
                </a:solidFill>
              </a:rPr>
              <a:t> di storytelling </a:t>
            </a:r>
            <a:r>
              <a:rPr lang="en-US" sz="2400" dirty="0" err="1">
                <a:solidFill>
                  <a:srgbClr val="7F7F7F"/>
                </a:solidFill>
              </a:rPr>
              <a:t>digitale</a:t>
            </a:r>
            <a:endParaRPr lang="en-US" sz="2400" dirty="0">
              <a:solidFill>
                <a:srgbClr val="7F7F7F"/>
              </a:solidFill>
            </a:endParaRPr>
          </a:p>
        </p:txBody>
      </p:sp>
      <p:pic>
        <p:nvPicPr>
          <p:cNvPr id="10" name="Content Placeholder 9" descr="IMG_4296.JPG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89" b="30489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14"/>
          </p:nvPr>
        </p:nvSpPr>
        <p:spPr>
          <a:xfrm>
            <a:off x="457199" y="4224973"/>
            <a:ext cx="7396163" cy="192024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 err="1" smtClean="0">
                <a:solidFill>
                  <a:srgbClr val="7F7F7F"/>
                </a:solidFill>
              </a:rPr>
              <a:t>Realizzazione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b="1" dirty="0" smtClean="0">
                <a:solidFill>
                  <a:srgbClr val="7F7F7F"/>
                </a:solidFill>
              </a:rPr>
              <a:t>di </a:t>
            </a:r>
            <a:r>
              <a:rPr lang="en-US" b="1" dirty="0" err="1" smtClean="0">
                <a:solidFill>
                  <a:srgbClr val="7F7F7F"/>
                </a:solidFill>
              </a:rPr>
              <a:t>percorsi</a:t>
            </a:r>
            <a:r>
              <a:rPr lang="en-US" b="1" dirty="0" smtClean="0">
                <a:solidFill>
                  <a:srgbClr val="7F7F7F"/>
                </a:solidFill>
              </a:rPr>
              <a:t> </a:t>
            </a:r>
            <a:r>
              <a:rPr lang="en-US" b="1" dirty="0" err="1">
                <a:solidFill>
                  <a:srgbClr val="7F7F7F"/>
                </a:solidFill>
              </a:rPr>
              <a:t>narrativi</a:t>
            </a:r>
            <a:r>
              <a:rPr lang="en-US" b="1" dirty="0">
                <a:solidFill>
                  <a:srgbClr val="7F7F7F"/>
                </a:solidFill>
              </a:rPr>
              <a:t> </a:t>
            </a:r>
            <a:r>
              <a:rPr lang="en-US" dirty="0" err="1">
                <a:solidFill>
                  <a:srgbClr val="7F7F7F"/>
                </a:solidFill>
              </a:rPr>
              <a:t>che</a:t>
            </a:r>
            <a:r>
              <a:rPr lang="en-US" dirty="0">
                <a:solidFill>
                  <a:srgbClr val="7F7F7F"/>
                </a:solidFill>
              </a:rPr>
              <a:t> </a:t>
            </a:r>
            <a:r>
              <a:rPr lang="en-US" dirty="0" err="1">
                <a:solidFill>
                  <a:srgbClr val="7F7F7F"/>
                </a:solidFill>
              </a:rPr>
              <a:t>ripercorrono</a:t>
            </a:r>
            <a:r>
              <a:rPr lang="en-US" dirty="0">
                <a:solidFill>
                  <a:srgbClr val="7F7F7F"/>
                </a:solidFill>
              </a:rPr>
              <a:t> la </a:t>
            </a:r>
            <a:r>
              <a:rPr lang="en-US" dirty="0" err="1">
                <a:solidFill>
                  <a:srgbClr val="7F7F7F"/>
                </a:solidFill>
              </a:rPr>
              <a:t>storia</a:t>
            </a:r>
            <a:r>
              <a:rPr lang="en-US" dirty="0">
                <a:solidFill>
                  <a:srgbClr val="7F7F7F"/>
                </a:solidFill>
              </a:rPr>
              <a:t> </a:t>
            </a:r>
            <a:r>
              <a:rPr lang="en-US" dirty="0" err="1">
                <a:solidFill>
                  <a:srgbClr val="7F7F7F"/>
                </a:solidFill>
              </a:rPr>
              <a:t>della</a:t>
            </a:r>
            <a:r>
              <a:rPr lang="en-US" dirty="0">
                <a:solidFill>
                  <a:srgbClr val="7F7F7F"/>
                </a:solidFill>
              </a:rPr>
              <a:t> </a:t>
            </a:r>
            <a:r>
              <a:rPr lang="en-US" dirty="0" err="1">
                <a:solidFill>
                  <a:srgbClr val="7F7F7F"/>
                </a:solidFill>
              </a:rPr>
              <a:t>città</a:t>
            </a:r>
            <a:r>
              <a:rPr lang="en-US" dirty="0">
                <a:solidFill>
                  <a:srgbClr val="7F7F7F"/>
                </a:solidFill>
              </a:rPr>
              <a:t> </a:t>
            </a:r>
            <a:r>
              <a:rPr lang="en-US" dirty="0" err="1">
                <a:solidFill>
                  <a:srgbClr val="7F7F7F"/>
                </a:solidFill>
              </a:rPr>
              <a:t>attraverso</a:t>
            </a:r>
            <a:r>
              <a:rPr lang="en-US" dirty="0">
                <a:solidFill>
                  <a:srgbClr val="7F7F7F"/>
                </a:solidFill>
              </a:rPr>
              <a:t> le </a:t>
            </a:r>
            <a:r>
              <a:rPr lang="en-US" b="1" dirty="0" err="1">
                <a:solidFill>
                  <a:srgbClr val="7F7F7F"/>
                </a:solidFill>
              </a:rPr>
              <a:t>vicende</a:t>
            </a:r>
            <a:r>
              <a:rPr lang="en-US" b="1" dirty="0">
                <a:solidFill>
                  <a:srgbClr val="7F7F7F"/>
                </a:solidFill>
              </a:rPr>
              <a:t> </a:t>
            </a:r>
            <a:r>
              <a:rPr lang="en-US" b="1" dirty="0" err="1">
                <a:solidFill>
                  <a:srgbClr val="7F7F7F"/>
                </a:solidFill>
              </a:rPr>
              <a:t>dei</a:t>
            </a:r>
            <a:r>
              <a:rPr lang="en-US" b="1" dirty="0">
                <a:solidFill>
                  <a:srgbClr val="7F7F7F"/>
                </a:solidFill>
              </a:rPr>
              <a:t> </a:t>
            </a:r>
            <a:r>
              <a:rPr lang="en-US" b="1" dirty="0" err="1">
                <a:solidFill>
                  <a:srgbClr val="7F7F7F"/>
                </a:solidFill>
              </a:rPr>
              <a:t>suoi</a:t>
            </a:r>
            <a:r>
              <a:rPr lang="en-US" b="1" dirty="0">
                <a:solidFill>
                  <a:srgbClr val="7F7F7F"/>
                </a:solidFill>
              </a:rPr>
              <a:t> </a:t>
            </a:r>
            <a:r>
              <a:rPr lang="en-US" b="1" dirty="0" err="1" smtClean="0">
                <a:solidFill>
                  <a:srgbClr val="7F7F7F"/>
                </a:solidFill>
              </a:rPr>
              <a:t>cittadini</a:t>
            </a:r>
            <a:r>
              <a:rPr lang="en-US" b="1" dirty="0">
                <a:solidFill>
                  <a:srgbClr val="7F7F7F"/>
                </a:solidFill>
              </a:rPr>
              <a:t> </a:t>
            </a:r>
            <a:r>
              <a:rPr lang="en-US" dirty="0" smtClean="0">
                <a:solidFill>
                  <a:srgbClr val="7F7F7F"/>
                </a:solidFill>
              </a:rPr>
              <a:t>e </a:t>
            </a:r>
            <a:r>
              <a:rPr lang="en-US" dirty="0">
                <a:solidFill>
                  <a:srgbClr val="7F7F7F"/>
                </a:solidFill>
              </a:rPr>
              <a:t>la </a:t>
            </a:r>
            <a:r>
              <a:rPr lang="en-US" dirty="0" err="1">
                <a:solidFill>
                  <a:srgbClr val="7F7F7F"/>
                </a:solidFill>
              </a:rPr>
              <a:t>ri-scoperta</a:t>
            </a:r>
            <a:r>
              <a:rPr lang="en-US" dirty="0">
                <a:solidFill>
                  <a:srgbClr val="7F7F7F"/>
                </a:solidFill>
              </a:rPr>
              <a:t> </a:t>
            </a:r>
            <a:r>
              <a:rPr lang="en-US" dirty="0" err="1">
                <a:solidFill>
                  <a:srgbClr val="7F7F7F"/>
                </a:solidFill>
              </a:rPr>
              <a:t>delle</a:t>
            </a:r>
            <a:r>
              <a:rPr lang="en-US" dirty="0">
                <a:solidFill>
                  <a:srgbClr val="7F7F7F"/>
                </a:solidFill>
              </a:rPr>
              <a:t> sue </a:t>
            </a:r>
            <a:r>
              <a:rPr lang="en-US" b="1" dirty="0" err="1" smtClean="0">
                <a:solidFill>
                  <a:srgbClr val="7F7F7F"/>
                </a:solidFill>
              </a:rPr>
              <a:t>tradizioni</a:t>
            </a:r>
            <a:r>
              <a:rPr lang="en-US" dirty="0">
                <a:solidFill>
                  <a:srgbClr val="7F7F7F"/>
                </a:solidFill>
              </a:rPr>
              <a:t> </a:t>
            </a:r>
            <a:endParaRPr lang="en-US" dirty="0" smtClean="0">
              <a:solidFill>
                <a:srgbClr val="7F7F7F"/>
              </a:solidFill>
            </a:endParaRPr>
          </a:p>
          <a:p>
            <a:r>
              <a:rPr lang="en-US" dirty="0">
                <a:solidFill>
                  <a:srgbClr val="7F7F7F"/>
                </a:solidFill>
              </a:rPr>
              <a:t>Il </a:t>
            </a:r>
            <a:r>
              <a:rPr lang="en-US" dirty="0" err="1">
                <a:solidFill>
                  <a:srgbClr val="7F7F7F"/>
                </a:solidFill>
              </a:rPr>
              <a:t>territorio</a:t>
            </a:r>
            <a:r>
              <a:rPr lang="en-US" dirty="0">
                <a:solidFill>
                  <a:srgbClr val="7F7F7F"/>
                </a:solidFill>
              </a:rPr>
              <a:t> </a:t>
            </a:r>
            <a:r>
              <a:rPr lang="en-US" dirty="0" err="1" smtClean="0">
                <a:solidFill>
                  <a:srgbClr val="7F7F7F"/>
                </a:solidFill>
              </a:rPr>
              <a:t>verrà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dirty="0" err="1" smtClean="0">
                <a:solidFill>
                  <a:srgbClr val="7F7F7F"/>
                </a:solidFill>
              </a:rPr>
              <a:t>raccontato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dirty="0" err="1" smtClean="0">
                <a:solidFill>
                  <a:srgbClr val="7F7F7F"/>
                </a:solidFill>
              </a:rPr>
              <a:t>attraverso</a:t>
            </a:r>
            <a:r>
              <a:rPr lang="en-US" dirty="0">
                <a:solidFill>
                  <a:srgbClr val="7F7F7F"/>
                </a:solidFill>
              </a:rPr>
              <a:t> </a:t>
            </a:r>
            <a:r>
              <a:rPr lang="en-US" dirty="0" err="1" smtClean="0">
                <a:solidFill>
                  <a:srgbClr val="7F7F7F"/>
                </a:solidFill>
              </a:rPr>
              <a:t>storie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dirty="0">
                <a:solidFill>
                  <a:srgbClr val="7F7F7F"/>
                </a:solidFill>
              </a:rPr>
              <a:t>elaborate a </a:t>
            </a:r>
            <a:r>
              <a:rPr lang="en-US" dirty="0" err="1">
                <a:solidFill>
                  <a:srgbClr val="7F7F7F"/>
                </a:solidFill>
              </a:rPr>
              <a:t>partire</a:t>
            </a:r>
            <a:r>
              <a:rPr lang="en-US" dirty="0">
                <a:solidFill>
                  <a:srgbClr val="7F7F7F"/>
                </a:solidFill>
              </a:rPr>
              <a:t> </a:t>
            </a:r>
            <a:r>
              <a:rPr lang="en-US" b="1" dirty="0" err="1">
                <a:solidFill>
                  <a:srgbClr val="7F7F7F"/>
                </a:solidFill>
              </a:rPr>
              <a:t>dall’</a:t>
            </a:r>
            <a:r>
              <a:rPr lang="en-US" b="1" i="1" dirty="0" err="1">
                <a:solidFill>
                  <a:srgbClr val="7F7F7F"/>
                </a:solidFill>
              </a:rPr>
              <a:t>ascolto</a:t>
            </a:r>
            <a:r>
              <a:rPr lang="en-US" b="1" i="1" dirty="0">
                <a:solidFill>
                  <a:srgbClr val="7F7F7F"/>
                </a:solidFill>
              </a:rPr>
              <a:t> </a:t>
            </a:r>
            <a:r>
              <a:rPr lang="en-US" b="1" dirty="0" err="1">
                <a:solidFill>
                  <a:srgbClr val="7F7F7F"/>
                </a:solidFill>
              </a:rPr>
              <a:t>dei</a:t>
            </a:r>
            <a:r>
              <a:rPr lang="en-US" b="1" dirty="0">
                <a:solidFill>
                  <a:srgbClr val="7F7F7F"/>
                </a:solidFill>
              </a:rPr>
              <a:t> </a:t>
            </a:r>
            <a:r>
              <a:rPr lang="en-US" b="1" dirty="0" err="1">
                <a:solidFill>
                  <a:srgbClr val="7F7F7F"/>
                </a:solidFill>
              </a:rPr>
              <a:t>cittadini</a:t>
            </a:r>
            <a:r>
              <a:rPr lang="en-US" b="1" dirty="0">
                <a:solidFill>
                  <a:srgbClr val="7F7F7F"/>
                </a:solidFill>
              </a:rPr>
              <a:t> </a:t>
            </a:r>
            <a:r>
              <a:rPr lang="en-US" dirty="0" err="1" smtClean="0">
                <a:solidFill>
                  <a:srgbClr val="7F7F7F"/>
                </a:solidFill>
              </a:rPr>
              <a:t>corleonesi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dirty="0" err="1" smtClean="0">
                <a:solidFill>
                  <a:srgbClr val="7F7F7F"/>
                </a:solidFill>
              </a:rPr>
              <a:t>attraverso</a:t>
            </a:r>
            <a:r>
              <a:rPr lang="en-US" dirty="0" smtClean="0">
                <a:solidFill>
                  <a:srgbClr val="7F7F7F"/>
                </a:solidFill>
              </a:rPr>
              <a:t> un </a:t>
            </a:r>
            <a:r>
              <a:rPr lang="en-US" dirty="0" err="1" smtClean="0">
                <a:solidFill>
                  <a:srgbClr val="7F7F7F"/>
                </a:solidFill>
              </a:rPr>
              <a:t>percorso</a:t>
            </a:r>
            <a:r>
              <a:rPr lang="en-US" dirty="0" smtClean="0">
                <a:solidFill>
                  <a:srgbClr val="7F7F7F"/>
                </a:solidFill>
              </a:rPr>
              <a:t> </a:t>
            </a:r>
            <a:r>
              <a:rPr lang="en-US" b="1" dirty="0" err="1" smtClean="0">
                <a:solidFill>
                  <a:srgbClr val="7F7F7F"/>
                </a:solidFill>
              </a:rPr>
              <a:t>partecipato</a:t>
            </a:r>
            <a:endParaRPr lang="en-US" b="1" dirty="0" smtClean="0">
              <a:solidFill>
                <a:srgbClr val="7F7F7F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57199" y="985207"/>
            <a:ext cx="832979" cy="83292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49661132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28</TotalTime>
  <Words>722</Words>
  <Application>Microsoft Office PowerPoint</Application>
  <PresentationFormat>Presentazione su schermo (4:3)</PresentationFormat>
  <Paragraphs>93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Advantage</vt:lpstr>
      <vt:lpstr>Presentazione standard di PowerPoint</vt:lpstr>
      <vt:lpstr>Presentazione standard di PowerPoint</vt:lpstr>
      <vt:lpstr>Il progetto</vt:lpstr>
      <vt:lpstr>Il progetto</vt:lpstr>
      <vt:lpstr>Obiettivi</vt:lpstr>
      <vt:lpstr>I Promotori</vt:lpstr>
      <vt:lpstr>Attività -  3 fasi</vt:lpstr>
      <vt:lpstr>            Estratti da fonti archivistiche e bibliotecarie</vt:lpstr>
      <vt:lpstr>            Soluzioni di storytelling digitale</vt:lpstr>
      <vt:lpstr>            Soluzioni di storytelling digitale</vt:lpstr>
      <vt:lpstr>           Tecniche di intelligenza ambientale</vt:lpstr>
      <vt:lpstr>INTUS -  risultati attesi </vt:lpstr>
      <vt:lpstr>INTUS -  risultati attesi </vt:lpstr>
      <vt:lpstr>INTUS -  Fruibilità</vt:lpstr>
      <vt:lpstr>Presentazione standard di PowerPoint</vt:lpstr>
      <vt:lpstr>Presentazione standard di PowerPoint</vt:lpstr>
      <vt:lpstr>Presentazione standard di PowerPoint</vt:lpstr>
      <vt:lpstr>Focus: le storie</vt:lpstr>
      <vt:lpstr>Grazie per l’attenzione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Federica Pesce</dc:creator>
  <cp:lastModifiedBy>utente</cp:lastModifiedBy>
  <cp:revision>11</cp:revision>
  <dcterms:created xsi:type="dcterms:W3CDTF">2014-03-13T18:53:37Z</dcterms:created>
  <dcterms:modified xsi:type="dcterms:W3CDTF">2014-03-19T16:26:07Z</dcterms:modified>
</cp:coreProperties>
</file>