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256" r:id="rId2"/>
    <p:sldId id="261" r:id="rId3"/>
    <p:sldId id="257" r:id="rId4"/>
    <p:sldId id="260" r:id="rId5"/>
    <p:sldId id="258" r:id="rId6"/>
    <p:sldId id="269" r:id="rId7"/>
    <p:sldId id="265" r:id="rId8"/>
    <p:sldId id="259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3D1E7D-9480-4D53-8551-CD8DA8C96C54}" type="datetimeFigureOut">
              <a:rPr lang="it-IT"/>
              <a:pPr>
                <a:defRPr/>
              </a:pPr>
              <a:t>20/03/2014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B21648-9099-45C0-950E-BB5066A6E9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134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5FEDB-3FF4-4B64-92BF-F27A60CBD3A3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igura a mano libera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F1F827-8111-4A91-8580-12215AE10577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9AE911-D781-475A-9162-4CF5398E6D4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3D60-4A12-491D-A34F-CBDF3A2EDA30}" type="datetimeFigureOut">
              <a:rPr lang="en-US"/>
              <a:pPr>
                <a:defRPr/>
              </a:pPr>
              <a:t>3/20/2014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BA8A-ECAA-4214-BBFC-73D6ECE80A2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618B-5E8A-4BD9-ADB5-DCC40126C2CE}" type="datetimeFigureOut">
              <a:rPr lang="en-US"/>
              <a:pPr>
                <a:defRPr/>
              </a:pPr>
              <a:t>3/20/2014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B241-B580-4839-B5D7-BBA47504CDE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591F-2BEE-46C9-B70C-10B833D2CE4F}" type="datetimeFigureOut">
              <a:rPr lang="en-US"/>
              <a:pPr>
                <a:defRPr/>
              </a:pPr>
              <a:t>3/20/2014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3697-FF2D-4D90-94B4-CAD25580791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allone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3410E-C81D-4D03-8EF9-A57F4269E9D4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CCC5D3-10B0-416D-8A8D-4C50EDFF16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EBC437-E8F8-4318-9CC8-020D553400DD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DF3D2-B957-4FE5-9F27-166FF4B5D1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2C6E30-6C54-44CD-90EC-B4EE8067C6F3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00888-80B9-4C06-9AD3-91DC2D925C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67883F-22CB-4B18-B76C-A35A71811C68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89DB0-9D14-4E8C-B785-F10EBB1E82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5E83-8E9C-4E2A-8177-0823E59B4450}" type="datetimeFigureOut">
              <a:rPr lang="en-US"/>
              <a:pPr>
                <a:defRPr/>
              </a:pPr>
              <a:t>3/20/2014</a:t>
            </a:fld>
            <a:endParaRPr lang="en-US" dirty="0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B548-67F1-4686-BF1E-23FBD5A7014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60A1AF-A3C4-4ABC-BF3D-0495ACA554BC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FAA3D7-263B-4EDF-B4E2-7EF5BF7E87A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allone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00E6DA-EDB3-4097-88AB-1825CFD06DC8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1271E2-539F-4662-8D7D-7997FF29B4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872BB1-AC91-447F-9337-8954668B1D0D}" type="datetimeFigureOut">
              <a:rPr lang="en-US"/>
              <a:pPr>
                <a:defRPr/>
              </a:pPr>
              <a:t>3/20/2014</a:t>
            </a:fld>
            <a:endParaRPr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93C3F5-BA17-467A-9B1C-365B7B49A72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0" r:id="rId2"/>
    <p:sldLayoutId id="2147483985" r:id="rId3"/>
    <p:sldLayoutId id="2147483986" r:id="rId4"/>
    <p:sldLayoutId id="2147483987" r:id="rId5"/>
    <p:sldLayoutId id="2147483988" r:id="rId6"/>
    <p:sldLayoutId id="2147483981" r:id="rId7"/>
    <p:sldLayoutId id="2147483989" r:id="rId8"/>
    <p:sldLayoutId id="2147483990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712" y="3573016"/>
            <a:ext cx="1654487" cy="191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2522" y="5641510"/>
            <a:ext cx="6554234" cy="989556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Development of innovative </a:t>
            </a:r>
            <a:r>
              <a:rPr lang="it-IT" sz="2400" dirty="0" err="1" smtClean="0">
                <a:solidFill>
                  <a:schemeClr val="bg1"/>
                </a:solidFill>
              </a:rPr>
              <a:t>white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OLEDs</a:t>
            </a:r>
            <a:r>
              <a:rPr lang="it-IT" sz="2400" dirty="0" smtClean="0">
                <a:solidFill>
                  <a:schemeClr val="bg1"/>
                </a:solidFill>
              </a:rPr>
              <a:t> for high </a:t>
            </a:r>
            <a:r>
              <a:rPr lang="it-IT" sz="2400" dirty="0" err="1" smtClean="0">
                <a:solidFill>
                  <a:schemeClr val="bg1"/>
                </a:solidFill>
              </a:rPr>
              <a:t>quality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lighting</a:t>
            </a:r>
            <a:r>
              <a:rPr lang="it-IT" sz="2400" dirty="0" smtClean="0">
                <a:solidFill>
                  <a:schemeClr val="bg1"/>
                </a:solidFill>
              </a:rPr>
              <a:t> in art </a:t>
            </a:r>
            <a:r>
              <a:rPr lang="it-IT" sz="2400" dirty="0" err="1" smtClean="0">
                <a:solidFill>
                  <a:schemeClr val="bg1"/>
                </a:solidFill>
              </a:rPr>
              <a:t>exhibitions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573016"/>
            <a:ext cx="2287487" cy="17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293965" y="641725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project</a:t>
            </a:r>
            <a:r>
              <a:rPr lang="it-IT" dirty="0" smtClean="0"/>
              <a:t> PON04a3_00369</a:t>
            </a:r>
            <a:endParaRPr lang="it-IT" dirty="0"/>
          </a:p>
        </p:txBody>
      </p:sp>
      <p:pic>
        <p:nvPicPr>
          <p:cNvPr id="8" name="Immagine 7" descr="miur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42852"/>
            <a:ext cx="2680689" cy="1082972"/>
          </a:xfrm>
          <a:prstGeom prst="rect">
            <a:avLst/>
          </a:prstGeom>
        </p:spPr>
      </p:pic>
      <p:pic>
        <p:nvPicPr>
          <p:cNvPr id="10" name="Immagine 9" descr="marchiop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0"/>
            <a:ext cx="2428892" cy="153444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196611" y="348126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000" dirty="0" err="1" smtClean="0">
                <a:solidFill>
                  <a:schemeClr val="bg1"/>
                </a:solidFill>
              </a:rPr>
              <a:t>Novaled</a:t>
            </a:r>
            <a:endParaRPr lang="it-IT" sz="1000" dirty="0">
              <a:solidFill>
                <a:schemeClr val="bg1"/>
              </a:solidFill>
            </a:endParaRPr>
          </a:p>
        </p:txBody>
      </p:sp>
      <p:pic>
        <p:nvPicPr>
          <p:cNvPr id="13" name="Immagine 12" descr="novaled-15-by-15-ol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549" y="3573016"/>
            <a:ext cx="2284495" cy="171337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024516" y="350100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000" dirty="0" err="1" smtClean="0">
                <a:solidFill>
                  <a:schemeClr val="bg1"/>
                </a:solidFill>
              </a:rPr>
              <a:t>Novaled</a:t>
            </a:r>
            <a:endParaRPr lang="it-IT" sz="10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61" y="1412776"/>
            <a:ext cx="5407621" cy="183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COLLABORATIONS:</a:t>
            </a:r>
          </a:p>
          <a:p>
            <a:r>
              <a:rPr lang="it-IT" dirty="0" smtClean="0"/>
              <a:t>CNR-NANO Lecce, </a:t>
            </a:r>
            <a:r>
              <a:rPr lang="it-IT" dirty="0" err="1" smtClean="0"/>
              <a:t>Nanotechnology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Center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CONTACTS:</a:t>
            </a:r>
          </a:p>
          <a:p>
            <a:r>
              <a:rPr lang="it-IT" dirty="0" smtClean="0"/>
              <a:t>Armando </a:t>
            </a:r>
            <a:r>
              <a:rPr lang="it-IT" dirty="0" err="1" smtClean="0"/>
              <a:t>Genco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0070C0"/>
                </a:solidFill>
              </a:rPr>
              <a:t>g.rnd@libero.it</a:t>
            </a:r>
          </a:p>
          <a:p>
            <a:r>
              <a:rPr lang="it-IT" dirty="0" err="1" smtClean="0"/>
              <a:t>Twitter</a:t>
            </a:r>
            <a:r>
              <a:rPr lang="it-IT" dirty="0" smtClean="0"/>
              <a:t>: #</a:t>
            </a:r>
            <a:r>
              <a:rPr lang="it-IT" dirty="0" err="1" smtClean="0"/>
              <a:t>evOled_ITA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Collaborations</a:t>
            </a:r>
            <a:r>
              <a:rPr lang="it-IT" dirty="0" smtClean="0"/>
              <a:t> &amp; </a:t>
            </a:r>
            <a:r>
              <a:rPr lang="it-IT" dirty="0" err="1" smtClean="0"/>
              <a:t>contacts</a:t>
            </a:r>
            <a:endParaRPr lang="it-IT" dirty="0"/>
          </a:p>
        </p:txBody>
      </p:sp>
      <p:pic>
        <p:nvPicPr>
          <p:cNvPr id="4" name="Immagine 3" descr="CN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928934"/>
            <a:ext cx="5665947" cy="1562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ccoGenco\AppData\Desktop\Research\WOLED\Progetto smart cities\Healthcare_Solutions_1_325x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7238" y="2833688"/>
            <a:ext cx="314325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6651" y="164338"/>
            <a:ext cx="529567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High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lighting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endParaRPr lang="it-IT" dirty="0"/>
          </a:p>
        </p:txBody>
      </p:sp>
      <p:pic>
        <p:nvPicPr>
          <p:cNvPr id="2052" name="Picture 4" descr="C:\Users\BaccoGenco\AppData\Desktop\Research\WOLED\Progetto smart cities\3_958x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697038"/>
            <a:ext cx="34051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BaccoGenco\AppData\Desktop\Research\WOLED\Progetto smart cities\2_Adviesbureau_Deerns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" y="4506913"/>
            <a:ext cx="338931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BaccoGenco\AppData\Desktop\Research\WOLED\Progetto smart cities\6_Ognissanti_958_450px_Phili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9063" y="206375"/>
            <a:ext cx="397351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BaccoGenco\AppData\Desktop\Research\WOLED\Progetto smart cities\Jan van Brabant College Classroom Normal 958x4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5194300"/>
            <a:ext cx="33385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BaccoGenco\AppData\Desktop\Research\WOLED\Progetto smart cities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196975"/>
            <a:ext cx="30226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BaccoGenco\AppData\Desktop\Research\WOLED\Progetto smart cities\11_eataly_958x450p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46713" y="2725738"/>
            <a:ext cx="37084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BaccoGenco\AppData\Desktop\Research\WOLED\Progetto smart cities\1_958x58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61038" y="4687888"/>
            <a:ext cx="338613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0" y="6550223"/>
            <a:ext cx="154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Source: PHILIPS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contenuto 2"/>
          <p:cNvSpPr>
            <a:spLocks noGrp="1"/>
          </p:cNvSpPr>
          <p:nvPr>
            <p:ph idx="1"/>
          </p:nvPr>
        </p:nvSpPr>
        <p:spPr>
          <a:xfrm>
            <a:off x="323528" y="1556792"/>
            <a:ext cx="6400800" cy="3473450"/>
          </a:xfrm>
        </p:spPr>
        <p:txBody>
          <a:bodyPr/>
          <a:lstStyle/>
          <a:p>
            <a:pPr eaLnBrk="1" hangingPunct="1"/>
            <a:r>
              <a:rPr lang="it-IT" sz="2000" dirty="0" smtClean="0">
                <a:solidFill>
                  <a:schemeClr val="tx2"/>
                </a:solidFill>
              </a:rPr>
              <a:t>High CRI (Color </a:t>
            </a:r>
            <a:r>
              <a:rPr lang="it-IT" sz="2000" dirty="0" err="1" smtClean="0">
                <a:solidFill>
                  <a:schemeClr val="tx2"/>
                </a:solidFill>
              </a:rPr>
              <a:t>Rendering</a:t>
            </a:r>
            <a:r>
              <a:rPr lang="it-IT" sz="2000" dirty="0" smtClean="0">
                <a:solidFill>
                  <a:schemeClr val="tx2"/>
                </a:solidFill>
              </a:rPr>
              <a:t> Index)</a:t>
            </a:r>
          </a:p>
          <a:p>
            <a:pPr eaLnBrk="1" hangingPunct="1"/>
            <a:r>
              <a:rPr lang="it-IT" sz="2000" dirty="0" smtClean="0">
                <a:solidFill>
                  <a:schemeClr val="tx2"/>
                </a:solidFill>
              </a:rPr>
              <a:t>No </a:t>
            </a:r>
            <a:r>
              <a:rPr lang="it-IT" sz="2000" dirty="0" err="1" smtClean="0">
                <a:solidFill>
                  <a:schemeClr val="tx2"/>
                </a:solidFill>
              </a:rPr>
              <a:t>emission</a:t>
            </a:r>
            <a:r>
              <a:rPr lang="it-IT" sz="2000" dirty="0" smtClean="0">
                <a:solidFill>
                  <a:schemeClr val="tx2"/>
                </a:solidFill>
              </a:rPr>
              <a:t> in UV and IR </a:t>
            </a:r>
          </a:p>
          <a:p>
            <a:pPr eaLnBrk="1" hangingPunct="1"/>
            <a:r>
              <a:rPr lang="it-IT" sz="2000" dirty="0" err="1" smtClean="0">
                <a:solidFill>
                  <a:schemeClr val="tx2"/>
                </a:solidFill>
              </a:rPr>
              <a:t>Good</a:t>
            </a:r>
            <a:r>
              <a:rPr lang="it-IT" sz="2000" dirty="0" smtClean="0">
                <a:solidFill>
                  <a:schemeClr val="tx2"/>
                </a:solidFill>
              </a:rPr>
              <a:t> color</a:t>
            </a:r>
          </a:p>
          <a:p>
            <a:pPr eaLnBrk="1" hangingPunct="1"/>
            <a:r>
              <a:rPr lang="it-IT" sz="2000" dirty="0" err="1" smtClean="0">
                <a:solidFill>
                  <a:schemeClr val="tx2"/>
                </a:solidFill>
              </a:rPr>
              <a:t>Good</a:t>
            </a:r>
            <a:r>
              <a:rPr lang="it-IT" sz="2000" dirty="0" smtClean="0">
                <a:solidFill>
                  <a:schemeClr val="tx2"/>
                </a:solidFill>
              </a:rPr>
              <a:t> light comfort</a:t>
            </a:r>
          </a:p>
          <a:p>
            <a:pPr eaLnBrk="1" hangingPunct="1"/>
            <a:r>
              <a:rPr lang="it-IT" sz="2000" dirty="0" smtClean="0">
                <a:solidFill>
                  <a:schemeClr val="tx2"/>
                </a:solidFill>
              </a:rPr>
              <a:t>High </a:t>
            </a:r>
            <a:r>
              <a:rPr lang="it-IT" sz="2000" dirty="0" err="1" smtClean="0">
                <a:solidFill>
                  <a:schemeClr val="tx2"/>
                </a:solidFill>
              </a:rPr>
              <a:t>efficiency</a:t>
            </a:r>
            <a:endParaRPr lang="it-IT" sz="2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it-IT" sz="2000" dirty="0" smtClean="0">
                <a:solidFill>
                  <a:schemeClr val="tx2"/>
                </a:solidFill>
              </a:rPr>
              <a:t>Beautiful design </a:t>
            </a:r>
            <a:r>
              <a:rPr lang="it-IT" sz="2000" dirty="0" err="1" smtClean="0">
                <a:solidFill>
                  <a:schemeClr val="tx2"/>
                </a:solidFill>
              </a:rPr>
              <a:t>of</a:t>
            </a:r>
            <a:r>
              <a:rPr lang="it-IT" sz="2000" dirty="0" smtClean="0">
                <a:solidFill>
                  <a:schemeClr val="tx2"/>
                </a:solidFill>
              </a:rPr>
              <a:t> the </a:t>
            </a:r>
            <a:r>
              <a:rPr lang="it-IT" sz="2000" dirty="0" err="1" smtClean="0">
                <a:solidFill>
                  <a:schemeClr val="tx2"/>
                </a:solidFill>
              </a:rPr>
              <a:t>lamp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12511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 of high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lighting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50825" y="4338638"/>
          <a:ext cx="8640960" cy="204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50"/>
                <a:gridCol w="1134130"/>
                <a:gridCol w="1224136"/>
                <a:gridCol w="1152128"/>
                <a:gridCol w="1152128"/>
                <a:gridCol w="1451028"/>
                <a:gridCol w="1141260"/>
              </a:tblGrid>
              <a:tr h="6904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Source </a:t>
                      </a:r>
                      <a:r>
                        <a:rPr lang="it-IT" sz="1600" dirty="0" err="1" smtClean="0"/>
                        <a:t>type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High CRI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No UV and IR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Good</a:t>
                      </a:r>
                      <a:r>
                        <a:rPr lang="it-IT" sz="1600" baseline="0" dirty="0" smtClean="0"/>
                        <a:t> color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Light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dirty="0" smtClean="0"/>
                        <a:t>comfort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High </a:t>
                      </a:r>
                      <a:r>
                        <a:rPr lang="it-IT" sz="1600" dirty="0" err="1" smtClean="0"/>
                        <a:t>efficiency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/>
                        <a:t>Beautiful design</a:t>
                      </a:r>
                      <a:endParaRPr lang="it-IT" sz="1600" dirty="0"/>
                    </a:p>
                  </a:txBody>
                  <a:tcPr/>
                </a:tc>
              </a:tr>
              <a:tr h="386747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Halogen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chemeClr val="accent2"/>
                          </a:solidFill>
                        </a:rPr>
                        <a:t>specific</a:t>
                      </a:r>
                      <a:endParaRPr lang="it-IT" sz="16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9900"/>
                          </a:solidFill>
                          <a:sym typeface="Symbol"/>
                        </a:rPr>
                        <a:t></a:t>
                      </a:r>
                      <a:endParaRPr lang="it-IT" sz="1600" b="1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it-IT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it-IT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  <a:tr h="405341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Fluorescent</a:t>
                      </a:r>
                      <a:r>
                        <a:rPr lang="it-IT" sz="1600" baseline="0" dirty="0" smtClean="0"/>
                        <a:t> tube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chemeClr val="accent2"/>
                          </a:solidFill>
                        </a:rPr>
                        <a:t>specific</a:t>
                      </a:r>
                      <a:endParaRPr lang="it-IT" sz="160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it-IT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chemeClr val="accent2"/>
                          </a:solidFill>
                        </a:rPr>
                        <a:t>specific</a:t>
                      </a:r>
                      <a:endParaRPr lang="it-IT" sz="16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it-IT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  <a:tr h="386747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LED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chemeClr val="accent2"/>
                          </a:solidFill>
                        </a:rPr>
                        <a:t>specific</a:t>
                      </a:r>
                      <a:endParaRPr lang="it-IT" sz="16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chemeClr val="accent2"/>
                          </a:solidFill>
                        </a:rPr>
                        <a:t>specific</a:t>
                      </a:r>
                      <a:endParaRPr lang="it-IT" sz="16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it-IT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53" name="Immagin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57232"/>
            <a:ext cx="3425944" cy="328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327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err="1" smtClean="0"/>
              <a:t>OLEDs</a:t>
            </a:r>
            <a:r>
              <a:rPr lang="it-IT" dirty="0" smtClean="0"/>
              <a:t> for </a:t>
            </a:r>
            <a:r>
              <a:rPr lang="it-IT" dirty="0" err="1" smtClean="0"/>
              <a:t>lighting</a:t>
            </a:r>
            <a:endParaRPr lang="it-IT" dirty="0"/>
          </a:p>
        </p:txBody>
      </p:sp>
      <p:sp>
        <p:nvSpPr>
          <p:cNvPr id="15362" name="CasellaDiTesto 3"/>
          <p:cNvSpPr txBox="1">
            <a:spLocks noChangeArrowheads="1"/>
          </p:cNvSpPr>
          <p:nvPr/>
        </p:nvSpPr>
        <p:spPr bwMode="auto">
          <a:xfrm>
            <a:off x="142875" y="2803525"/>
            <a:ext cx="2817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Lucida Sans Unicode" pitchFamily="34" charset="0"/>
              </a:rPr>
              <a:t>LUMIBLADE by PHILIPS</a:t>
            </a:r>
          </a:p>
        </p:txBody>
      </p:sp>
      <p:pic>
        <p:nvPicPr>
          <p:cNvPr id="15363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287713"/>
            <a:ext cx="2643187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1196975"/>
            <a:ext cx="2693987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asellaDiTesto 6"/>
          <p:cNvSpPr txBox="1">
            <a:spLocks noChangeArrowheads="1"/>
          </p:cNvSpPr>
          <p:nvPr/>
        </p:nvSpPr>
        <p:spPr bwMode="auto">
          <a:xfrm>
            <a:off x="-28575" y="5164138"/>
            <a:ext cx="3160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Lucida Sans Unicode" pitchFamily="34" charset="0"/>
              </a:rPr>
              <a:t>Early Future</a:t>
            </a:r>
          </a:p>
          <a:p>
            <a:pPr algn="ctr"/>
            <a:r>
              <a:rPr lang="it-IT" sz="1400">
                <a:latin typeface="Lucida Sans Unicode" pitchFamily="34" charset="0"/>
              </a:rPr>
              <a:t> by Ingo Maurer/OSRAM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3879850" y="1454154"/>
            <a:ext cx="4906992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5E2D37"/>
              </a:buClr>
              <a:buSzPct val="130000"/>
              <a:buFont typeface="Georgia" pitchFamily="18" charset="0"/>
              <a:buNone/>
            </a:pPr>
            <a:r>
              <a:rPr lang="it-IT" sz="2400" dirty="0">
                <a:solidFill>
                  <a:srgbClr val="404040"/>
                </a:solidFill>
                <a:latin typeface="Lucida Sans Unicode" pitchFamily="34" charset="0"/>
              </a:rPr>
              <a:t>FINAL GOAL:</a:t>
            </a: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5E2D37"/>
              </a:buClr>
              <a:buSzPct val="130000"/>
              <a:buFont typeface="Georgia" pitchFamily="18" charset="0"/>
              <a:buNone/>
            </a:pPr>
            <a:r>
              <a:rPr lang="it-IT" sz="2400" dirty="0">
                <a:solidFill>
                  <a:schemeClr val="accent2"/>
                </a:solidFill>
                <a:latin typeface="Lucida Sans Unicode" pitchFamily="34" charset="0"/>
              </a:rPr>
              <a:t>REPLACEMENT OF STANDARD LIGHT SOURCES FOR IN-DOOR </a:t>
            </a:r>
            <a:r>
              <a:rPr lang="it-IT" sz="2400" dirty="0" smtClean="0">
                <a:solidFill>
                  <a:schemeClr val="accent2"/>
                </a:solidFill>
                <a:latin typeface="Lucida Sans Unicode" pitchFamily="34" charset="0"/>
              </a:rPr>
              <a:t>LIGHTING</a:t>
            </a:r>
            <a:endParaRPr lang="it-IT" sz="2400" dirty="0">
              <a:solidFill>
                <a:schemeClr val="accent2"/>
              </a:solidFill>
              <a:latin typeface="Lucida Sans Unicode" pitchFamily="34" charset="0"/>
            </a:endParaRP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5E2D37"/>
              </a:buClr>
              <a:buSzPct val="130000"/>
              <a:buFont typeface="Georgia" pitchFamily="18" charset="0"/>
              <a:buNone/>
            </a:pPr>
            <a:endParaRPr lang="it-IT" sz="2400" dirty="0">
              <a:solidFill>
                <a:srgbClr val="404040"/>
              </a:solidFill>
              <a:latin typeface="Lucida Sans Unicode" pitchFamily="34" charset="0"/>
            </a:endParaRP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5E2D37"/>
              </a:buClr>
              <a:buSzPct val="130000"/>
              <a:buFont typeface="Georgia" pitchFamily="18" charset="0"/>
              <a:buNone/>
            </a:pPr>
            <a:endParaRPr lang="it-IT" sz="2800" dirty="0">
              <a:solidFill>
                <a:srgbClr val="404040"/>
              </a:solidFill>
              <a:latin typeface="Lucida Sans Unicode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3865563" y="3124211"/>
            <a:ext cx="4908869" cy="1947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450">
              <a:spcBef>
                <a:spcPts val="400"/>
              </a:spcBef>
              <a:buClr>
                <a:schemeClr val="accent1"/>
              </a:buClr>
              <a:buSzPct val="68000"/>
              <a:buFont typeface="Georgia" pitchFamily="18" charset="0"/>
              <a:buNone/>
            </a:pPr>
            <a:r>
              <a:rPr lang="it-IT" sz="2400" dirty="0">
                <a:solidFill>
                  <a:schemeClr val="tx2"/>
                </a:solidFill>
                <a:latin typeface="Lucida Sans Unicode" pitchFamily="34" charset="0"/>
              </a:rPr>
              <a:t>ADVANTAGES:</a:t>
            </a:r>
          </a:p>
          <a:p>
            <a:pPr marL="444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}"/>
            </a:pPr>
            <a:r>
              <a:rPr lang="it-IT" sz="2400" dirty="0" smtClean="0">
                <a:solidFill>
                  <a:schemeClr val="tx2"/>
                </a:solidFill>
                <a:latin typeface="Lucida Sans Unicode" pitchFamily="34" charset="0"/>
              </a:rPr>
              <a:t> New </a:t>
            </a:r>
            <a:r>
              <a:rPr lang="it-IT" sz="2400" dirty="0" err="1">
                <a:solidFill>
                  <a:schemeClr val="tx2"/>
                </a:solidFill>
                <a:latin typeface="Lucida Sans Unicode" pitchFamily="34" charset="0"/>
              </a:rPr>
              <a:t>architecture</a:t>
            </a:r>
            <a:r>
              <a:rPr lang="it-IT" sz="2400" dirty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Lucida Sans Unicode" pitchFamily="34" charset="0"/>
              </a:rPr>
              <a:t>possibilities</a:t>
            </a:r>
            <a:endParaRPr lang="it-IT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444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}"/>
            </a:pPr>
            <a:r>
              <a:rPr lang="it-IT" sz="2400" dirty="0" smtClean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Lucida Sans Unicode" pitchFamily="34" charset="0"/>
              </a:rPr>
              <a:t>Large</a:t>
            </a:r>
            <a:r>
              <a:rPr lang="it-IT" sz="2400" dirty="0" smtClean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Lucida Sans Unicode" pitchFamily="34" charset="0"/>
              </a:rPr>
              <a:t>areas</a:t>
            </a:r>
            <a:r>
              <a:rPr lang="it-IT" sz="2400" dirty="0">
                <a:solidFill>
                  <a:schemeClr val="tx2"/>
                </a:solidFill>
                <a:latin typeface="Lucida Sans Unicode" pitchFamily="34" charset="0"/>
              </a:rPr>
              <a:t>, </a:t>
            </a:r>
            <a:r>
              <a:rPr lang="it-IT" sz="2400" dirty="0" err="1">
                <a:solidFill>
                  <a:schemeClr val="tx2"/>
                </a:solidFill>
                <a:latin typeface="Lucida Sans Unicode" pitchFamily="34" charset="0"/>
              </a:rPr>
              <a:t>ultra-thin</a:t>
            </a:r>
            <a:r>
              <a:rPr lang="it-IT" sz="2400" dirty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Lucida Sans Unicode" pitchFamily="34" charset="0"/>
              </a:rPr>
              <a:t>thicknesses</a:t>
            </a:r>
            <a:endParaRPr lang="it-IT" sz="2400" dirty="0" smtClean="0">
              <a:solidFill>
                <a:schemeClr val="tx2"/>
              </a:solidFill>
              <a:latin typeface="Lucida Sans Unicode" pitchFamily="34" charset="0"/>
            </a:endParaRPr>
          </a:p>
          <a:p>
            <a:pPr marL="444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}"/>
            </a:pPr>
            <a:r>
              <a:rPr lang="it-IT" sz="2400" dirty="0" smtClean="0">
                <a:solidFill>
                  <a:schemeClr val="tx2"/>
                </a:solidFill>
                <a:latin typeface="Lucida Sans Unicode" pitchFamily="34" charset="0"/>
              </a:rPr>
              <a:t> High </a:t>
            </a:r>
            <a:r>
              <a:rPr lang="it-IT" sz="2400" dirty="0" err="1" smtClean="0">
                <a:solidFill>
                  <a:schemeClr val="tx2"/>
                </a:solidFill>
                <a:latin typeface="Lucida Sans Unicode" pitchFamily="34" charset="0"/>
              </a:rPr>
              <a:t>quality</a:t>
            </a:r>
            <a:r>
              <a:rPr lang="it-IT" sz="2400" dirty="0" smtClean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Lucida Sans Unicode" pitchFamily="34" charset="0"/>
              </a:rPr>
              <a:t>lighting</a:t>
            </a:r>
            <a:endParaRPr lang="it-IT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444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it-IT" sz="2400" dirty="0" smtClean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Lucida Sans Unicode" pitchFamily="34" charset="0"/>
              </a:rPr>
              <a:t>Good</a:t>
            </a:r>
            <a:r>
              <a:rPr lang="it-IT" sz="2400" dirty="0" smtClean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Lucida Sans Unicode" pitchFamily="34" charset="0"/>
              </a:rPr>
              <a:t>visive comfort</a:t>
            </a:r>
          </a:p>
          <a:p>
            <a:pPr marL="444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*"/>
            </a:pPr>
            <a:endParaRPr lang="it-IT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9460" name="Picture 5" descr="101_27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9296" y="3904630"/>
            <a:ext cx="3929090" cy="29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93" y="-24635"/>
            <a:ext cx="3190033" cy="243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quant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01" y="126140"/>
            <a:ext cx="4025376" cy="213186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801309" y="3576891"/>
            <a:ext cx="28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b="1" dirty="0" smtClean="0"/>
              <a:t>Cluster </a:t>
            </a:r>
            <a:r>
              <a:rPr lang="it-IT" sz="1400" b="1" dirty="0" err="1" smtClean="0"/>
              <a:t>Tool</a:t>
            </a:r>
            <a:r>
              <a:rPr lang="it-IT" sz="1400" b="1" dirty="0" smtClean="0"/>
              <a:t> machine in Lecce</a:t>
            </a:r>
            <a:endParaRPr lang="it-IT" sz="1400" b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60594" y="2590166"/>
            <a:ext cx="7583814" cy="115212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/>
              <a:t>The world of </a:t>
            </a:r>
            <a:r>
              <a:rPr lang="it-IT" sz="3600" dirty="0" err="1" smtClean="0"/>
              <a:t>OLEDs</a:t>
            </a:r>
            <a:endParaRPr lang="it-IT" sz="3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403648" y="2408775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b="1" dirty="0" smtClean="0"/>
              <a:t>OLED </a:t>
            </a:r>
            <a:r>
              <a:rPr lang="it-IT" sz="1400" b="1" dirty="0" err="1" smtClean="0"/>
              <a:t>structure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289712" y="2296270"/>
            <a:ext cx="2610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b="1" dirty="0" err="1" smtClean="0"/>
              <a:t>Organic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emitters</a:t>
            </a:r>
            <a:r>
              <a:rPr lang="it-IT" sz="1400" b="1" dirty="0" smtClean="0"/>
              <a:t> in </a:t>
            </a:r>
            <a:r>
              <a:rPr lang="it-IT" sz="1400" b="1" dirty="0" err="1" smtClean="0"/>
              <a:t>solution</a:t>
            </a:r>
            <a:endParaRPr lang="it-IT" sz="1400" b="1" dirty="0"/>
          </a:p>
        </p:txBody>
      </p:sp>
      <p:grpSp>
        <p:nvGrpSpPr>
          <p:cNvPr id="17" name="Gruppo 16"/>
          <p:cNvGrpSpPr>
            <a:grpSpLocks/>
          </p:cNvGrpSpPr>
          <p:nvPr/>
        </p:nvGrpSpPr>
        <p:grpSpPr bwMode="auto">
          <a:xfrm>
            <a:off x="0" y="3633560"/>
            <a:ext cx="5002633" cy="3293526"/>
            <a:chOff x="3122988" y="1439692"/>
            <a:chExt cx="5873719" cy="3867470"/>
          </a:xfrm>
        </p:grpSpPr>
        <p:pic>
          <p:nvPicPr>
            <p:cNvPr id="18" name="Immagin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2988" y="1439692"/>
              <a:ext cx="5873719" cy="3867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uppo 9"/>
            <p:cNvGrpSpPr>
              <a:grpSpLocks/>
            </p:cNvGrpSpPr>
            <p:nvPr/>
          </p:nvGrpSpPr>
          <p:grpSpPr bwMode="auto">
            <a:xfrm>
              <a:off x="3653863" y="1822293"/>
              <a:ext cx="3695181" cy="1928130"/>
              <a:chOff x="3635896" y="1772817"/>
              <a:chExt cx="3726009" cy="1944216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3635238" y="1772847"/>
                <a:ext cx="3726512" cy="19435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2" name="Immagine 12" descr="isplaysearch_oled_roadmap_grafico_201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696985" y="1847978"/>
                <a:ext cx="3603830" cy="1852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4" name="CasellaDiTesto 23"/>
          <p:cNvSpPr txBox="1"/>
          <p:nvPr/>
        </p:nvSpPr>
        <p:spPr>
          <a:xfrm>
            <a:off x="551589" y="3576892"/>
            <a:ext cx="3796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b="1" dirty="0" smtClean="0"/>
              <a:t>Market trends for </a:t>
            </a:r>
            <a:r>
              <a:rPr lang="it-IT" sz="1400" b="1" dirty="0" err="1" smtClean="0"/>
              <a:t>OLEDs</a:t>
            </a:r>
            <a:r>
              <a:rPr lang="it-IT" sz="1400" b="1" dirty="0" smtClean="0"/>
              <a:t> (Display </a:t>
            </a:r>
            <a:r>
              <a:rPr lang="it-IT" sz="1400" b="1" dirty="0" err="1"/>
              <a:t>S</a:t>
            </a:r>
            <a:r>
              <a:rPr lang="it-IT" sz="1400" b="1" dirty="0" err="1" smtClean="0"/>
              <a:t>earch</a:t>
            </a:r>
            <a:r>
              <a:rPr lang="it-IT" sz="1400" b="1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2"/>
          </a:xfrm>
        </p:spPr>
        <p:txBody>
          <a:bodyPr/>
          <a:lstStyle/>
          <a:p>
            <a:pPr marL="4572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t-IT" sz="2800" dirty="0" smtClean="0">
              <a:solidFill>
                <a:schemeClr val="tx2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z="2800" dirty="0" smtClean="0">
                <a:solidFill>
                  <a:schemeClr val="tx2"/>
                </a:solidFill>
              </a:rPr>
              <a:t>Low </a:t>
            </a:r>
            <a:r>
              <a:rPr lang="it-IT" sz="2800" dirty="0" err="1" smtClean="0">
                <a:solidFill>
                  <a:schemeClr val="tx2"/>
                </a:solidFill>
              </a:rPr>
              <a:t>efficiencies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compared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to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fluorescent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tubes</a:t>
            </a:r>
            <a:endParaRPr lang="it-IT" sz="2800" dirty="0" smtClean="0">
              <a:solidFill>
                <a:schemeClr val="tx2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z="2800" u="sng" dirty="0" err="1" smtClean="0">
                <a:solidFill>
                  <a:srgbClr val="FF0000"/>
                </a:solidFill>
              </a:rPr>
              <a:t>Not</a:t>
            </a:r>
            <a:r>
              <a:rPr lang="it-IT" sz="2800" u="sng" dirty="0" smtClean="0">
                <a:solidFill>
                  <a:srgbClr val="FF0000"/>
                </a:solidFill>
              </a:rPr>
              <a:t> easy </a:t>
            </a:r>
            <a:r>
              <a:rPr lang="it-IT" sz="2800" u="sng" dirty="0" err="1" smtClean="0">
                <a:solidFill>
                  <a:srgbClr val="FF0000"/>
                </a:solidFill>
              </a:rPr>
              <a:t>to</a:t>
            </a:r>
            <a:r>
              <a:rPr lang="it-IT" sz="2800" u="sng" dirty="0" smtClean="0">
                <a:solidFill>
                  <a:srgbClr val="FF0000"/>
                </a:solidFill>
              </a:rPr>
              <a:t> </a:t>
            </a:r>
            <a:r>
              <a:rPr lang="it-IT" sz="2800" u="sng" dirty="0" err="1" smtClean="0">
                <a:solidFill>
                  <a:srgbClr val="FF0000"/>
                </a:solidFill>
              </a:rPr>
              <a:t>fabricate</a:t>
            </a:r>
            <a:r>
              <a:rPr lang="it-IT" sz="2800" u="sng" dirty="0" smtClean="0">
                <a:solidFill>
                  <a:srgbClr val="FF0000"/>
                </a:solidFill>
              </a:rPr>
              <a:t> on </a:t>
            </a:r>
            <a:r>
              <a:rPr lang="it-IT" sz="2800" u="sng" dirty="0" err="1" smtClean="0">
                <a:solidFill>
                  <a:srgbClr val="FF0000"/>
                </a:solidFill>
              </a:rPr>
              <a:t>flexible</a:t>
            </a:r>
            <a:r>
              <a:rPr lang="it-IT" sz="2800" u="sng" dirty="0" smtClean="0">
                <a:solidFill>
                  <a:srgbClr val="FF0000"/>
                </a:solidFill>
              </a:rPr>
              <a:t> </a:t>
            </a:r>
            <a:r>
              <a:rPr lang="it-IT" sz="2800" u="sng" dirty="0" err="1" smtClean="0">
                <a:solidFill>
                  <a:srgbClr val="FF0000"/>
                </a:solidFill>
              </a:rPr>
              <a:t>substrates</a:t>
            </a:r>
            <a:endParaRPr lang="it-IT" sz="2800" u="sng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z="2800" u="sng" dirty="0" smtClean="0">
                <a:solidFill>
                  <a:srgbClr val="FF0000"/>
                </a:solidFill>
              </a:rPr>
              <a:t>High </a:t>
            </a:r>
            <a:r>
              <a:rPr lang="it-IT" sz="2800" u="sng" dirty="0" err="1" smtClean="0">
                <a:solidFill>
                  <a:srgbClr val="FF0000"/>
                </a:solidFill>
              </a:rPr>
              <a:t>costs</a:t>
            </a:r>
            <a:endParaRPr lang="it-IT" sz="2800" u="sng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Focus on the </a:t>
            </a:r>
            <a:r>
              <a:rPr lang="it-IT" dirty="0" err="1" smtClean="0"/>
              <a:t>problems</a:t>
            </a:r>
            <a:endParaRPr lang="it-IT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14620"/>
            <a:ext cx="3929090" cy="38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a destra 5"/>
          <p:cNvSpPr/>
          <p:nvPr/>
        </p:nvSpPr>
        <p:spPr>
          <a:xfrm>
            <a:off x="4857752" y="5429264"/>
            <a:ext cx="1214446" cy="28575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4857760"/>
            <a:ext cx="3571900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defRPr/>
            </a:pPr>
            <a:r>
              <a:rPr lang="it-IT" sz="2800" dirty="0" smtClean="0">
                <a:solidFill>
                  <a:schemeClr val="tx2"/>
                </a:solidFill>
                <a:latin typeface="+mn-lt"/>
                <a:cs typeface="+mn-cs"/>
              </a:rPr>
              <a:t>ANODE MATERIAL:</a:t>
            </a:r>
          </a:p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defRPr/>
            </a:pPr>
            <a:r>
              <a:rPr lang="it-IT" sz="2800" dirty="0" smtClean="0">
                <a:solidFill>
                  <a:schemeClr val="tx2"/>
                </a:solidFill>
                <a:latin typeface="+mn-lt"/>
                <a:cs typeface="+mn-cs"/>
              </a:rPr>
              <a:t>BRITTLE AND EXPENSIVE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14480" y="2643182"/>
            <a:ext cx="28616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err="1" smtClean="0">
                <a:solidFill>
                  <a:schemeClr val="accent1"/>
                </a:solidFill>
              </a:rPr>
              <a:t>Why</a:t>
            </a:r>
            <a:r>
              <a:rPr lang="it-IT" sz="13800" dirty="0" smtClean="0">
                <a:solidFill>
                  <a:schemeClr val="accent1"/>
                </a:solidFill>
              </a:rPr>
              <a:t>?</a:t>
            </a:r>
            <a:endParaRPr lang="it-IT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accoGenco\AppData\Desktop\Research\Brevetto\Fig1_semi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53272"/>
            <a:ext cx="1901056" cy="25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474805"/>
            <a:ext cx="5472608" cy="4525963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sym typeface="Wingdings" pitchFamily="2" charset="2"/>
              </a:rPr>
              <a:t>Anode</a:t>
            </a:r>
            <a:r>
              <a:rPr lang="it-IT" sz="2000" dirty="0" smtClean="0">
                <a:sym typeface="Wingdings" pitchFamily="2" charset="2"/>
              </a:rPr>
              <a:t> material </a:t>
            </a:r>
            <a:r>
              <a:rPr lang="it-IT" sz="2000" dirty="0" err="1" smtClean="0">
                <a:sym typeface="Wingdings" pitchFamily="2" charset="2"/>
              </a:rPr>
              <a:t>substitution</a:t>
            </a:r>
            <a:r>
              <a:rPr lang="it-IT" sz="2000" dirty="0" smtClean="0">
                <a:sym typeface="Wingdings" pitchFamily="2" charset="2"/>
              </a:rPr>
              <a:t> with a metal </a:t>
            </a:r>
            <a:r>
              <a:rPr lang="it-IT" sz="2000" dirty="0" err="1" smtClean="0">
                <a:sym typeface="Wingdings" pitchFamily="2" charset="2"/>
              </a:rPr>
              <a:t>mirror</a:t>
            </a:r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err="1" smtClean="0">
                <a:sym typeface="Wingdings" pitchFamily="2" charset="2"/>
              </a:rPr>
              <a:t>metallic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err="1" smtClean="0">
                <a:sym typeface="Wingdings" pitchFamily="2" charset="2"/>
              </a:rPr>
              <a:t>microcavity</a:t>
            </a:r>
            <a:endParaRPr lang="it-IT" sz="2000" dirty="0" smtClean="0">
              <a:sym typeface="Wingdings" pitchFamily="2" charset="2"/>
            </a:endParaRPr>
          </a:p>
          <a:p>
            <a:r>
              <a:rPr lang="it-IT" sz="2000" dirty="0" smtClean="0">
                <a:sym typeface="Wingdings" pitchFamily="2" charset="2"/>
              </a:rPr>
              <a:t>1 </a:t>
            </a:r>
            <a:r>
              <a:rPr lang="it-IT" sz="2000" dirty="0" err="1" smtClean="0">
                <a:sym typeface="Wingdings" pitchFamily="2" charset="2"/>
              </a:rPr>
              <a:t>Microcavity</a:t>
            </a:r>
            <a:r>
              <a:rPr lang="it-IT" sz="2000" dirty="0" smtClean="0">
                <a:sym typeface="Wingdings" pitchFamily="2" charset="2"/>
              </a:rPr>
              <a:t>=</a:t>
            </a:r>
            <a:r>
              <a:rPr lang="it-IT" sz="2000" dirty="0" err="1" smtClean="0">
                <a:sym typeface="Wingdings" pitchFamily="2" charset="2"/>
              </a:rPr>
              <a:t>amplified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err="1" smtClean="0">
                <a:sym typeface="Wingdings" pitchFamily="2" charset="2"/>
              </a:rPr>
              <a:t>emission</a:t>
            </a:r>
            <a:r>
              <a:rPr lang="it-IT" sz="2000" dirty="0" smtClean="0">
                <a:sym typeface="Wingdings" pitchFamily="2" charset="2"/>
              </a:rPr>
              <a:t> in the </a:t>
            </a:r>
            <a:r>
              <a:rPr lang="it-IT" sz="2000" dirty="0" err="1" smtClean="0">
                <a:sym typeface="Wingdings" pitchFamily="2" charset="2"/>
              </a:rPr>
              <a:t>resonance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err="1" smtClean="0">
                <a:sym typeface="Wingdings" pitchFamily="2" charset="2"/>
              </a:rPr>
              <a:t>wavelength</a:t>
            </a:r>
            <a:r>
              <a:rPr lang="it-IT" sz="2000" dirty="0" smtClean="0">
                <a:sym typeface="Wingdings" pitchFamily="2" charset="2"/>
              </a:rPr>
              <a:t>=</a:t>
            </a:r>
            <a:r>
              <a:rPr lang="it-IT" sz="2000" dirty="0" err="1" smtClean="0">
                <a:sym typeface="Wingdings" pitchFamily="2" charset="2"/>
              </a:rPr>
              <a:t>monochromatic</a:t>
            </a:r>
            <a:r>
              <a:rPr lang="it-IT" sz="2000" dirty="0" smtClean="0">
                <a:sym typeface="Wingdings" pitchFamily="2" charset="2"/>
              </a:rPr>
              <a:t> light</a:t>
            </a:r>
            <a:endParaRPr lang="it-IT" sz="2000" dirty="0" smtClean="0"/>
          </a:p>
          <a:p>
            <a:r>
              <a:rPr lang="it-IT" sz="2000" dirty="0" smtClean="0"/>
              <a:t>Multiple </a:t>
            </a:r>
            <a:r>
              <a:rPr lang="it-IT" sz="2000" dirty="0" err="1" smtClean="0"/>
              <a:t>microcavities</a:t>
            </a:r>
            <a:r>
              <a:rPr lang="it-IT" sz="2000" dirty="0" smtClean="0"/>
              <a:t>=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</a:t>
            </a:r>
            <a:r>
              <a:rPr lang="it-IT" sz="2000" dirty="0" err="1" smtClean="0"/>
              <a:t>resonance</a:t>
            </a:r>
            <a:r>
              <a:rPr lang="it-IT" sz="2000" dirty="0" smtClean="0"/>
              <a:t> </a:t>
            </a:r>
            <a:r>
              <a:rPr lang="it-IT" sz="2000" dirty="0" err="1" smtClean="0"/>
              <a:t>wavelengths</a:t>
            </a:r>
            <a:r>
              <a:rPr lang="it-IT" sz="2000" dirty="0" smtClean="0"/>
              <a:t>=</a:t>
            </a:r>
            <a:r>
              <a:rPr lang="it-IT" sz="2000" dirty="0" err="1" smtClean="0"/>
              <a:t>white</a:t>
            </a:r>
            <a:r>
              <a:rPr lang="it-IT" sz="2000" dirty="0" smtClean="0"/>
              <a:t> light</a:t>
            </a:r>
            <a:endParaRPr lang="en-US" sz="2000" dirty="0" smtClean="0"/>
          </a:p>
          <a:p>
            <a:pPr marL="109728" indent="0">
              <a:buNone/>
            </a:pPr>
            <a:endParaRPr lang="it-IT" sz="2000" dirty="0"/>
          </a:p>
          <a:p>
            <a:endParaRPr lang="it-IT" sz="20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IDEA: multiple </a:t>
            </a:r>
            <a:r>
              <a:rPr lang="it-IT" dirty="0" err="1" smtClean="0"/>
              <a:t>microcavity</a:t>
            </a:r>
            <a:r>
              <a:rPr lang="it-IT" dirty="0" smtClean="0"/>
              <a:t> </a:t>
            </a:r>
            <a:r>
              <a:rPr lang="it-IT" dirty="0" err="1" smtClean="0"/>
              <a:t>OLEDs</a:t>
            </a:r>
            <a:r>
              <a:rPr lang="it-IT" dirty="0" smtClean="0"/>
              <a:t> 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40648"/>
            <a:ext cx="3456384" cy="51209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39650"/>
            <a:ext cx="1822542" cy="1805972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10800000">
            <a:off x="1691681" y="4958029"/>
            <a:ext cx="650541" cy="489947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in giù 9"/>
          <p:cNvSpPr/>
          <p:nvPr/>
        </p:nvSpPr>
        <p:spPr>
          <a:xfrm rot="10800000">
            <a:off x="3345395" y="4179319"/>
            <a:ext cx="650541" cy="489947"/>
          </a:xfrm>
          <a:prstGeom prst="down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Project </a:t>
            </a:r>
            <a:r>
              <a:rPr lang="it-IT" dirty="0" err="1" smtClean="0"/>
              <a:t>objectives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0825" y="4500570"/>
          <a:ext cx="8640960" cy="96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50"/>
                <a:gridCol w="1134130"/>
                <a:gridCol w="1224136"/>
                <a:gridCol w="1152128"/>
                <a:gridCol w="1152128"/>
                <a:gridCol w="1451028"/>
                <a:gridCol w="1141260"/>
              </a:tblGrid>
              <a:tr h="386747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Source </a:t>
                      </a:r>
                      <a:r>
                        <a:rPr lang="it-IT" sz="1600" dirty="0" err="1" smtClean="0"/>
                        <a:t>type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High CRI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No UV e IR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Good</a:t>
                      </a:r>
                      <a:r>
                        <a:rPr lang="it-IT" sz="1600" baseline="0" dirty="0" smtClean="0"/>
                        <a:t> color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Visive comfort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High </a:t>
                      </a:r>
                      <a:r>
                        <a:rPr lang="it-IT" sz="1600" dirty="0" err="1" smtClean="0"/>
                        <a:t>efficiency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/>
                        <a:t>Beautiful design</a:t>
                      </a:r>
                      <a:endParaRPr lang="it-IT" sz="1600" dirty="0"/>
                    </a:p>
                  </a:txBody>
                  <a:tcPr/>
                </a:tc>
              </a:tr>
              <a:tr h="386747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OLED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endParaRPr lang="it-IT" sz="1600" b="1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Segnaposto contenuto 2"/>
          <p:cNvSpPr txBox="1">
            <a:spLocks/>
          </p:cNvSpPr>
          <p:nvPr/>
        </p:nvSpPr>
        <p:spPr>
          <a:xfrm>
            <a:off x="539750" y="1341438"/>
            <a:ext cx="7272338" cy="2447925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Font typeface="Wingdings 3"/>
              <a:buNone/>
              <a:defRPr/>
            </a:pP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D</a:t>
            </a:r>
            <a:r>
              <a:rPr lang="it-IT" sz="2000" dirty="0" err="1" smtClean="0">
                <a:solidFill>
                  <a:schemeClr val="tx2"/>
                </a:solidFill>
              </a:rPr>
              <a:t>evelopment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of</a:t>
            </a:r>
            <a:r>
              <a:rPr lang="it-IT" sz="2000" dirty="0" smtClean="0">
                <a:solidFill>
                  <a:schemeClr val="tx2"/>
                </a:solidFill>
              </a:rPr>
              <a:t> OLED </a:t>
            </a:r>
            <a:r>
              <a:rPr lang="it-IT" sz="2000" dirty="0" err="1" smtClean="0">
                <a:solidFill>
                  <a:schemeClr val="tx2"/>
                </a:solidFill>
              </a:rPr>
              <a:t>prototypes</a:t>
            </a:r>
            <a:r>
              <a:rPr lang="it-IT" sz="2000" dirty="0" smtClean="0">
                <a:solidFill>
                  <a:schemeClr val="tx2"/>
                </a:solidFill>
              </a:rPr>
              <a:t> with the </a:t>
            </a:r>
            <a:r>
              <a:rPr lang="it-IT" sz="2000" dirty="0" err="1" smtClean="0">
                <a:solidFill>
                  <a:schemeClr val="tx2"/>
                </a:solidFill>
              </a:rPr>
              <a:t>following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features</a:t>
            </a:r>
            <a:r>
              <a:rPr lang="it-IT" sz="2000" dirty="0" smtClean="0">
                <a:solidFill>
                  <a:schemeClr val="tx2"/>
                </a:solidFill>
              </a:rPr>
              <a:t>:</a:t>
            </a:r>
          </a:p>
          <a:p>
            <a:pPr fontAlgn="auto">
              <a:defRPr/>
            </a:pPr>
            <a:r>
              <a:rPr lang="it-IT" sz="2000" dirty="0" err="1" smtClean="0">
                <a:solidFill>
                  <a:schemeClr val="tx2"/>
                </a:solidFill>
              </a:rPr>
              <a:t>Efficiency</a:t>
            </a:r>
            <a:r>
              <a:rPr lang="it-IT" sz="2000" dirty="0" smtClean="0">
                <a:solidFill>
                  <a:schemeClr val="tx2"/>
                </a:solidFill>
              </a:rPr>
              <a:t> of </a:t>
            </a:r>
            <a:r>
              <a:rPr lang="it-IT" sz="2000" b="1" dirty="0" smtClean="0">
                <a:solidFill>
                  <a:schemeClr val="accent2"/>
                </a:solidFill>
              </a:rPr>
              <a:t>60</a:t>
            </a:r>
            <a:r>
              <a:rPr lang="it-IT" sz="2000" dirty="0" smtClean="0">
                <a:solidFill>
                  <a:schemeClr val="tx2"/>
                </a:solidFill>
              </a:rPr>
              <a:t> lm/W</a:t>
            </a:r>
          </a:p>
          <a:p>
            <a:pPr fontAlgn="auto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90</a:t>
            </a:r>
            <a:r>
              <a:rPr lang="it-IT" sz="2000" dirty="0" smtClean="0">
                <a:solidFill>
                  <a:schemeClr val="tx2"/>
                </a:solidFill>
              </a:rPr>
              <a:t> CRI</a:t>
            </a:r>
          </a:p>
          <a:p>
            <a:pPr fontAlgn="auto">
              <a:defRPr/>
            </a:pPr>
            <a:r>
              <a:rPr lang="it-IT" sz="2000" dirty="0" smtClean="0">
                <a:solidFill>
                  <a:schemeClr val="tx2"/>
                </a:solidFill>
              </a:rPr>
              <a:t>Standard </a:t>
            </a:r>
            <a:r>
              <a:rPr lang="it-IT" sz="2000" dirty="0" err="1" smtClean="0">
                <a:solidFill>
                  <a:schemeClr val="tx2"/>
                </a:solidFill>
              </a:rPr>
              <a:t>lighting</a:t>
            </a:r>
            <a:r>
              <a:rPr lang="it-IT" sz="2000" dirty="0" smtClean="0">
                <a:solidFill>
                  <a:schemeClr val="tx2"/>
                </a:solidFill>
              </a:rPr>
              <a:t> color</a:t>
            </a:r>
          </a:p>
          <a:p>
            <a:pPr fontAlgn="auto">
              <a:defRPr/>
            </a:pPr>
            <a:r>
              <a:rPr lang="it-IT" sz="2000" dirty="0" smtClean="0">
                <a:solidFill>
                  <a:schemeClr val="tx2"/>
                </a:solidFill>
              </a:rPr>
              <a:t>Large area (</a:t>
            </a:r>
            <a:r>
              <a:rPr lang="it-IT" sz="2000" b="1" dirty="0" smtClean="0">
                <a:solidFill>
                  <a:schemeClr val="accent2"/>
                </a:solidFill>
              </a:rPr>
              <a:t>5x5 cm</a:t>
            </a:r>
            <a:r>
              <a:rPr lang="it-IT" sz="2000" dirty="0" smtClean="0">
                <a:solidFill>
                  <a:schemeClr val="tx2"/>
                </a:solidFill>
              </a:rPr>
              <a:t>)</a:t>
            </a:r>
          </a:p>
          <a:p>
            <a:pPr fontAlgn="auto">
              <a:defRPr/>
            </a:pPr>
            <a:r>
              <a:rPr lang="it-IT" sz="2000" b="1" dirty="0" err="1" smtClean="0">
                <a:solidFill>
                  <a:schemeClr val="accent2"/>
                </a:solidFill>
              </a:rPr>
              <a:t>Flexible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substrates</a:t>
            </a:r>
            <a:endParaRPr lang="it-IT" sz="2000" dirty="0" smtClean="0">
              <a:solidFill>
                <a:schemeClr val="tx2"/>
              </a:solidFill>
            </a:endParaRPr>
          </a:p>
          <a:p>
            <a:pPr fontAlgn="auto">
              <a:buNone/>
              <a:defRPr/>
            </a:pPr>
            <a:endParaRPr lang="it-IT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endParaRPr lang="it-IT" dirty="0"/>
          </a:p>
        </p:txBody>
      </p:sp>
      <p:sp>
        <p:nvSpPr>
          <p:cNvPr id="4" name="Segnaposto contenuto 2"/>
          <p:cNvSpPr txBox="1">
            <a:spLocks noGrp="1"/>
          </p:cNvSpPr>
          <p:nvPr>
            <p:ph idx="1"/>
          </p:nvPr>
        </p:nvSpPr>
        <p:spPr>
          <a:xfrm>
            <a:off x="214282" y="1481138"/>
            <a:ext cx="8901146" cy="452596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Font typeface="Wingdings 3"/>
              <a:buNone/>
              <a:defRPr/>
            </a:pP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Current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multicavity</a:t>
            </a:r>
            <a:r>
              <a:rPr lang="it-IT" sz="2000" dirty="0" smtClean="0">
                <a:solidFill>
                  <a:schemeClr val="tx2"/>
                </a:solidFill>
              </a:rPr>
              <a:t> OLED </a:t>
            </a:r>
            <a:r>
              <a:rPr lang="it-IT" sz="2000" dirty="0" err="1" smtClean="0">
                <a:solidFill>
                  <a:schemeClr val="tx2"/>
                </a:solidFill>
              </a:rPr>
              <a:t>prototypes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have</a:t>
            </a:r>
            <a:r>
              <a:rPr lang="it-IT" sz="2000" dirty="0" smtClean="0">
                <a:solidFill>
                  <a:schemeClr val="tx2"/>
                </a:solidFill>
              </a:rPr>
              <a:t> the </a:t>
            </a:r>
            <a:r>
              <a:rPr lang="it-IT" sz="2000" dirty="0" err="1" smtClean="0">
                <a:solidFill>
                  <a:schemeClr val="tx2"/>
                </a:solidFill>
              </a:rPr>
              <a:t>following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features</a:t>
            </a:r>
            <a:r>
              <a:rPr lang="it-IT" sz="2000" dirty="0" smtClean="0">
                <a:solidFill>
                  <a:schemeClr val="tx2"/>
                </a:solidFill>
              </a:rPr>
              <a:t>:</a:t>
            </a:r>
          </a:p>
          <a:p>
            <a:pPr fontAlgn="auto">
              <a:defRPr/>
            </a:pPr>
            <a:r>
              <a:rPr lang="it-IT" sz="2000" dirty="0" err="1" smtClean="0">
                <a:solidFill>
                  <a:schemeClr val="tx2"/>
                </a:solidFill>
              </a:rPr>
              <a:t>Efficiency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of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b="1" dirty="0" smtClean="0">
                <a:solidFill>
                  <a:schemeClr val="tx2"/>
                </a:solidFill>
              </a:rPr>
              <a:t>35</a:t>
            </a:r>
            <a:r>
              <a:rPr lang="it-IT" sz="2000" dirty="0" smtClean="0">
                <a:solidFill>
                  <a:schemeClr val="tx2"/>
                </a:solidFill>
              </a:rPr>
              <a:t> lm/W</a:t>
            </a:r>
          </a:p>
          <a:p>
            <a:pPr fontAlgn="auto">
              <a:defRPr/>
            </a:pPr>
            <a:r>
              <a:rPr lang="it-IT" sz="2000" b="1" dirty="0" smtClean="0">
                <a:solidFill>
                  <a:schemeClr val="tx2"/>
                </a:solidFill>
              </a:rPr>
              <a:t>85</a:t>
            </a:r>
            <a:r>
              <a:rPr lang="it-IT" sz="2000" dirty="0" smtClean="0">
                <a:solidFill>
                  <a:schemeClr val="tx2"/>
                </a:solidFill>
              </a:rPr>
              <a:t> CRI</a:t>
            </a:r>
          </a:p>
          <a:p>
            <a:pPr fontAlgn="auto">
              <a:defRPr/>
            </a:pPr>
            <a:r>
              <a:rPr lang="it-IT" sz="2000" dirty="0" err="1" smtClean="0">
                <a:solidFill>
                  <a:schemeClr val="tx2"/>
                </a:solidFill>
              </a:rPr>
              <a:t>Warm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white</a:t>
            </a:r>
            <a:r>
              <a:rPr lang="it-IT" sz="2000" smtClean="0">
                <a:solidFill>
                  <a:schemeClr val="tx2"/>
                </a:solidFill>
              </a:rPr>
              <a:t> color</a:t>
            </a:r>
            <a:endParaRPr lang="it-IT" sz="2000" dirty="0" smtClean="0">
              <a:solidFill>
                <a:schemeClr val="tx2"/>
              </a:solidFill>
            </a:endParaRPr>
          </a:p>
          <a:p>
            <a:pPr fontAlgn="auto">
              <a:defRPr/>
            </a:pPr>
            <a:r>
              <a:rPr lang="it-IT" sz="2000" dirty="0" err="1" smtClean="0">
                <a:solidFill>
                  <a:schemeClr val="tx2"/>
                </a:solidFill>
              </a:rPr>
              <a:t>Small</a:t>
            </a:r>
            <a:r>
              <a:rPr lang="it-IT" sz="2000" dirty="0" smtClean="0">
                <a:solidFill>
                  <a:schemeClr val="tx2"/>
                </a:solidFill>
              </a:rPr>
              <a:t> area </a:t>
            </a:r>
          </a:p>
          <a:p>
            <a:pPr fontAlgn="auto">
              <a:defRPr/>
            </a:pPr>
            <a:r>
              <a:rPr lang="it-IT" sz="2000" dirty="0" smtClean="0">
                <a:solidFill>
                  <a:srgbClr val="FF0000"/>
                </a:solidFill>
              </a:rPr>
              <a:t>Best </a:t>
            </a:r>
            <a:r>
              <a:rPr lang="it-IT" sz="2000" dirty="0" err="1" smtClean="0">
                <a:solidFill>
                  <a:srgbClr val="FF0000"/>
                </a:solidFill>
              </a:rPr>
              <a:t>efficiency</a:t>
            </a:r>
            <a:r>
              <a:rPr lang="it-IT" sz="2000" dirty="0" smtClean="0">
                <a:solidFill>
                  <a:srgbClr val="FF0000"/>
                </a:solidFill>
              </a:rPr>
              <a:t> on </a:t>
            </a:r>
            <a:r>
              <a:rPr lang="it-IT" sz="2000" dirty="0" err="1" smtClean="0">
                <a:solidFill>
                  <a:srgbClr val="FF0000"/>
                </a:solidFill>
              </a:rPr>
              <a:t>flexible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substrates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ever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reported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b="1" dirty="0" smtClean="0">
                <a:solidFill>
                  <a:srgbClr val="FF0000"/>
                </a:solidFill>
              </a:rPr>
              <a:t>15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lm</a:t>
            </a:r>
            <a:r>
              <a:rPr lang="it-IT" sz="2000" dirty="0" smtClean="0">
                <a:solidFill>
                  <a:srgbClr val="FF0000"/>
                </a:solidFill>
              </a:rPr>
              <a:t>/W </a:t>
            </a:r>
          </a:p>
          <a:p>
            <a:pPr fontAlgn="auto">
              <a:buNone/>
              <a:defRPr/>
            </a:pP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642910" y="4286256"/>
            <a:ext cx="4248150" cy="1500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Efficiency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it-IT" sz="2000" dirty="0" smtClean="0">
                <a:solidFill>
                  <a:schemeClr val="tx2"/>
                </a:solidFill>
                <a:latin typeface="+mn-lt"/>
                <a:cs typeface="+mn-cs"/>
              </a:rPr>
              <a:t>CRI </a:t>
            </a:r>
            <a:r>
              <a:rPr lang="it-IT" sz="2000" dirty="0" err="1" smtClean="0">
                <a:solidFill>
                  <a:schemeClr val="tx2"/>
                </a:solidFill>
                <a:latin typeface="+mn-lt"/>
                <a:cs typeface="+mn-cs"/>
              </a:rPr>
              <a:t>improvement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scale up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BaccoGenco\AppData\Desktop\Research\WOLED\Nature\foto oled flessi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857628"/>
            <a:ext cx="2730193" cy="27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791</TotalTime>
  <Words>340</Words>
  <Application>Microsoft Office PowerPoint</Application>
  <PresentationFormat>Presentazione su schermo (4:3)</PresentationFormat>
  <Paragraphs>112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Viale</vt:lpstr>
      <vt:lpstr>Presentazione standard di PowerPoint</vt:lpstr>
      <vt:lpstr>High quality lighting applications</vt:lpstr>
      <vt:lpstr>Key features of high quality lighting</vt:lpstr>
      <vt:lpstr>OLEDs for lighting</vt:lpstr>
      <vt:lpstr>Presentazione standard di PowerPoint</vt:lpstr>
      <vt:lpstr>Focus on the problems</vt:lpstr>
      <vt:lpstr>The IDEA: multiple microcavity OLEDs </vt:lpstr>
      <vt:lpstr>Project objectives</vt:lpstr>
      <vt:lpstr>What is already done</vt:lpstr>
      <vt:lpstr>Collaborations &amp; contacts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Organic Light Emitting Diodes for art</dc:title>
  <dc:creator>BaccoGenco</dc:creator>
  <cp:lastModifiedBy>Utente</cp:lastModifiedBy>
  <cp:revision>96</cp:revision>
  <dcterms:created xsi:type="dcterms:W3CDTF">2012-04-03T09:37:19Z</dcterms:created>
  <dcterms:modified xsi:type="dcterms:W3CDTF">2014-03-20T01:24:56Z</dcterms:modified>
</cp:coreProperties>
</file>