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3" r:id="rId6"/>
    <p:sldId id="265" r:id="rId7"/>
    <p:sldId id="264" r:id="rId8"/>
    <p:sldId id="266" r:id="rId9"/>
    <p:sldId id="267" r:id="rId10"/>
    <p:sldId id="257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0231B-AA78-4278-8A73-4B933AF112EA}" type="datetimeFigureOut">
              <a:rPr lang="it-IT" smtClean="0"/>
              <a:t>16/03/2014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D6110-75CF-4A09-A0CE-6BE63FA02B1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62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6110-75CF-4A09-A0CE-6BE63FA02B1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1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6110-75CF-4A09-A0CE-6BE63FA02B1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1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6110-75CF-4A09-A0CE-6BE63FA02B1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1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6110-75CF-4A09-A0CE-6BE63FA02B1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1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6110-75CF-4A09-A0CE-6BE63FA02B1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19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6110-75CF-4A09-A0CE-6BE63FA02B1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19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D6110-75CF-4A09-A0CE-6BE63FA02B1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1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D44F-A969-44E1-BA34-F15C72BD3B80}" type="datetime1">
              <a:rPr lang="it-IT" smtClean="0"/>
              <a:t>16/03/2014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96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A006-92E8-43B1-90E5-003E590659BE}" type="datetime1">
              <a:rPr lang="it-IT" smtClean="0"/>
              <a:t>16/03/2014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19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B55D-F8C7-4E6D-9C21-270237CDAB53}" type="datetime1">
              <a:rPr lang="it-IT" smtClean="0"/>
              <a:t>16/03/2014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92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6FBE-852B-4EA6-8005-D6504B351299}" type="datetime1">
              <a:rPr lang="it-IT" smtClean="0"/>
              <a:t>16/03/2014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24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7955-C4A9-42B8-B86D-C994D689B10F}" type="datetime1">
              <a:rPr lang="it-IT" smtClean="0"/>
              <a:t>16/03/2014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54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2C3-4912-4BA8-BE91-1C916B4695C1}" type="datetime1">
              <a:rPr lang="it-IT" smtClean="0"/>
              <a:t>16/03/2014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92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1E4-43BE-477A-82A7-ACB36B779719}" type="datetime1">
              <a:rPr lang="it-IT" smtClean="0"/>
              <a:t>16/03/2014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33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BD22-E921-41BF-8592-91B5AB85FBB2}" type="datetime1">
              <a:rPr lang="it-IT" smtClean="0"/>
              <a:t>16/03/2014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56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DB9B-1551-4169-8C6E-682EE1B1A9C4}" type="datetime1">
              <a:rPr lang="it-IT" smtClean="0"/>
              <a:t>16/03/2014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5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1746-3606-4892-B2D9-43972AAC17FA}" type="datetime1">
              <a:rPr lang="it-IT" smtClean="0"/>
              <a:t>16/03/2014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06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C4B8-B74A-490A-9E0B-DB3F32218E5D}" type="datetime1">
              <a:rPr lang="it-IT" smtClean="0"/>
              <a:t>16/03/2014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02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0">
              <a:srgbClr val="92D050"/>
            </a:gs>
            <a:gs pos="84000">
              <a:schemeClr val="accent3">
                <a:lumMod val="20000"/>
                <a:lumOff val="80000"/>
              </a:schemeClr>
            </a:gs>
            <a:gs pos="28000">
              <a:schemeClr val="accent3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3C2A-4342-44CF-8BB0-34B2AFCFB2DE}" type="datetime1">
              <a:rPr lang="it-IT" smtClean="0"/>
              <a:t>16/03/2014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FBCC-7391-4841-8526-5D682956AD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49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2492896"/>
            <a:ext cx="7772400" cy="2262113"/>
          </a:xfrm>
        </p:spPr>
        <p:txBody>
          <a:bodyPr/>
          <a:lstStyle/>
          <a:p>
            <a:r>
              <a:rPr lang="it-IT" dirty="0" smtClean="0"/>
              <a:t>PROGETTO</a:t>
            </a:r>
            <a:br>
              <a:rPr lang="it-IT" dirty="0" smtClean="0"/>
            </a:br>
            <a:r>
              <a:rPr lang="it-IT" dirty="0" smtClean="0"/>
              <a:t>Monitoraggio Aree Boschive</a:t>
            </a:r>
            <a:endParaRPr lang="it-IT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13" y="60192"/>
            <a:ext cx="8856983" cy="1801011"/>
            <a:chOff x="287017" y="60192"/>
            <a:chExt cx="8856983" cy="1801011"/>
          </a:xfrm>
        </p:grpSpPr>
        <p:sp>
          <p:nvSpPr>
            <p:cNvPr id="4" name="Rectangle 3"/>
            <p:cNvSpPr/>
            <p:nvPr/>
          </p:nvSpPr>
          <p:spPr>
            <a:xfrm>
              <a:off x="287017" y="60192"/>
              <a:ext cx="8856983" cy="18010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26" name="Picture 2" descr="C:\Users\cps\Downloads\logo mab (1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76394"/>
              <a:ext cx="2664296" cy="175361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ps\SkyDrive\Progetto\Asse III - Social Innovation\COMUNICAZIONI\logoMIUR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305" y="534755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cps\SkyDrive\Progetto\Asse III - Social Innovation\COMUNICAZIONI\logoUE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48680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cps\SkyDrive\Progetto\Asse III - Social Innovation\COMUNICAZIONI\logoMS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961" y="534755"/>
              <a:ext cx="109537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cps\SkyDrive\Progetto\Asse III - Social Innovation\COMUNICAZIONI\logoPon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05" y="315913"/>
              <a:ext cx="20955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cps\SkyDrive\Progetto\Asse III - Social Innovation\COMUNICAZIONI\ponClaim.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17"/>
            <a:stretch/>
          </p:blipFill>
          <p:spPr bwMode="auto">
            <a:xfrm>
              <a:off x="3275130" y="860654"/>
              <a:ext cx="2009775" cy="871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59832" y="6356350"/>
            <a:ext cx="3881312" cy="365125"/>
          </a:xfrm>
        </p:spPr>
        <p:txBody>
          <a:bodyPr/>
          <a:lstStyle/>
          <a:p>
            <a:r>
              <a:rPr lang="it-IT" dirty="0" smtClean="0"/>
              <a:t>Dott. Danilo </a:t>
            </a:r>
            <a:r>
              <a:rPr lang="it-IT" dirty="0" smtClean="0"/>
              <a:t>Maurizio Rocca </a:t>
            </a:r>
            <a:r>
              <a:rPr lang="it-IT" dirty="0" smtClean="0"/>
              <a:t>e Dott. </a:t>
            </a:r>
            <a:r>
              <a:rPr lang="it-IT" dirty="0" smtClean="0"/>
              <a:t>Sivlio Alessandro Rocca 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1</a:t>
            </a:fld>
            <a:r>
              <a:rPr lang="it-IT" dirty="0" smtClean="0"/>
              <a:t> di 10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740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2708920"/>
            <a:ext cx="7772400" cy="1470025"/>
          </a:xfrm>
        </p:spPr>
        <p:txBody>
          <a:bodyPr/>
          <a:lstStyle/>
          <a:p>
            <a:r>
              <a:rPr lang="it-IT" dirty="0" smtClean="0"/>
              <a:t>GRAZIE</a:t>
            </a:r>
            <a:endParaRPr lang="it-IT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13" y="60192"/>
            <a:ext cx="8856983" cy="1801011"/>
            <a:chOff x="287017" y="60192"/>
            <a:chExt cx="8856983" cy="1801011"/>
          </a:xfrm>
        </p:grpSpPr>
        <p:sp>
          <p:nvSpPr>
            <p:cNvPr id="4" name="Rectangle 3"/>
            <p:cNvSpPr/>
            <p:nvPr/>
          </p:nvSpPr>
          <p:spPr>
            <a:xfrm>
              <a:off x="287017" y="60192"/>
              <a:ext cx="8856983" cy="18010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26" name="Picture 2" descr="C:\Users\cps\Downloads\logo mab (1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76394"/>
              <a:ext cx="2664296" cy="175361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ps\SkyDrive\Progetto\Asse III - Social Innovation\COMUNICAZIONI\logoMIUR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305" y="534755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cps\SkyDrive\Progetto\Asse III - Social Innovation\COMUNICAZIONI\logoUE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48680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cps\SkyDrive\Progetto\Asse III - Social Innovation\COMUNICAZIONI\logoMS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961" y="534755"/>
              <a:ext cx="109537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cps\SkyDrive\Progetto\Asse III - Social Innovation\COMUNICAZIONI\logoPon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05" y="315913"/>
              <a:ext cx="20955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cps\SkyDrive\Progetto\Asse III - Social Innovation\COMUNICAZIONI\ponClaim.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17"/>
            <a:stretch/>
          </p:blipFill>
          <p:spPr bwMode="auto">
            <a:xfrm>
              <a:off x="3275130" y="860654"/>
              <a:ext cx="2009775" cy="871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10</a:t>
            </a:fld>
            <a:r>
              <a:rPr lang="it-IT" dirty="0" smtClean="0"/>
              <a:t> di 10</a:t>
            </a:r>
            <a:endParaRPr lang="it-IT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960441" cy="365125"/>
          </a:xfrm>
        </p:spPr>
        <p:txBody>
          <a:bodyPr/>
          <a:lstStyle/>
          <a:p>
            <a:r>
              <a:rPr lang="it-IT" dirty="0" smtClean="0"/>
              <a:t>Dott. Danilo </a:t>
            </a:r>
            <a:r>
              <a:rPr lang="it-IT" dirty="0" smtClean="0"/>
              <a:t>Maurizio Rocca </a:t>
            </a:r>
            <a:r>
              <a:rPr lang="it-IT" dirty="0" smtClean="0"/>
              <a:t>e Dott. </a:t>
            </a:r>
            <a:r>
              <a:rPr lang="it-IT" dirty="0" smtClean="0"/>
              <a:t>Sivlio Alessandro Rocca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049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32129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>Progetto MAB è un progetto finanziato dal MIUR e dall’Unione Europea attraverso Il Bando </a:t>
            </a:r>
            <a:br>
              <a:rPr lang="it-IT" sz="2800" dirty="0" smtClean="0"/>
            </a:br>
            <a:r>
              <a:rPr lang="en-US" sz="2800" b="1" dirty="0" smtClean="0"/>
              <a:t>Smart</a:t>
            </a:r>
            <a:r>
              <a:rPr lang="en-US" sz="2800" b="1" dirty="0"/>
              <a:t> Cities and Communities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</a:t>
            </a:r>
            <a:r>
              <a:rPr lang="en-US" sz="2800" dirty="0"/>
              <a:t> 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Social </a:t>
            </a:r>
            <a:r>
              <a:rPr lang="en-US" sz="2800" b="1" dirty="0"/>
              <a:t>Innovation</a:t>
            </a:r>
            <a:r>
              <a:rPr lang="en-US" sz="2800" dirty="0"/>
              <a:t> 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9513" y="60192"/>
            <a:ext cx="8856983" cy="1801011"/>
            <a:chOff x="287017" y="60192"/>
            <a:chExt cx="8856983" cy="1801011"/>
          </a:xfrm>
        </p:grpSpPr>
        <p:sp>
          <p:nvSpPr>
            <p:cNvPr id="4" name="Rectangle 3"/>
            <p:cNvSpPr/>
            <p:nvPr/>
          </p:nvSpPr>
          <p:spPr>
            <a:xfrm>
              <a:off x="287017" y="60192"/>
              <a:ext cx="8856983" cy="18010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26" name="Picture 2" descr="C:\Users\cps\Downloads\logo mab (1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52" y="85229"/>
              <a:ext cx="2684840" cy="1767138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ps\SkyDrive\Progetto\Asse III - Social Innovation\COMUNICAZIONI\logoMIUR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305" y="534755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cps\SkyDrive\Progetto\Asse III - Social Innovation\COMUNICAZIONI\logoUE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48680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cps\SkyDrive\Progetto\Asse III - Social Innovation\COMUNICAZIONI\logoMS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961" y="534755"/>
              <a:ext cx="109537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cps\SkyDrive\Progetto\Asse III - Social Innovation\COMUNICAZIONI\logoPon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05" y="315913"/>
              <a:ext cx="20955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cps\SkyDrive\Progetto\Asse III - Social Innovation\COMUNICAZIONI\ponClaim.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17"/>
            <a:stretch/>
          </p:blipFill>
          <p:spPr bwMode="auto">
            <a:xfrm>
              <a:off x="3275130" y="860654"/>
              <a:ext cx="2009775" cy="871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2</a:t>
            </a:fld>
            <a:r>
              <a:rPr lang="it-IT" dirty="0"/>
              <a:t> di 10 </a:t>
            </a:r>
            <a:endParaRPr lang="it-IT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59832" y="6356350"/>
            <a:ext cx="3881312" cy="365125"/>
          </a:xfrm>
        </p:spPr>
        <p:txBody>
          <a:bodyPr/>
          <a:lstStyle/>
          <a:p>
            <a:r>
              <a:rPr lang="it-IT" dirty="0" smtClean="0"/>
              <a:t>Dott. Danilo </a:t>
            </a:r>
            <a:r>
              <a:rPr lang="it-IT" dirty="0" smtClean="0"/>
              <a:t>Maurizio Rocca </a:t>
            </a:r>
            <a:r>
              <a:rPr lang="it-IT" dirty="0" smtClean="0"/>
              <a:t>e Dott. </a:t>
            </a:r>
            <a:r>
              <a:rPr lang="it-IT" dirty="0" smtClean="0"/>
              <a:t>Sivlio Alessandro Rocca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164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7992887" cy="30243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Progetto MAB permette di:</a:t>
            </a:r>
            <a:br>
              <a:rPr lang="it-IT" dirty="0" smtClean="0">
                <a:solidFill>
                  <a:schemeClr val="tx1"/>
                </a:solidFill>
              </a:rPr>
            </a:br>
            <a:endParaRPr lang="it-IT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it-IT" sz="2000" b="1" dirty="0" smtClean="0">
                <a:solidFill>
                  <a:schemeClr val="tx1"/>
                </a:solidFill>
              </a:rPr>
              <a:t>Monitorare</a:t>
            </a:r>
            <a:r>
              <a:rPr lang="it-IT" sz="2000" dirty="0" smtClean="0">
                <a:solidFill>
                  <a:schemeClr val="tx1"/>
                </a:solidFill>
              </a:rPr>
              <a:t> le condizioni di una determinata area o un determinato bosco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2000" b="1" dirty="0" smtClean="0">
                <a:solidFill>
                  <a:schemeClr val="tx1"/>
                </a:solidFill>
              </a:rPr>
              <a:t>Promuovere</a:t>
            </a:r>
            <a:r>
              <a:rPr lang="it-IT" sz="2000" dirty="0" smtClean="0">
                <a:solidFill>
                  <a:schemeClr val="tx1"/>
                </a:solidFill>
              </a:rPr>
              <a:t> ed analizzare a distanza le condizioni climatiche di una determinata area verde 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2000" b="1" dirty="0" smtClean="0">
                <a:solidFill>
                  <a:schemeClr val="tx1"/>
                </a:solidFill>
              </a:rPr>
              <a:t>Geolocalizzare</a:t>
            </a:r>
            <a:r>
              <a:rPr lang="it-IT" sz="2000" dirty="0" smtClean="0">
                <a:solidFill>
                  <a:schemeClr val="tx1"/>
                </a:solidFill>
              </a:rPr>
              <a:t> piante e/o alberi di interesse storico soggetti ad atti vandalici o a rimozione non autorizzata (ulivi secolari, ortofrutteti, raccolta di legname boschivo non autorizzata).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t-IT" sz="2000" b="1" dirty="0" smtClean="0">
                <a:solidFill>
                  <a:schemeClr val="tx1"/>
                </a:solidFill>
              </a:rPr>
              <a:t>Integrare</a:t>
            </a:r>
            <a:r>
              <a:rPr lang="it-IT" sz="2000" dirty="0" smtClean="0">
                <a:solidFill>
                  <a:schemeClr val="tx1"/>
                </a:solidFill>
              </a:rPr>
              <a:t>  sistemi di allarme per evitare incendi 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3</a:t>
            </a:fld>
            <a:r>
              <a:rPr lang="it-IT" dirty="0" smtClean="0"/>
              <a:t> di </a:t>
            </a:r>
            <a:r>
              <a:rPr lang="it-IT" dirty="0" smtClean="0"/>
              <a:t>10</a:t>
            </a:r>
            <a:endParaRPr lang="it-IT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13" y="60192"/>
            <a:ext cx="8856983" cy="1801011"/>
            <a:chOff x="287017" y="60192"/>
            <a:chExt cx="8856983" cy="1801011"/>
          </a:xfrm>
        </p:grpSpPr>
        <p:sp>
          <p:nvSpPr>
            <p:cNvPr id="4" name="Rectangle 3"/>
            <p:cNvSpPr/>
            <p:nvPr/>
          </p:nvSpPr>
          <p:spPr>
            <a:xfrm>
              <a:off x="287017" y="60192"/>
              <a:ext cx="8856983" cy="18010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26" name="Picture 2" descr="C:\Users\cps\Downloads\logo mab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76394"/>
              <a:ext cx="2664296" cy="175361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ps\SkyDrive\Progetto\Asse III - Social Innovation\COMUNICAZIONI\logoMIU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305" y="534755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cps\SkyDrive\Progetto\Asse III - Social Innovation\COMUNICAZIONI\logoU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48680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cps\SkyDrive\Progetto\Asse III - Social Innovation\COMUNICAZIONI\logoMSE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961" y="534755"/>
              <a:ext cx="109537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cps\SkyDrive\Progetto\Asse III - Social Innovation\COMUNICAZIONI\logoPon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05" y="315913"/>
              <a:ext cx="20955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cps\SkyDrive\Progetto\Asse III - Social Innovation\COMUNICAZIONI\ponClaim.gif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17"/>
            <a:stretch/>
          </p:blipFill>
          <p:spPr bwMode="auto">
            <a:xfrm>
              <a:off x="3275130" y="860654"/>
              <a:ext cx="2009775" cy="871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57849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Obiettivi</a:t>
            </a:r>
            <a:endParaRPr lang="it-IT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59832" y="6356350"/>
            <a:ext cx="3881312" cy="365125"/>
          </a:xfrm>
        </p:spPr>
        <p:txBody>
          <a:bodyPr/>
          <a:lstStyle/>
          <a:p>
            <a:r>
              <a:rPr lang="it-IT" dirty="0" smtClean="0"/>
              <a:t>Dott. Danilo </a:t>
            </a:r>
            <a:r>
              <a:rPr lang="it-IT" dirty="0" smtClean="0"/>
              <a:t>Maurizio Rocca </a:t>
            </a:r>
            <a:r>
              <a:rPr lang="it-IT" dirty="0" smtClean="0"/>
              <a:t>e Dott. </a:t>
            </a:r>
            <a:r>
              <a:rPr lang="it-IT" dirty="0" smtClean="0"/>
              <a:t>Sivlio Alessandro Rocca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957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71599" y="2852936"/>
            <a:ext cx="7337523" cy="288032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Il progetto nasce in Puglia, dove avverrà la fase di test in pieno campo. Il successo dell’iniziativa prevede di divulgare ed espandere il progetto a tutt’ Italia.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Destinatari principali: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tx1"/>
                </a:solidFill>
              </a:rPr>
              <a:t>Enti boschivi pubblici e privati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tx1"/>
                </a:solidFill>
              </a:rPr>
              <a:t>Imprese ortofrutticole ed arboree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tx1"/>
                </a:solidFill>
              </a:rPr>
              <a:t>Privati </a:t>
            </a:r>
          </a:p>
          <a:p>
            <a:pPr algn="l"/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4</a:t>
            </a:fld>
            <a:r>
              <a:rPr lang="it-IT" dirty="0" smtClean="0"/>
              <a:t> </a:t>
            </a:r>
            <a:r>
              <a:rPr lang="it-IT" dirty="0" smtClean="0"/>
              <a:t>di 10</a:t>
            </a:r>
            <a:endParaRPr lang="it-IT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13" y="60192"/>
            <a:ext cx="8856983" cy="1801011"/>
            <a:chOff x="287017" y="60192"/>
            <a:chExt cx="8856983" cy="1801011"/>
          </a:xfrm>
        </p:grpSpPr>
        <p:sp>
          <p:nvSpPr>
            <p:cNvPr id="4" name="Rectangle 3"/>
            <p:cNvSpPr/>
            <p:nvPr/>
          </p:nvSpPr>
          <p:spPr>
            <a:xfrm>
              <a:off x="287017" y="60192"/>
              <a:ext cx="8856983" cy="18010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26" name="Picture 2" descr="C:\Users\cps\Downloads\logo mab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76394"/>
              <a:ext cx="2664296" cy="175361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ps\SkyDrive\Progetto\Asse III - Social Innovation\COMUNICAZIONI\logoMIU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305" y="534755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cps\SkyDrive\Progetto\Asse III - Social Innovation\COMUNICAZIONI\logoU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48680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cps\SkyDrive\Progetto\Asse III - Social Innovation\COMUNICAZIONI\logoMSE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961" y="534755"/>
              <a:ext cx="109537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cps\SkyDrive\Progetto\Asse III - Social Innovation\COMUNICAZIONI\logoPon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05" y="315913"/>
              <a:ext cx="20955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cps\SkyDrive\Progetto\Asse III - Social Innovation\COMUNICAZIONI\ponClaim.gif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17"/>
            <a:stretch/>
          </p:blipFill>
          <p:spPr bwMode="auto">
            <a:xfrm>
              <a:off x="3275130" y="860654"/>
              <a:ext cx="2009775" cy="871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57849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Destinatari</a:t>
            </a:r>
            <a:endParaRPr lang="it-IT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59832" y="6356350"/>
            <a:ext cx="3881312" cy="365125"/>
          </a:xfrm>
        </p:spPr>
        <p:txBody>
          <a:bodyPr/>
          <a:lstStyle/>
          <a:p>
            <a:r>
              <a:rPr lang="it-IT" dirty="0" smtClean="0"/>
              <a:t>Dott. Danilo </a:t>
            </a:r>
            <a:r>
              <a:rPr lang="it-IT" dirty="0" smtClean="0"/>
              <a:t>Maurizio Rocca </a:t>
            </a:r>
            <a:r>
              <a:rPr lang="it-IT" dirty="0" smtClean="0"/>
              <a:t>e Dott. </a:t>
            </a:r>
            <a:r>
              <a:rPr lang="it-IT" dirty="0" smtClean="0"/>
              <a:t>Sivlio Alessandro Rocca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051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852936"/>
            <a:ext cx="7337523" cy="2871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06104" y="2890440"/>
            <a:ext cx="7285768" cy="28083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Reti di sensori inviano informazioni ad un Server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5</a:t>
            </a:fld>
            <a:r>
              <a:rPr lang="it-IT" dirty="0" smtClean="0"/>
              <a:t> </a:t>
            </a:r>
            <a:r>
              <a:rPr lang="it-IT" dirty="0" smtClean="0"/>
              <a:t>di 10 </a:t>
            </a:r>
            <a:endParaRPr lang="it-IT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13" y="60192"/>
            <a:ext cx="8856983" cy="1801011"/>
            <a:chOff x="287017" y="60192"/>
            <a:chExt cx="8856983" cy="1801011"/>
          </a:xfrm>
        </p:grpSpPr>
        <p:sp>
          <p:nvSpPr>
            <p:cNvPr id="4" name="Rectangle 3"/>
            <p:cNvSpPr/>
            <p:nvPr/>
          </p:nvSpPr>
          <p:spPr>
            <a:xfrm>
              <a:off x="287017" y="60192"/>
              <a:ext cx="8856983" cy="18010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26" name="Picture 2" descr="C:\Users\cps\Downloads\logo mab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76394"/>
              <a:ext cx="2664296" cy="175361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ps\SkyDrive\Progetto\Asse III - Social Innovation\COMUNICAZIONI\logoMIU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305" y="534755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cps\SkyDrive\Progetto\Asse III - Social Innovation\COMUNICAZIONI\logoU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48680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cps\SkyDrive\Progetto\Asse III - Social Innovation\COMUNICAZIONI\logoMSE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961" y="534755"/>
              <a:ext cx="109537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cps\SkyDrive\Progetto\Asse III - Social Innovation\COMUNICAZIONI\logoPon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05" y="315913"/>
              <a:ext cx="20955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cps\SkyDrive\Progetto\Asse III - Social Innovation\COMUNICAZIONI\ponClaim.gif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17"/>
            <a:stretch/>
          </p:blipFill>
          <p:spPr bwMode="auto">
            <a:xfrm>
              <a:off x="3275130" y="860654"/>
              <a:ext cx="2009775" cy="871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57849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Funzionamento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57" y="3356992"/>
            <a:ext cx="3227780" cy="215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3573015"/>
            <a:ext cx="2417698" cy="207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51" y="3694730"/>
            <a:ext cx="1038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59832" y="6356350"/>
            <a:ext cx="3881312" cy="365125"/>
          </a:xfrm>
        </p:spPr>
        <p:txBody>
          <a:bodyPr/>
          <a:lstStyle/>
          <a:p>
            <a:r>
              <a:rPr lang="it-IT" dirty="0" smtClean="0"/>
              <a:t>Dott. Danilo </a:t>
            </a:r>
            <a:r>
              <a:rPr lang="it-IT" dirty="0" smtClean="0"/>
              <a:t>Maurizio Rocca </a:t>
            </a:r>
            <a:r>
              <a:rPr lang="it-IT" dirty="0" smtClean="0"/>
              <a:t>e Dott. </a:t>
            </a:r>
            <a:r>
              <a:rPr lang="it-IT" dirty="0" smtClean="0"/>
              <a:t>Sivlio Alessandro Rocca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415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852936"/>
            <a:ext cx="7337523" cy="2871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6</a:t>
            </a:fld>
            <a:r>
              <a:rPr lang="it-IT" dirty="0" smtClean="0"/>
              <a:t> di </a:t>
            </a:r>
            <a:r>
              <a:rPr lang="it-IT" dirty="0" smtClean="0"/>
              <a:t>10</a:t>
            </a:r>
            <a:endParaRPr lang="it-IT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13" y="60192"/>
            <a:ext cx="8856983" cy="1801011"/>
            <a:chOff x="287017" y="60192"/>
            <a:chExt cx="8856983" cy="1801011"/>
          </a:xfrm>
        </p:grpSpPr>
        <p:sp>
          <p:nvSpPr>
            <p:cNvPr id="4" name="Rectangle 3"/>
            <p:cNvSpPr/>
            <p:nvPr/>
          </p:nvSpPr>
          <p:spPr>
            <a:xfrm>
              <a:off x="287017" y="60192"/>
              <a:ext cx="8856983" cy="18010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26" name="Picture 2" descr="C:\Users\cps\Downloads\logo mab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76394"/>
              <a:ext cx="2664296" cy="175361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ps\SkyDrive\Progetto\Asse III - Social Innovation\COMUNICAZIONI\logoMIU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305" y="534755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cps\SkyDrive\Progetto\Asse III - Social Innovation\COMUNICAZIONI\logoU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48680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cps\SkyDrive\Progetto\Asse III - Social Innovation\COMUNICAZIONI\logoMSE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961" y="534755"/>
              <a:ext cx="109537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cps\SkyDrive\Progetto\Asse III - Social Innovation\COMUNICAZIONI\logoPon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05" y="315913"/>
              <a:ext cx="20955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cps\SkyDrive\Progetto\Asse III - Social Innovation\COMUNICAZIONI\ponClaim.gif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17"/>
            <a:stretch/>
          </p:blipFill>
          <p:spPr bwMode="auto">
            <a:xfrm>
              <a:off x="3275130" y="860654"/>
              <a:ext cx="2009775" cy="871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57849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Funzionamento</a:t>
            </a:r>
            <a:endParaRPr lang="it-IT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71599" y="2852936"/>
            <a:ext cx="7337523" cy="2785864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Ogni albero è provvisto di un dispositivo Wifi in grado di comunicare con gli altri tramite rete MESH.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Le informazioni vengono tutte convogliate su un nodo bridge che invia le informazioni al server.</a:t>
            </a:r>
          </a:p>
          <a:p>
            <a:endParaRPr lang="it-IT" dirty="0"/>
          </a:p>
        </p:txBody>
      </p:sp>
      <p:sp>
        <p:nvSpPr>
          <p:cNvPr id="2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59832" y="6356350"/>
            <a:ext cx="3881312" cy="365125"/>
          </a:xfrm>
        </p:spPr>
        <p:txBody>
          <a:bodyPr/>
          <a:lstStyle/>
          <a:p>
            <a:r>
              <a:rPr lang="it-IT" dirty="0" smtClean="0"/>
              <a:t>Dott. Danilo </a:t>
            </a:r>
            <a:r>
              <a:rPr lang="it-IT" dirty="0" smtClean="0"/>
              <a:t>Maurizio Rocca </a:t>
            </a:r>
            <a:r>
              <a:rPr lang="it-IT" dirty="0" smtClean="0"/>
              <a:t>e Dott. </a:t>
            </a:r>
            <a:r>
              <a:rPr lang="it-IT" dirty="0" smtClean="0"/>
              <a:t>Sivlio Alessandro Rocca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277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71599" y="2852936"/>
            <a:ext cx="7337523" cy="288032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Pressione Atmosefica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Temperatura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Umidità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Posizione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Sensore di movimenti ad infrarossi</a:t>
            </a:r>
          </a:p>
          <a:p>
            <a:pPr algn="l"/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7</a:t>
            </a:fld>
            <a:r>
              <a:rPr lang="it-IT" dirty="0" smtClean="0"/>
              <a:t> </a:t>
            </a:r>
            <a:r>
              <a:rPr lang="it-IT" dirty="0" smtClean="0"/>
              <a:t>di 10</a:t>
            </a:r>
            <a:endParaRPr lang="it-IT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13" y="60192"/>
            <a:ext cx="8856983" cy="1801011"/>
            <a:chOff x="287017" y="60192"/>
            <a:chExt cx="8856983" cy="1801011"/>
          </a:xfrm>
        </p:grpSpPr>
        <p:sp>
          <p:nvSpPr>
            <p:cNvPr id="4" name="Rectangle 3"/>
            <p:cNvSpPr/>
            <p:nvPr/>
          </p:nvSpPr>
          <p:spPr>
            <a:xfrm>
              <a:off x="287017" y="60192"/>
              <a:ext cx="8856983" cy="18010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26" name="Picture 2" descr="C:\Users\cps\Downloads\logo mab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76394"/>
              <a:ext cx="2664296" cy="175361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ps\SkyDrive\Progetto\Asse III - Social Innovation\COMUNICAZIONI\logoMIU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305" y="534755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cps\SkyDrive\Progetto\Asse III - Social Innovation\COMUNICAZIONI\logoU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48680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cps\SkyDrive\Progetto\Asse III - Social Innovation\COMUNICAZIONI\logoMSE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961" y="534755"/>
              <a:ext cx="109537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cps\SkyDrive\Progetto\Asse III - Social Innovation\COMUNICAZIONI\logoPon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05" y="315913"/>
              <a:ext cx="20955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cps\SkyDrive\Progetto\Asse III - Social Innovation\COMUNICAZIONI\ponClaim.gif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17"/>
            <a:stretch/>
          </p:blipFill>
          <p:spPr bwMode="auto">
            <a:xfrm>
              <a:off x="3275130" y="860654"/>
              <a:ext cx="2009775" cy="871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57849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Valori monitorati</a:t>
            </a:r>
            <a:endParaRPr lang="it-IT" dirty="0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960441" cy="365125"/>
          </a:xfrm>
        </p:spPr>
        <p:txBody>
          <a:bodyPr/>
          <a:lstStyle/>
          <a:p>
            <a:r>
              <a:rPr lang="it-IT" dirty="0" smtClean="0"/>
              <a:t>Dott. Danilo </a:t>
            </a:r>
            <a:r>
              <a:rPr lang="it-IT" dirty="0" smtClean="0"/>
              <a:t>Maurizio Rocca </a:t>
            </a:r>
            <a:r>
              <a:rPr lang="it-IT" dirty="0" smtClean="0"/>
              <a:t>e Dott. </a:t>
            </a:r>
            <a:r>
              <a:rPr lang="it-IT" dirty="0" smtClean="0"/>
              <a:t>Sivlio Alessandro Rocca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385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71599" y="2852936"/>
            <a:ext cx="7337523" cy="288032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Web application che permette di visualizzare su mappa la posizione delle painte monitorate e le informazioni medie diffuse sul territorio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Visualizzazione personalizzata per utenza</a:t>
            </a:r>
            <a:endParaRPr lang="it-IT" dirty="0" smtClean="0">
              <a:solidFill>
                <a:schemeClr val="tx1"/>
              </a:solidFill>
            </a:endParaRPr>
          </a:p>
          <a:p>
            <a:pPr algn="l"/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8</a:t>
            </a:fld>
            <a:r>
              <a:rPr lang="it-IT" dirty="0" smtClean="0"/>
              <a:t> </a:t>
            </a:r>
            <a:r>
              <a:rPr lang="it-IT" dirty="0" smtClean="0"/>
              <a:t>di 10 </a:t>
            </a:r>
            <a:endParaRPr lang="it-IT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13" y="60192"/>
            <a:ext cx="8856983" cy="1801011"/>
            <a:chOff x="287017" y="60192"/>
            <a:chExt cx="8856983" cy="1801011"/>
          </a:xfrm>
        </p:grpSpPr>
        <p:sp>
          <p:nvSpPr>
            <p:cNvPr id="4" name="Rectangle 3"/>
            <p:cNvSpPr/>
            <p:nvPr/>
          </p:nvSpPr>
          <p:spPr>
            <a:xfrm>
              <a:off x="287017" y="60192"/>
              <a:ext cx="8856983" cy="18010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26" name="Picture 2" descr="C:\Users\cps\Downloads\logo mab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76394"/>
              <a:ext cx="2664296" cy="175361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ps\SkyDrive\Progetto\Asse III - Social Innovation\COMUNICAZIONI\logoMIU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305" y="534755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cps\SkyDrive\Progetto\Asse III - Social Innovation\COMUNICAZIONI\logoU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48680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cps\SkyDrive\Progetto\Asse III - Social Innovation\COMUNICAZIONI\logoMSE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961" y="534755"/>
              <a:ext cx="109537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cps\SkyDrive\Progetto\Asse III - Social Innovation\COMUNICAZIONI\logoPon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05" y="315913"/>
              <a:ext cx="20955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cps\SkyDrive\Progetto\Asse III - Social Innovation\COMUNICAZIONI\ponClaim.gif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17"/>
            <a:stretch/>
          </p:blipFill>
          <p:spPr bwMode="auto">
            <a:xfrm>
              <a:off x="3275130" y="860654"/>
              <a:ext cx="2009775" cy="871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57849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Sistema di monitoraggio</a:t>
            </a:r>
            <a:endParaRPr lang="it-IT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960441" cy="365125"/>
          </a:xfrm>
        </p:spPr>
        <p:txBody>
          <a:bodyPr/>
          <a:lstStyle/>
          <a:p>
            <a:r>
              <a:rPr lang="it-IT" dirty="0" smtClean="0"/>
              <a:t>Dott. Danilo </a:t>
            </a:r>
            <a:r>
              <a:rPr lang="it-IT" dirty="0" smtClean="0"/>
              <a:t>Maurizio Rocca </a:t>
            </a:r>
            <a:r>
              <a:rPr lang="it-IT" dirty="0" smtClean="0"/>
              <a:t>e Dott. </a:t>
            </a:r>
            <a:r>
              <a:rPr lang="it-IT" dirty="0" smtClean="0"/>
              <a:t>Sivlio Alessandro Rocca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666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71599" y="2852936"/>
            <a:ext cx="7337523" cy="2880320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Integrazione con sistemi attuativi per la gestione e la protezione automatica delle risorse da monitorare.</a:t>
            </a:r>
            <a:endParaRPr lang="it-IT" dirty="0" smtClean="0">
              <a:solidFill>
                <a:schemeClr val="tx1"/>
              </a:solidFill>
            </a:endParaRPr>
          </a:p>
          <a:p>
            <a:pPr algn="l"/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FBCC-7391-4841-8526-5D682956AD71}" type="slidenum">
              <a:rPr lang="it-IT" smtClean="0"/>
              <a:t>9</a:t>
            </a:fld>
            <a:r>
              <a:rPr lang="it-IT" dirty="0" smtClean="0"/>
              <a:t> </a:t>
            </a:r>
            <a:r>
              <a:rPr lang="it-IT" dirty="0" smtClean="0"/>
              <a:t>di 10 </a:t>
            </a:r>
            <a:endParaRPr lang="it-IT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13" y="60192"/>
            <a:ext cx="8856983" cy="1801011"/>
            <a:chOff x="287017" y="60192"/>
            <a:chExt cx="8856983" cy="1801011"/>
          </a:xfrm>
        </p:grpSpPr>
        <p:sp>
          <p:nvSpPr>
            <p:cNvPr id="4" name="Rectangle 3"/>
            <p:cNvSpPr/>
            <p:nvPr/>
          </p:nvSpPr>
          <p:spPr>
            <a:xfrm>
              <a:off x="287017" y="60192"/>
              <a:ext cx="8856983" cy="18010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26" name="Picture 2" descr="C:\Users\cps\Downloads\logo mab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76394"/>
              <a:ext cx="2664296" cy="175361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ps\SkyDrive\Progetto\Asse III - Social Innovation\COMUNICAZIONI\logoMIU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305" y="534755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cps\SkyDrive\Progetto\Asse III - Social Innovation\COMUNICAZIONI\logoU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48680"/>
              <a:ext cx="13525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cps\SkyDrive\Progetto\Asse III - Social Innovation\COMUNICAZIONI\logoMSE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961" y="534755"/>
              <a:ext cx="109537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cps\SkyDrive\Progetto\Asse III - Social Innovation\COMUNICAZIONI\logoPon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05" y="315913"/>
              <a:ext cx="20955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cps\SkyDrive\Progetto\Asse III - Social Innovation\COMUNICAZIONI\ponClaim.gif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17"/>
            <a:stretch/>
          </p:blipFill>
          <p:spPr bwMode="auto">
            <a:xfrm>
              <a:off x="3275130" y="860654"/>
              <a:ext cx="2009775" cy="871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57849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Ulteriori applicazioni future</a:t>
            </a:r>
            <a:endParaRPr lang="it-IT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960441" cy="365125"/>
          </a:xfrm>
        </p:spPr>
        <p:txBody>
          <a:bodyPr/>
          <a:lstStyle/>
          <a:p>
            <a:r>
              <a:rPr lang="it-IT" dirty="0" smtClean="0"/>
              <a:t>Dott. Danilo </a:t>
            </a:r>
            <a:r>
              <a:rPr lang="it-IT" dirty="0" smtClean="0"/>
              <a:t>Maurizio Rocca </a:t>
            </a:r>
            <a:r>
              <a:rPr lang="it-IT" dirty="0" smtClean="0"/>
              <a:t>e Dott. </a:t>
            </a:r>
            <a:r>
              <a:rPr lang="it-IT" dirty="0" smtClean="0"/>
              <a:t>Sivlio Alessandro Rocca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4363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317</Words>
  <Application>Microsoft Office PowerPoint</Application>
  <PresentationFormat>On-screen Show (4:3)</PresentationFormat>
  <Paragraphs>58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PROGETTO Monitoraggio Aree Boschive</vt:lpstr>
      <vt:lpstr>Progetto MAB è un progetto finanziato dal MIUR e dall’Unione Europea attraverso Il Bando  Smart Cities and Communities  and  Social Innovation </vt:lpstr>
      <vt:lpstr>Obiettivi</vt:lpstr>
      <vt:lpstr>Destinatari</vt:lpstr>
      <vt:lpstr>Funzionamento</vt:lpstr>
      <vt:lpstr>Funzionamento</vt:lpstr>
      <vt:lpstr>Valori monitorati</vt:lpstr>
      <vt:lpstr>Sistema di monitoraggio</vt:lpstr>
      <vt:lpstr>Ulteriori applicazioni future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MAB</dc:title>
  <dc:creator>Danilo Maurizio Rocca</dc:creator>
  <cp:lastModifiedBy>Danilo Maurizio Rocca</cp:lastModifiedBy>
  <cp:revision>13</cp:revision>
  <dcterms:created xsi:type="dcterms:W3CDTF">2014-03-15T14:32:04Z</dcterms:created>
  <dcterms:modified xsi:type="dcterms:W3CDTF">2014-03-16T17:57:40Z</dcterms:modified>
</cp:coreProperties>
</file>