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72" r:id="rId3"/>
    <p:sldId id="268" r:id="rId4"/>
    <p:sldId id="301" r:id="rId5"/>
    <p:sldId id="309" r:id="rId6"/>
    <p:sldId id="285" r:id="rId7"/>
    <p:sldId id="306" r:id="rId8"/>
    <p:sldId id="286" r:id="rId9"/>
    <p:sldId id="293" r:id="rId10"/>
    <p:sldId id="300" r:id="rId11"/>
    <p:sldId id="295" r:id="rId12"/>
    <p:sldId id="296" r:id="rId13"/>
    <p:sldId id="298" r:id="rId14"/>
    <p:sldId id="307" r:id="rId15"/>
    <p:sldId id="311" r:id="rId16"/>
    <p:sldId id="310" r:id="rId17"/>
    <p:sldId id="303" r:id="rId18"/>
    <p:sldId id="28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18" autoAdjust="0"/>
    <p:restoredTop sz="94660"/>
  </p:normalViewPr>
  <p:slideViewPr>
    <p:cSldViewPr>
      <p:cViewPr varScale="1">
        <p:scale>
          <a:sx n="88" d="100"/>
          <a:sy n="88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5B8DC-B212-42AD-B35F-36656530369F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AF412E81-BCE6-4E9F-B91D-683BF7504934}">
      <dgm:prSet phldrT="[Testo]" custT="1"/>
      <dgm:spPr/>
      <dgm:t>
        <a:bodyPr/>
        <a:lstStyle/>
        <a:p>
          <a:r>
            <a:rPr lang="it-IT" sz="2800" dirty="0" smtClean="0"/>
            <a:t>Ricostruzione 3D delle attività</a:t>
          </a:r>
          <a:endParaRPr lang="it-IT" sz="2800" dirty="0"/>
        </a:p>
      </dgm:t>
    </dgm:pt>
    <dgm:pt modelId="{8EACFBC1-B88D-4347-A8D3-7FE36391347F}" type="parTrans" cxnId="{3E91B82B-6F8A-4824-BABB-208CFC03837F}">
      <dgm:prSet/>
      <dgm:spPr/>
      <dgm:t>
        <a:bodyPr/>
        <a:lstStyle/>
        <a:p>
          <a:endParaRPr lang="it-IT" sz="2800"/>
        </a:p>
      </dgm:t>
    </dgm:pt>
    <dgm:pt modelId="{38CB6EC6-1EB3-4ABD-B8B0-9B9B5EFB5CD3}" type="sibTrans" cxnId="{3E91B82B-6F8A-4824-BABB-208CFC03837F}">
      <dgm:prSet/>
      <dgm:spPr/>
      <dgm:t>
        <a:bodyPr/>
        <a:lstStyle/>
        <a:p>
          <a:endParaRPr lang="it-IT" sz="2800"/>
        </a:p>
      </dgm:t>
    </dgm:pt>
    <dgm:pt modelId="{0C4E1689-0D5A-4FE3-B69D-CB9FE3547612}">
      <dgm:prSet phldrT="[Testo]" custT="1"/>
      <dgm:spPr/>
      <dgm:t>
        <a:bodyPr/>
        <a:lstStyle/>
        <a:p>
          <a:r>
            <a:rPr lang="it-IT" sz="2800" dirty="0" smtClean="0"/>
            <a:t>Sponsorizzazioni </a:t>
          </a:r>
          <a:endParaRPr lang="it-IT" sz="2800" dirty="0"/>
        </a:p>
      </dgm:t>
    </dgm:pt>
    <dgm:pt modelId="{06F777B2-97DE-4930-AB6D-266A4383309D}" type="parTrans" cxnId="{41C205B0-106B-4AB9-B952-8DCE6E96238B}">
      <dgm:prSet/>
      <dgm:spPr/>
      <dgm:t>
        <a:bodyPr/>
        <a:lstStyle/>
        <a:p>
          <a:endParaRPr lang="it-IT" sz="2800"/>
        </a:p>
      </dgm:t>
    </dgm:pt>
    <dgm:pt modelId="{1152A409-0DCC-4C17-9C76-D90F9B3FA2AE}" type="sibTrans" cxnId="{41C205B0-106B-4AB9-B952-8DCE6E96238B}">
      <dgm:prSet/>
      <dgm:spPr/>
      <dgm:t>
        <a:bodyPr/>
        <a:lstStyle/>
        <a:p>
          <a:endParaRPr lang="it-IT" sz="2800"/>
        </a:p>
      </dgm:t>
    </dgm:pt>
    <dgm:pt modelId="{82A1FC0D-9328-46FA-A4E3-A94E74F779D6}">
      <dgm:prSet phldrT="[Testo]" custT="1"/>
      <dgm:spPr/>
      <dgm:t>
        <a:bodyPr/>
        <a:lstStyle/>
        <a:p>
          <a:r>
            <a:rPr lang="it-IT" sz="2800" dirty="0" smtClean="0"/>
            <a:t>Cartelloni pubblicitari</a:t>
          </a:r>
          <a:endParaRPr lang="it-IT" sz="2800" dirty="0"/>
        </a:p>
      </dgm:t>
    </dgm:pt>
    <dgm:pt modelId="{9FF055C2-EE3B-4A9F-82C0-B2C0C6060C40}" type="sibTrans" cxnId="{B37C8BE3-F97A-4BC6-8B84-A4E4F2EB77AE}">
      <dgm:prSet/>
      <dgm:spPr/>
      <dgm:t>
        <a:bodyPr/>
        <a:lstStyle/>
        <a:p>
          <a:endParaRPr lang="it-IT" sz="2800"/>
        </a:p>
      </dgm:t>
    </dgm:pt>
    <dgm:pt modelId="{59C7D6D9-7D73-4F4E-9A9C-C03C6BC2405E}" type="parTrans" cxnId="{B37C8BE3-F97A-4BC6-8B84-A4E4F2EB77AE}">
      <dgm:prSet/>
      <dgm:spPr/>
      <dgm:t>
        <a:bodyPr/>
        <a:lstStyle/>
        <a:p>
          <a:endParaRPr lang="it-IT" sz="2800"/>
        </a:p>
      </dgm:t>
    </dgm:pt>
    <dgm:pt modelId="{DCF773D0-D5B5-4F36-A535-D71392EF5B57}">
      <dgm:prSet custT="1"/>
      <dgm:spPr/>
      <dgm:t>
        <a:bodyPr/>
        <a:lstStyle/>
        <a:p>
          <a:r>
            <a:rPr lang="it-IT" sz="2800" dirty="0" smtClean="0"/>
            <a:t>Banner sul portale</a:t>
          </a:r>
          <a:endParaRPr lang="it-IT" sz="2800" dirty="0"/>
        </a:p>
      </dgm:t>
    </dgm:pt>
    <dgm:pt modelId="{CECF972A-D02C-4242-8BC1-339D630C938A}" type="parTrans" cxnId="{714D6419-BE5E-4DC4-A62A-350AAAD03755}">
      <dgm:prSet/>
      <dgm:spPr/>
      <dgm:t>
        <a:bodyPr/>
        <a:lstStyle/>
        <a:p>
          <a:endParaRPr lang="it-IT" sz="2800"/>
        </a:p>
      </dgm:t>
    </dgm:pt>
    <dgm:pt modelId="{01CF61A2-4B21-41EF-94E6-545A40EE9557}" type="sibTrans" cxnId="{714D6419-BE5E-4DC4-A62A-350AAAD03755}">
      <dgm:prSet/>
      <dgm:spPr/>
      <dgm:t>
        <a:bodyPr/>
        <a:lstStyle/>
        <a:p>
          <a:endParaRPr lang="it-IT" sz="2800"/>
        </a:p>
      </dgm:t>
    </dgm:pt>
    <dgm:pt modelId="{A95AE0B3-FDBA-4D34-8D4C-F57F6F9F4D55}">
      <dgm:prSet custT="1"/>
      <dgm:spPr/>
      <dgm:t>
        <a:bodyPr/>
        <a:lstStyle/>
        <a:p>
          <a:r>
            <a:rPr lang="it-IT" sz="2800" dirty="0" smtClean="0"/>
            <a:t>Pagina dedicata all’e-commerce</a:t>
          </a:r>
          <a:endParaRPr lang="it-IT" sz="2800" dirty="0"/>
        </a:p>
      </dgm:t>
    </dgm:pt>
    <dgm:pt modelId="{4F4DDA2D-9299-4196-9511-F2DC60D3B8DA}" type="parTrans" cxnId="{EF7675E9-32B4-4DA6-B3E6-02915B187C7C}">
      <dgm:prSet/>
      <dgm:spPr/>
      <dgm:t>
        <a:bodyPr/>
        <a:lstStyle/>
        <a:p>
          <a:endParaRPr lang="it-IT" sz="2800"/>
        </a:p>
      </dgm:t>
    </dgm:pt>
    <dgm:pt modelId="{29E402A1-700A-47A2-AB7D-9D3A7147F0EB}" type="sibTrans" cxnId="{EF7675E9-32B4-4DA6-B3E6-02915B187C7C}">
      <dgm:prSet/>
      <dgm:spPr/>
      <dgm:t>
        <a:bodyPr/>
        <a:lstStyle/>
        <a:p>
          <a:endParaRPr lang="it-IT" sz="2800"/>
        </a:p>
      </dgm:t>
    </dgm:pt>
    <dgm:pt modelId="{F8A8ECD8-C315-480B-A57A-5734F7A3C1ED}">
      <dgm:prSet custT="1"/>
      <dgm:spPr/>
      <dgm:t>
        <a:bodyPr/>
        <a:lstStyle/>
        <a:p>
          <a:r>
            <a:rPr lang="it-IT" sz="2800" dirty="0" smtClean="0"/>
            <a:t>Passaparola – </a:t>
          </a:r>
          <a:r>
            <a:rPr lang="it-IT" sz="2800" dirty="0" err="1" smtClean="0"/>
            <a:t>Viral</a:t>
          </a:r>
          <a:r>
            <a:rPr lang="it-IT" sz="2800" dirty="0" smtClean="0"/>
            <a:t> marketing</a:t>
          </a:r>
          <a:endParaRPr lang="it-IT" sz="2800" dirty="0"/>
        </a:p>
      </dgm:t>
    </dgm:pt>
    <dgm:pt modelId="{33C71A3B-CAC3-4010-9FEF-B0ECCB202E08}" type="parTrans" cxnId="{A6D117DF-B4D1-4016-806A-53ED29951683}">
      <dgm:prSet/>
      <dgm:spPr/>
      <dgm:t>
        <a:bodyPr/>
        <a:lstStyle/>
        <a:p>
          <a:endParaRPr lang="it-IT" sz="2800"/>
        </a:p>
      </dgm:t>
    </dgm:pt>
    <dgm:pt modelId="{694EDF88-7AF8-4036-907B-320E244D85DA}" type="sibTrans" cxnId="{A6D117DF-B4D1-4016-806A-53ED29951683}">
      <dgm:prSet/>
      <dgm:spPr/>
      <dgm:t>
        <a:bodyPr/>
        <a:lstStyle/>
        <a:p>
          <a:endParaRPr lang="it-IT" sz="2800"/>
        </a:p>
      </dgm:t>
    </dgm:pt>
    <dgm:pt modelId="{CA20E4EB-17AB-423E-AFA5-CF43C2FC256E}" type="pres">
      <dgm:prSet presAssocID="{5245B8DC-B212-42AD-B35F-3665653036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6F7AA-3A16-453D-9D42-71B8E7CBC10D}" type="pres">
      <dgm:prSet presAssocID="{82A1FC0D-9328-46FA-A4E3-A94E74F779D6}" presName="parentLin" presStyleCnt="0"/>
      <dgm:spPr/>
    </dgm:pt>
    <dgm:pt modelId="{14362754-C667-4566-95C1-AA97E1CE7817}" type="pres">
      <dgm:prSet presAssocID="{82A1FC0D-9328-46FA-A4E3-A94E74F779D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69E9200-D486-4E2A-986D-A865C9B11FF6}" type="pres">
      <dgm:prSet presAssocID="{82A1FC0D-9328-46FA-A4E3-A94E74F779D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ED171-44A3-494B-9ACE-429F1D68130D}" type="pres">
      <dgm:prSet presAssocID="{82A1FC0D-9328-46FA-A4E3-A94E74F779D6}" presName="negativeSpace" presStyleCnt="0"/>
      <dgm:spPr/>
    </dgm:pt>
    <dgm:pt modelId="{60DFC992-4593-4BD1-AD2A-96C753FD57C8}" type="pres">
      <dgm:prSet presAssocID="{82A1FC0D-9328-46FA-A4E3-A94E74F779D6}" presName="childText" presStyleLbl="conFgAcc1" presStyleIdx="0" presStyleCnt="6">
        <dgm:presLayoutVars>
          <dgm:bulletEnabled val="1"/>
        </dgm:presLayoutVars>
      </dgm:prSet>
      <dgm:spPr/>
    </dgm:pt>
    <dgm:pt modelId="{162A9622-127D-4E61-B029-E689D950113A}" type="pres">
      <dgm:prSet presAssocID="{9FF055C2-EE3B-4A9F-82C0-B2C0C6060C40}" presName="spaceBetweenRectangles" presStyleCnt="0"/>
      <dgm:spPr/>
    </dgm:pt>
    <dgm:pt modelId="{F84E0D11-0E1D-4F65-A4DE-8173DEAA795B}" type="pres">
      <dgm:prSet presAssocID="{AF412E81-BCE6-4E9F-B91D-683BF7504934}" presName="parentLin" presStyleCnt="0"/>
      <dgm:spPr/>
    </dgm:pt>
    <dgm:pt modelId="{CDF398E1-4BE6-4381-A2CA-7DCDF6DE8273}" type="pres">
      <dgm:prSet presAssocID="{AF412E81-BCE6-4E9F-B91D-683BF75049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2FC3A51-60DB-4795-9E6A-5BD9EED5EF97}" type="pres">
      <dgm:prSet presAssocID="{AF412E81-BCE6-4E9F-B91D-683BF75049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B40B31-D561-42B1-858C-E5B61E17C59C}" type="pres">
      <dgm:prSet presAssocID="{AF412E81-BCE6-4E9F-B91D-683BF7504934}" presName="negativeSpace" presStyleCnt="0"/>
      <dgm:spPr/>
    </dgm:pt>
    <dgm:pt modelId="{67ECB5FE-A6F1-403B-92F2-70CC3A4A3F70}" type="pres">
      <dgm:prSet presAssocID="{AF412E81-BCE6-4E9F-B91D-683BF7504934}" presName="childText" presStyleLbl="conFgAcc1" presStyleIdx="1" presStyleCnt="6">
        <dgm:presLayoutVars>
          <dgm:bulletEnabled val="1"/>
        </dgm:presLayoutVars>
      </dgm:prSet>
      <dgm:spPr/>
    </dgm:pt>
    <dgm:pt modelId="{028711F0-88DB-4FE0-A757-94DDA6E7B0DE}" type="pres">
      <dgm:prSet presAssocID="{38CB6EC6-1EB3-4ABD-B8B0-9B9B5EFB5CD3}" presName="spaceBetweenRectangles" presStyleCnt="0"/>
      <dgm:spPr/>
    </dgm:pt>
    <dgm:pt modelId="{37AA8D2E-6F13-4877-B0CC-D1C0A3C25B6C}" type="pres">
      <dgm:prSet presAssocID="{0C4E1689-0D5A-4FE3-B69D-CB9FE3547612}" presName="parentLin" presStyleCnt="0"/>
      <dgm:spPr/>
    </dgm:pt>
    <dgm:pt modelId="{8C033609-FC7D-4DF9-AB8A-8734E422722C}" type="pres">
      <dgm:prSet presAssocID="{0C4E1689-0D5A-4FE3-B69D-CB9FE3547612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29B838B-9853-41F3-8FE3-71ADDAC06F97}" type="pres">
      <dgm:prSet presAssocID="{0C4E1689-0D5A-4FE3-B69D-CB9FE354761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25BFA-89E1-4EF0-94B7-8F8327EAE0B1}" type="pres">
      <dgm:prSet presAssocID="{0C4E1689-0D5A-4FE3-B69D-CB9FE3547612}" presName="negativeSpace" presStyleCnt="0"/>
      <dgm:spPr/>
    </dgm:pt>
    <dgm:pt modelId="{F4C7B006-4F4A-46BF-ABC3-A9E7CFAEC74A}" type="pres">
      <dgm:prSet presAssocID="{0C4E1689-0D5A-4FE3-B69D-CB9FE3547612}" presName="childText" presStyleLbl="conFgAcc1" presStyleIdx="2" presStyleCnt="6">
        <dgm:presLayoutVars>
          <dgm:bulletEnabled val="1"/>
        </dgm:presLayoutVars>
      </dgm:prSet>
      <dgm:spPr/>
    </dgm:pt>
    <dgm:pt modelId="{CE086861-91B8-422A-B843-32E89919E24A}" type="pres">
      <dgm:prSet presAssocID="{1152A409-0DCC-4C17-9C76-D90F9B3FA2AE}" presName="spaceBetweenRectangles" presStyleCnt="0"/>
      <dgm:spPr/>
    </dgm:pt>
    <dgm:pt modelId="{F68DA19C-F89D-4406-9EAC-9F807926001E}" type="pres">
      <dgm:prSet presAssocID="{DCF773D0-D5B5-4F36-A535-D71392EF5B57}" presName="parentLin" presStyleCnt="0"/>
      <dgm:spPr/>
    </dgm:pt>
    <dgm:pt modelId="{0C5CEBF1-7612-48E5-A7F8-81FC9B2C1A51}" type="pres">
      <dgm:prSet presAssocID="{DCF773D0-D5B5-4F36-A535-D71392EF5B5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5F1DF456-97E2-4DD7-86DB-079B80E4DF99}" type="pres">
      <dgm:prSet presAssocID="{DCF773D0-D5B5-4F36-A535-D71392EF5B5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EFE73-46FA-4233-AE25-9779D3660E7F}" type="pres">
      <dgm:prSet presAssocID="{DCF773D0-D5B5-4F36-A535-D71392EF5B57}" presName="negativeSpace" presStyleCnt="0"/>
      <dgm:spPr/>
    </dgm:pt>
    <dgm:pt modelId="{B40FC329-1472-4B49-9342-D38B165A9F56}" type="pres">
      <dgm:prSet presAssocID="{DCF773D0-D5B5-4F36-A535-D71392EF5B57}" presName="childText" presStyleLbl="conFgAcc1" presStyleIdx="3" presStyleCnt="6">
        <dgm:presLayoutVars>
          <dgm:bulletEnabled val="1"/>
        </dgm:presLayoutVars>
      </dgm:prSet>
      <dgm:spPr/>
    </dgm:pt>
    <dgm:pt modelId="{41CC75B4-9310-427C-9E8B-EDD6DE630433}" type="pres">
      <dgm:prSet presAssocID="{01CF61A2-4B21-41EF-94E6-545A40EE9557}" presName="spaceBetweenRectangles" presStyleCnt="0"/>
      <dgm:spPr/>
    </dgm:pt>
    <dgm:pt modelId="{9A61A480-13F2-4042-A566-704B4D48D099}" type="pres">
      <dgm:prSet presAssocID="{A95AE0B3-FDBA-4D34-8D4C-F57F6F9F4D55}" presName="parentLin" presStyleCnt="0"/>
      <dgm:spPr/>
    </dgm:pt>
    <dgm:pt modelId="{2CE8363A-6105-4338-899B-E4954DFA7DD0}" type="pres">
      <dgm:prSet presAssocID="{A95AE0B3-FDBA-4D34-8D4C-F57F6F9F4D55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E1A9F6E7-DA08-4EAC-86FA-93145260FA89}" type="pres">
      <dgm:prSet presAssocID="{A95AE0B3-FDBA-4D34-8D4C-F57F6F9F4D5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C9AEC-30E7-4286-83CF-64E534248673}" type="pres">
      <dgm:prSet presAssocID="{A95AE0B3-FDBA-4D34-8D4C-F57F6F9F4D55}" presName="negativeSpace" presStyleCnt="0"/>
      <dgm:spPr/>
    </dgm:pt>
    <dgm:pt modelId="{FF880D6D-D76E-4E3F-B0C2-6160988A94C8}" type="pres">
      <dgm:prSet presAssocID="{A95AE0B3-FDBA-4D34-8D4C-F57F6F9F4D55}" presName="childText" presStyleLbl="conFgAcc1" presStyleIdx="4" presStyleCnt="6">
        <dgm:presLayoutVars>
          <dgm:bulletEnabled val="1"/>
        </dgm:presLayoutVars>
      </dgm:prSet>
      <dgm:spPr/>
    </dgm:pt>
    <dgm:pt modelId="{9978E83D-99C1-4A2F-A8B4-ABAE2BFA755F}" type="pres">
      <dgm:prSet presAssocID="{29E402A1-700A-47A2-AB7D-9D3A7147F0EB}" presName="spaceBetweenRectangles" presStyleCnt="0"/>
      <dgm:spPr/>
    </dgm:pt>
    <dgm:pt modelId="{CB369B5F-B29C-4A96-8F33-57908C7924DC}" type="pres">
      <dgm:prSet presAssocID="{F8A8ECD8-C315-480B-A57A-5734F7A3C1ED}" presName="parentLin" presStyleCnt="0"/>
      <dgm:spPr/>
    </dgm:pt>
    <dgm:pt modelId="{88B2C8F9-E034-4239-8345-9BFE711E16E4}" type="pres">
      <dgm:prSet presAssocID="{F8A8ECD8-C315-480B-A57A-5734F7A3C1E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4B8BB82D-E955-496A-AA7E-8F4B37293107}" type="pres">
      <dgm:prSet presAssocID="{F8A8ECD8-C315-480B-A57A-5734F7A3C1E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ECE58-5BBD-4C75-AA2B-07CA8FB32BD0}" type="pres">
      <dgm:prSet presAssocID="{F8A8ECD8-C315-480B-A57A-5734F7A3C1ED}" presName="negativeSpace" presStyleCnt="0"/>
      <dgm:spPr/>
    </dgm:pt>
    <dgm:pt modelId="{6613F541-EA82-477A-BA23-683BB773F6A1}" type="pres">
      <dgm:prSet presAssocID="{F8A8ECD8-C315-480B-A57A-5734F7A3C1E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6D117DF-B4D1-4016-806A-53ED29951683}" srcId="{5245B8DC-B212-42AD-B35F-36656530369F}" destId="{F8A8ECD8-C315-480B-A57A-5734F7A3C1ED}" srcOrd="5" destOrd="0" parTransId="{33C71A3B-CAC3-4010-9FEF-B0ECCB202E08}" sibTransId="{694EDF88-7AF8-4036-907B-320E244D85DA}"/>
    <dgm:cxn modelId="{220C5104-149B-402A-BCE2-D0982C0FB581}" type="presOf" srcId="{A95AE0B3-FDBA-4D34-8D4C-F57F6F9F4D55}" destId="{E1A9F6E7-DA08-4EAC-86FA-93145260FA89}" srcOrd="1" destOrd="0" presId="urn:microsoft.com/office/officeart/2005/8/layout/list1"/>
    <dgm:cxn modelId="{C9651790-9F87-4871-A398-0F9B972957F2}" type="presOf" srcId="{F8A8ECD8-C315-480B-A57A-5734F7A3C1ED}" destId="{88B2C8F9-E034-4239-8345-9BFE711E16E4}" srcOrd="0" destOrd="0" presId="urn:microsoft.com/office/officeart/2005/8/layout/list1"/>
    <dgm:cxn modelId="{2A1504DB-7034-4821-B9CA-D43B9083F61C}" type="presOf" srcId="{82A1FC0D-9328-46FA-A4E3-A94E74F779D6}" destId="{169E9200-D486-4E2A-986D-A865C9B11FF6}" srcOrd="1" destOrd="0" presId="urn:microsoft.com/office/officeart/2005/8/layout/list1"/>
    <dgm:cxn modelId="{EF7675E9-32B4-4DA6-B3E6-02915B187C7C}" srcId="{5245B8DC-B212-42AD-B35F-36656530369F}" destId="{A95AE0B3-FDBA-4D34-8D4C-F57F6F9F4D55}" srcOrd="4" destOrd="0" parTransId="{4F4DDA2D-9299-4196-9511-F2DC60D3B8DA}" sibTransId="{29E402A1-700A-47A2-AB7D-9D3A7147F0EB}"/>
    <dgm:cxn modelId="{714D6419-BE5E-4DC4-A62A-350AAAD03755}" srcId="{5245B8DC-B212-42AD-B35F-36656530369F}" destId="{DCF773D0-D5B5-4F36-A535-D71392EF5B57}" srcOrd="3" destOrd="0" parTransId="{CECF972A-D02C-4242-8BC1-339D630C938A}" sibTransId="{01CF61A2-4B21-41EF-94E6-545A40EE9557}"/>
    <dgm:cxn modelId="{3A65E3FE-5CC1-442B-A3C4-773917F703F3}" type="presOf" srcId="{0C4E1689-0D5A-4FE3-B69D-CB9FE3547612}" destId="{929B838B-9853-41F3-8FE3-71ADDAC06F97}" srcOrd="1" destOrd="0" presId="urn:microsoft.com/office/officeart/2005/8/layout/list1"/>
    <dgm:cxn modelId="{41C205B0-106B-4AB9-B952-8DCE6E96238B}" srcId="{5245B8DC-B212-42AD-B35F-36656530369F}" destId="{0C4E1689-0D5A-4FE3-B69D-CB9FE3547612}" srcOrd="2" destOrd="0" parTransId="{06F777B2-97DE-4930-AB6D-266A4383309D}" sibTransId="{1152A409-0DCC-4C17-9C76-D90F9B3FA2AE}"/>
    <dgm:cxn modelId="{BF61C408-2F68-4D98-B024-27F67DD48C82}" type="presOf" srcId="{A95AE0B3-FDBA-4D34-8D4C-F57F6F9F4D55}" destId="{2CE8363A-6105-4338-899B-E4954DFA7DD0}" srcOrd="0" destOrd="0" presId="urn:microsoft.com/office/officeart/2005/8/layout/list1"/>
    <dgm:cxn modelId="{74E6330D-E997-4E53-B01C-A3CD601F64FA}" type="presOf" srcId="{DCF773D0-D5B5-4F36-A535-D71392EF5B57}" destId="{0C5CEBF1-7612-48E5-A7F8-81FC9B2C1A51}" srcOrd="0" destOrd="0" presId="urn:microsoft.com/office/officeart/2005/8/layout/list1"/>
    <dgm:cxn modelId="{F9FE882F-20D9-40B2-82CD-535B78041229}" type="presOf" srcId="{0C4E1689-0D5A-4FE3-B69D-CB9FE3547612}" destId="{8C033609-FC7D-4DF9-AB8A-8734E422722C}" srcOrd="0" destOrd="0" presId="urn:microsoft.com/office/officeart/2005/8/layout/list1"/>
    <dgm:cxn modelId="{8AD0C4BC-148A-499C-ADDF-8DD38112FD94}" type="presOf" srcId="{F8A8ECD8-C315-480B-A57A-5734F7A3C1ED}" destId="{4B8BB82D-E955-496A-AA7E-8F4B37293107}" srcOrd="1" destOrd="0" presId="urn:microsoft.com/office/officeart/2005/8/layout/list1"/>
    <dgm:cxn modelId="{29A33BC2-EFF0-42D3-BCDE-A47CAF1ADAED}" type="presOf" srcId="{AF412E81-BCE6-4E9F-B91D-683BF7504934}" destId="{CDF398E1-4BE6-4381-A2CA-7DCDF6DE8273}" srcOrd="0" destOrd="0" presId="urn:microsoft.com/office/officeart/2005/8/layout/list1"/>
    <dgm:cxn modelId="{7203D60F-37FF-45D7-BF3E-3739E1741F3E}" type="presOf" srcId="{DCF773D0-D5B5-4F36-A535-D71392EF5B57}" destId="{5F1DF456-97E2-4DD7-86DB-079B80E4DF99}" srcOrd="1" destOrd="0" presId="urn:microsoft.com/office/officeart/2005/8/layout/list1"/>
    <dgm:cxn modelId="{B258598E-6A74-41F9-B044-0DD6829B4CC6}" type="presOf" srcId="{AF412E81-BCE6-4E9F-B91D-683BF7504934}" destId="{E2FC3A51-60DB-4795-9E6A-5BD9EED5EF97}" srcOrd="1" destOrd="0" presId="urn:microsoft.com/office/officeart/2005/8/layout/list1"/>
    <dgm:cxn modelId="{B37C8BE3-F97A-4BC6-8B84-A4E4F2EB77AE}" srcId="{5245B8DC-B212-42AD-B35F-36656530369F}" destId="{82A1FC0D-9328-46FA-A4E3-A94E74F779D6}" srcOrd="0" destOrd="0" parTransId="{59C7D6D9-7D73-4F4E-9A9C-C03C6BC2405E}" sibTransId="{9FF055C2-EE3B-4A9F-82C0-B2C0C6060C40}"/>
    <dgm:cxn modelId="{68509F36-E7B6-4120-BC7C-388DD7824B1C}" type="presOf" srcId="{5245B8DC-B212-42AD-B35F-36656530369F}" destId="{CA20E4EB-17AB-423E-AFA5-CF43C2FC256E}" srcOrd="0" destOrd="0" presId="urn:microsoft.com/office/officeart/2005/8/layout/list1"/>
    <dgm:cxn modelId="{39316BD5-5081-475F-A48F-286DCFCA1579}" type="presOf" srcId="{82A1FC0D-9328-46FA-A4E3-A94E74F779D6}" destId="{14362754-C667-4566-95C1-AA97E1CE7817}" srcOrd="0" destOrd="0" presId="urn:microsoft.com/office/officeart/2005/8/layout/list1"/>
    <dgm:cxn modelId="{3E91B82B-6F8A-4824-BABB-208CFC03837F}" srcId="{5245B8DC-B212-42AD-B35F-36656530369F}" destId="{AF412E81-BCE6-4E9F-B91D-683BF7504934}" srcOrd="1" destOrd="0" parTransId="{8EACFBC1-B88D-4347-A8D3-7FE36391347F}" sibTransId="{38CB6EC6-1EB3-4ABD-B8B0-9B9B5EFB5CD3}"/>
    <dgm:cxn modelId="{E66D7A31-E93D-4981-9C20-8589622D4A9A}" type="presParOf" srcId="{CA20E4EB-17AB-423E-AFA5-CF43C2FC256E}" destId="{EAB6F7AA-3A16-453D-9D42-71B8E7CBC10D}" srcOrd="0" destOrd="0" presId="urn:microsoft.com/office/officeart/2005/8/layout/list1"/>
    <dgm:cxn modelId="{1CF3AA4E-7FD5-4552-B5A7-5BF94E13048F}" type="presParOf" srcId="{EAB6F7AA-3A16-453D-9D42-71B8E7CBC10D}" destId="{14362754-C667-4566-95C1-AA97E1CE7817}" srcOrd="0" destOrd="0" presId="urn:microsoft.com/office/officeart/2005/8/layout/list1"/>
    <dgm:cxn modelId="{2C6BFAA8-A645-47EC-B50D-A03BDDA8AB0C}" type="presParOf" srcId="{EAB6F7AA-3A16-453D-9D42-71B8E7CBC10D}" destId="{169E9200-D486-4E2A-986D-A865C9B11FF6}" srcOrd="1" destOrd="0" presId="urn:microsoft.com/office/officeart/2005/8/layout/list1"/>
    <dgm:cxn modelId="{B6E75439-AD1B-4679-9D09-097EBE93B533}" type="presParOf" srcId="{CA20E4EB-17AB-423E-AFA5-CF43C2FC256E}" destId="{BBBED171-44A3-494B-9ACE-429F1D68130D}" srcOrd="1" destOrd="0" presId="urn:microsoft.com/office/officeart/2005/8/layout/list1"/>
    <dgm:cxn modelId="{D78635E1-93CD-48FC-8C65-8305760E372D}" type="presParOf" srcId="{CA20E4EB-17AB-423E-AFA5-CF43C2FC256E}" destId="{60DFC992-4593-4BD1-AD2A-96C753FD57C8}" srcOrd="2" destOrd="0" presId="urn:microsoft.com/office/officeart/2005/8/layout/list1"/>
    <dgm:cxn modelId="{584FECAF-A7C0-44BC-9899-5C8A45A60566}" type="presParOf" srcId="{CA20E4EB-17AB-423E-AFA5-CF43C2FC256E}" destId="{162A9622-127D-4E61-B029-E689D950113A}" srcOrd="3" destOrd="0" presId="urn:microsoft.com/office/officeart/2005/8/layout/list1"/>
    <dgm:cxn modelId="{939B20A9-7C95-43B2-A6B3-D5650552DDD2}" type="presParOf" srcId="{CA20E4EB-17AB-423E-AFA5-CF43C2FC256E}" destId="{F84E0D11-0E1D-4F65-A4DE-8173DEAA795B}" srcOrd="4" destOrd="0" presId="urn:microsoft.com/office/officeart/2005/8/layout/list1"/>
    <dgm:cxn modelId="{5A7BED35-DA9D-4261-BBCC-01BF1F4A67C2}" type="presParOf" srcId="{F84E0D11-0E1D-4F65-A4DE-8173DEAA795B}" destId="{CDF398E1-4BE6-4381-A2CA-7DCDF6DE8273}" srcOrd="0" destOrd="0" presId="urn:microsoft.com/office/officeart/2005/8/layout/list1"/>
    <dgm:cxn modelId="{920567CC-23F9-44C2-BECB-8643FDE005F7}" type="presParOf" srcId="{F84E0D11-0E1D-4F65-A4DE-8173DEAA795B}" destId="{E2FC3A51-60DB-4795-9E6A-5BD9EED5EF97}" srcOrd="1" destOrd="0" presId="urn:microsoft.com/office/officeart/2005/8/layout/list1"/>
    <dgm:cxn modelId="{270A5ACF-C650-4EC0-BDF6-AE27767FA60B}" type="presParOf" srcId="{CA20E4EB-17AB-423E-AFA5-CF43C2FC256E}" destId="{81B40B31-D561-42B1-858C-E5B61E17C59C}" srcOrd="5" destOrd="0" presId="urn:microsoft.com/office/officeart/2005/8/layout/list1"/>
    <dgm:cxn modelId="{B70A8E12-7A70-4A1F-BCF1-50FEA8A651C9}" type="presParOf" srcId="{CA20E4EB-17AB-423E-AFA5-CF43C2FC256E}" destId="{67ECB5FE-A6F1-403B-92F2-70CC3A4A3F70}" srcOrd="6" destOrd="0" presId="urn:microsoft.com/office/officeart/2005/8/layout/list1"/>
    <dgm:cxn modelId="{F40E9E0B-3012-429C-9F83-6D6BB273AD54}" type="presParOf" srcId="{CA20E4EB-17AB-423E-AFA5-CF43C2FC256E}" destId="{028711F0-88DB-4FE0-A757-94DDA6E7B0DE}" srcOrd="7" destOrd="0" presId="urn:microsoft.com/office/officeart/2005/8/layout/list1"/>
    <dgm:cxn modelId="{5E66E032-E027-4395-B2D1-16E0CD7AFF07}" type="presParOf" srcId="{CA20E4EB-17AB-423E-AFA5-CF43C2FC256E}" destId="{37AA8D2E-6F13-4877-B0CC-D1C0A3C25B6C}" srcOrd="8" destOrd="0" presId="urn:microsoft.com/office/officeart/2005/8/layout/list1"/>
    <dgm:cxn modelId="{F890ABFF-1656-47F6-931C-EFEEC9B99DF7}" type="presParOf" srcId="{37AA8D2E-6F13-4877-B0CC-D1C0A3C25B6C}" destId="{8C033609-FC7D-4DF9-AB8A-8734E422722C}" srcOrd="0" destOrd="0" presId="urn:microsoft.com/office/officeart/2005/8/layout/list1"/>
    <dgm:cxn modelId="{F20A0D5C-8100-47DA-B19A-EEE686396C77}" type="presParOf" srcId="{37AA8D2E-6F13-4877-B0CC-D1C0A3C25B6C}" destId="{929B838B-9853-41F3-8FE3-71ADDAC06F97}" srcOrd="1" destOrd="0" presId="urn:microsoft.com/office/officeart/2005/8/layout/list1"/>
    <dgm:cxn modelId="{4BFC426B-A35B-42ED-B608-0275709AFDFC}" type="presParOf" srcId="{CA20E4EB-17AB-423E-AFA5-CF43C2FC256E}" destId="{41A25BFA-89E1-4EF0-94B7-8F8327EAE0B1}" srcOrd="9" destOrd="0" presId="urn:microsoft.com/office/officeart/2005/8/layout/list1"/>
    <dgm:cxn modelId="{C0E8D69E-39CE-468F-85D2-315EE034F776}" type="presParOf" srcId="{CA20E4EB-17AB-423E-AFA5-CF43C2FC256E}" destId="{F4C7B006-4F4A-46BF-ABC3-A9E7CFAEC74A}" srcOrd="10" destOrd="0" presId="urn:microsoft.com/office/officeart/2005/8/layout/list1"/>
    <dgm:cxn modelId="{9D1DE74D-FC2C-402A-AA54-91DF414EEE75}" type="presParOf" srcId="{CA20E4EB-17AB-423E-AFA5-CF43C2FC256E}" destId="{CE086861-91B8-422A-B843-32E89919E24A}" srcOrd="11" destOrd="0" presId="urn:microsoft.com/office/officeart/2005/8/layout/list1"/>
    <dgm:cxn modelId="{0AEAA35B-3B67-4E29-9299-3FDD1E84C152}" type="presParOf" srcId="{CA20E4EB-17AB-423E-AFA5-CF43C2FC256E}" destId="{F68DA19C-F89D-4406-9EAC-9F807926001E}" srcOrd="12" destOrd="0" presId="urn:microsoft.com/office/officeart/2005/8/layout/list1"/>
    <dgm:cxn modelId="{B820803A-5223-4F1B-BCED-7AB0B228E6A8}" type="presParOf" srcId="{F68DA19C-F89D-4406-9EAC-9F807926001E}" destId="{0C5CEBF1-7612-48E5-A7F8-81FC9B2C1A51}" srcOrd="0" destOrd="0" presId="urn:microsoft.com/office/officeart/2005/8/layout/list1"/>
    <dgm:cxn modelId="{E79A37E7-09D5-4446-8C17-AB0F4C04485E}" type="presParOf" srcId="{F68DA19C-F89D-4406-9EAC-9F807926001E}" destId="{5F1DF456-97E2-4DD7-86DB-079B80E4DF99}" srcOrd="1" destOrd="0" presId="urn:microsoft.com/office/officeart/2005/8/layout/list1"/>
    <dgm:cxn modelId="{A540EE11-7E2B-4000-8827-2460569A0D3B}" type="presParOf" srcId="{CA20E4EB-17AB-423E-AFA5-CF43C2FC256E}" destId="{CF8EFE73-46FA-4233-AE25-9779D3660E7F}" srcOrd="13" destOrd="0" presId="urn:microsoft.com/office/officeart/2005/8/layout/list1"/>
    <dgm:cxn modelId="{8E7D7105-CEE2-4041-A35B-06B83A271265}" type="presParOf" srcId="{CA20E4EB-17AB-423E-AFA5-CF43C2FC256E}" destId="{B40FC329-1472-4B49-9342-D38B165A9F56}" srcOrd="14" destOrd="0" presId="urn:microsoft.com/office/officeart/2005/8/layout/list1"/>
    <dgm:cxn modelId="{406D38A5-4FED-4FE5-BD5F-2E88F94156D2}" type="presParOf" srcId="{CA20E4EB-17AB-423E-AFA5-CF43C2FC256E}" destId="{41CC75B4-9310-427C-9E8B-EDD6DE630433}" srcOrd="15" destOrd="0" presId="urn:microsoft.com/office/officeart/2005/8/layout/list1"/>
    <dgm:cxn modelId="{BDA8D8CB-7D53-4451-9FEF-C57C995BC1C0}" type="presParOf" srcId="{CA20E4EB-17AB-423E-AFA5-CF43C2FC256E}" destId="{9A61A480-13F2-4042-A566-704B4D48D099}" srcOrd="16" destOrd="0" presId="urn:microsoft.com/office/officeart/2005/8/layout/list1"/>
    <dgm:cxn modelId="{DAC2B552-077A-4509-A3D9-517C216A2C30}" type="presParOf" srcId="{9A61A480-13F2-4042-A566-704B4D48D099}" destId="{2CE8363A-6105-4338-899B-E4954DFA7DD0}" srcOrd="0" destOrd="0" presId="urn:microsoft.com/office/officeart/2005/8/layout/list1"/>
    <dgm:cxn modelId="{A5C360CA-9C9B-4577-8334-FC4C036A098F}" type="presParOf" srcId="{9A61A480-13F2-4042-A566-704B4D48D099}" destId="{E1A9F6E7-DA08-4EAC-86FA-93145260FA89}" srcOrd="1" destOrd="0" presId="urn:microsoft.com/office/officeart/2005/8/layout/list1"/>
    <dgm:cxn modelId="{D06A05BE-94C2-4534-AE41-5EFD2CFAEF62}" type="presParOf" srcId="{CA20E4EB-17AB-423E-AFA5-CF43C2FC256E}" destId="{E2AC9AEC-30E7-4286-83CF-64E534248673}" srcOrd="17" destOrd="0" presId="urn:microsoft.com/office/officeart/2005/8/layout/list1"/>
    <dgm:cxn modelId="{9B29ED1F-B61D-48FE-B075-62703FD3BFD6}" type="presParOf" srcId="{CA20E4EB-17AB-423E-AFA5-CF43C2FC256E}" destId="{FF880D6D-D76E-4E3F-B0C2-6160988A94C8}" srcOrd="18" destOrd="0" presId="urn:microsoft.com/office/officeart/2005/8/layout/list1"/>
    <dgm:cxn modelId="{DE2DC952-0E84-4A02-988C-D7EED0FED374}" type="presParOf" srcId="{CA20E4EB-17AB-423E-AFA5-CF43C2FC256E}" destId="{9978E83D-99C1-4A2F-A8B4-ABAE2BFA755F}" srcOrd="19" destOrd="0" presId="urn:microsoft.com/office/officeart/2005/8/layout/list1"/>
    <dgm:cxn modelId="{F12F2A9B-BA0C-443C-A50F-47B46B5AD6D1}" type="presParOf" srcId="{CA20E4EB-17AB-423E-AFA5-CF43C2FC256E}" destId="{CB369B5F-B29C-4A96-8F33-57908C7924DC}" srcOrd="20" destOrd="0" presId="urn:microsoft.com/office/officeart/2005/8/layout/list1"/>
    <dgm:cxn modelId="{FFB308F4-FB3A-4227-9FB6-31B12C7DC741}" type="presParOf" srcId="{CB369B5F-B29C-4A96-8F33-57908C7924DC}" destId="{88B2C8F9-E034-4239-8345-9BFE711E16E4}" srcOrd="0" destOrd="0" presId="urn:microsoft.com/office/officeart/2005/8/layout/list1"/>
    <dgm:cxn modelId="{7CC7BE6E-5632-42E2-B264-F7E2E2802142}" type="presParOf" srcId="{CB369B5F-B29C-4A96-8F33-57908C7924DC}" destId="{4B8BB82D-E955-496A-AA7E-8F4B37293107}" srcOrd="1" destOrd="0" presId="urn:microsoft.com/office/officeart/2005/8/layout/list1"/>
    <dgm:cxn modelId="{70EA0CE9-1037-40F6-91A6-79CDC7D98106}" type="presParOf" srcId="{CA20E4EB-17AB-423E-AFA5-CF43C2FC256E}" destId="{9D5ECE58-5BBD-4C75-AA2B-07CA8FB32BD0}" srcOrd="21" destOrd="0" presId="urn:microsoft.com/office/officeart/2005/8/layout/list1"/>
    <dgm:cxn modelId="{617ADFF6-D15B-4CAA-AA44-2BF757BB42C4}" type="presParOf" srcId="{CA20E4EB-17AB-423E-AFA5-CF43C2FC256E}" destId="{6613F541-EA82-477A-BA23-683BB773F6A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52214-33C1-4467-872E-A5F2AAAC7087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5DB213D3-C79E-431E-BB97-565E9860E765}">
      <dgm:prSet phldrT="[Testo]" custT="1"/>
      <dgm:spPr/>
      <dgm:t>
        <a:bodyPr/>
        <a:lstStyle/>
        <a:p>
          <a:r>
            <a:rPr lang="it-IT" sz="2000" b="1" dirty="0" err="1" smtClean="0"/>
            <a:t>Enjoy</a:t>
          </a:r>
          <a:r>
            <a:rPr lang="it-IT" sz="2000" b="1" dirty="0" smtClean="0"/>
            <a:t> è un mezzo di informazione, aggregazione, comunità, comunicazione e vendita che permette di vivere delle esperienze in condivisione e conoscere da vicino le bellezze naturalistiche ed architettoniche della Calabria.</a:t>
          </a:r>
          <a:endParaRPr lang="it-IT" sz="2000" dirty="0"/>
        </a:p>
      </dgm:t>
    </dgm:pt>
    <dgm:pt modelId="{ACD95A0D-91FD-4990-B2D0-6CED70B3FA83}" type="parTrans" cxnId="{44D7510B-8514-4299-8F5E-391115782F9D}">
      <dgm:prSet/>
      <dgm:spPr/>
      <dgm:t>
        <a:bodyPr/>
        <a:lstStyle/>
        <a:p>
          <a:endParaRPr lang="it-IT" sz="2000"/>
        </a:p>
      </dgm:t>
    </dgm:pt>
    <dgm:pt modelId="{F7BF353A-0008-4C61-8550-52579C1E1105}" type="sibTrans" cxnId="{44D7510B-8514-4299-8F5E-391115782F9D}">
      <dgm:prSet custT="1"/>
      <dgm:spPr/>
      <dgm:t>
        <a:bodyPr/>
        <a:lstStyle/>
        <a:p>
          <a:endParaRPr lang="it-IT" sz="2000"/>
        </a:p>
      </dgm:t>
    </dgm:pt>
    <dgm:pt modelId="{3AD1EECC-855B-42F2-912E-986532EBECF0}">
      <dgm:prSet phldrT="[Testo]" custT="1"/>
      <dgm:spPr/>
      <dgm:t>
        <a:bodyPr/>
        <a:lstStyle/>
        <a:p>
          <a:r>
            <a:rPr lang="it-IT" sz="2000" b="1" dirty="0" err="1" smtClean="0">
              <a:solidFill>
                <a:prstClr val="white"/>
              </a:solidFill>
            </a:rPr>
            <a:t>Enjoy</a:t>
          </a:r>
          <a:r>
            <a:rPr lang="it-IT" sz="2000" b="1" dirty="0" smtClean="0">
              <a:solidFill>
                <a:prstClr val="white"/>
              </a:solidFill>
            </a:rPr>
            <a:t> è un modello replicabile potenzialmente applicabile ad ogni regione italiana. Oggi </a:t>
          </a:r>
          <a:r>
            <a:rPr lang="it-IT" sz="2000" b="1" dirty="0" err="1" smtClean="0">
              <a:solidFill>
                <a:prstClr val="white"/>
              </a:solidFill>
            </a:rPr>
            <a:t>Enjoy</a:t>
          </a:r>
          <a:r>
            <a:rPr lang="it-IT" sz="2000" b="1" dirty="0" smtClean="0">
              <a:solidFill>
                <a:prstClr val="white"/>
              </a:solidFill>
            </a:rPr>
            <a:t> Calabria, </a:t>
          </a:r>
          <a:r>
            <a:rPr lang="it-IT" sz="2000" b="1" dirty="0" err="1" smtClean="0">
              <a:solidFill>
                <a:prstClr val="white"/>
              </a:solidFill>
            </a:rPr>
            <a:t>domani…</a:t>
          </a:r>
          <a:endParaRPr lang="it-IT" sz="2000" dirty="0"/>
        </a:p>
      </dgm:t>
    </dgm:pt>
    <dgm:pt modelId="{5D8BA65F-9C49-4146-8803-F3CB35017263}" type="parTrans" cxnId="{40A20EDD-A9D6-4318-8580-58D0BD844728}">
      <dgm:prSet/>
      <dgm:spPr/>
      <dgm:t>
        <a:bodyPr/>
        <a:lstStyle/>
        <a:p>
          <a:endParaRPr lang="it-IT" sz="2000"/>
        </a:p>
      </dgm:t>
    </dgm:pt>
    <dgm:pt modelId="{6485EC4C-75F0-43E0-85FD-502AA0D9733E}" type="sibTrans" cxnId="{40A20EDD-A9D6-4318-8580-58D0BD844728}">
      <dgm:prSet custT="1"/>
      <dgm:spPr/>
      <dgm:t>
        <a:bodyPr/>
        <a:lstStyle/>
        <a:p>
          <a:endParaRPr lang="it-IT" sz="2000"/>
        </a:p>
      </dgm:t>
    </dgm:pt>
    <dgm:pt modelId="{CA851D2A-8594-43AA-A426-7EEA9C510F4B}">
      <dgm:prSet phldrT="[Testo]" custT="1"/>
      <dgm:spPr/>
      <dgm:t>
        <a:bodyPr/>
        <a:lstStyle/>
        <a:p>
          <a:r>
            <a:rPr lang="it-IT" sz="2000" b="1" dirty="0" err="1" smtClean="0">
              <a:solidFill>
                <a:prstClr val="white"/>
              </a:solidFill>
            </a:rPr>
            <a:t>Enjoy</a:t>
          </a:r>
          <a:r>
            <a:rPr lang="it-IT" sz="2000" b="1" dirty="0" smtClean="0">
              <a:solidFill>
                <a:prstClr val="white"/>
              </a:solidFill>
            </a:rPr>
            <a:t>  ha un modello di business innovativo:  ricerca e innovazione  proiettata da sempre  alle esigenze del mercato</a:t>
          </a:r>
          <a:endParaRPr lang="it-IT" sz="2000" dirty="0"/>
        </a:p>
      </dgm:t>
    </dgm:pt>
    <dgm:pt modelId="{E2DD96B1-0393-4264-BE53-3849F17AF919}" type="parTrans" cxnId="{37FEF041-1361-480A-994E-C696C3EC747E}">
      <dgm:prSet/>
      <dgm:spPr/>
      <dgm:t>
        <a:bodyPr/>
        <a:lstStyle/>
        <a:p>
          <a:endParaRPr lang="it-IT" sz="2000"/>
        </a:p>
      </dgm:t>
    </dgm:pt>
    <dgm:pt modelId="{56C158E8-AC7A-43F5-B847-7E376FB88612}" type="sibTrans" cxnId="{37FEF041-1361-480A-994E-C696C3EC747E}">
      <dgm:prSet/>
      <dgm:spPr/>
      <dgm:t>
        <a:bodyPr/>
        <a:lstStyle/>
        <a:p>
          <a:endParaRPr lang="it-IT" sz="2000"/>
        </a:p>
      </dgm:t>
    </dgm:pt>
    <dgm:pt modelId="{BCEB3D76-0A02-423D-B8A3-230FF4716E12}" type="pres">
      <dgm:prSet presAssocID="{5D352214-33C1-4467-872E-A5F2AAAC70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FBF2AA-D5D8-4488-9DDE-688A7EDE1FE3}" type="pres">
      <dgm:prSet presAssocID="{5D352214-33C1-4467-872E-A5F2AAAC7087}" presName="dummyMaxCanvas" presStyleCnt="0">
        <dgm:presLayoutVars/>
      </dgm:prSet>
      <dgm:spPr/>
    </dgm:pt>
    <dgm:pt modelId="{5D0BD5B3-89CE-4B64-845E-D552AC3B2538}" type="pres">
      <dgm:prSet presAssocID="{5D352214-33C1-4467-872E-A5F2AAAC708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B8BE6D-79A1-4C85-B1E7-2B985A2E5955}" type="pres">
      <dgm:prSet presAssocID="{5D352214-33C1-4467-872E-A5F2AAAC708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C5D690-BAC7-47C3-9C28-C589B398C778}" type="pres">
      <dgm:prSet presAssocID="{5D352214-33C1-4467-872E-A5F2AAAC708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60AD37-3B06-4A49-9513-4A1720AC576E}" type="pres">
      <dgm:prSet presAssocID="{5D352214-33C1-4467-872E-A5F2AAAC708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66B86-D7FD-4F59-B7DA-1B51EE7F8852}" type="pres">
      <dgm:prSet presAssocID="{5D352214-33C1-4467-872E-A5F2AAAC708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A23AE-EC16-48CF-BD49-4076F5EFE57B}" type="pres">
      <dgm:prSet presAssocID="{5D352214-33C1-4467-872E-A5F2AAAC70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725EBA-0ED2-4BFD-A976-5023ADE0E3AE}" type="pres">
      <dgm:prSet presAssocID="{5D352214-33C1-4467-872E-A5F2AAAC70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9CD3FC-31EC-4C21-BA55-EC9E31F9ED64}" type="pres">
      <dgm:prSet presAssocID="{5D352214-33C1-4467-872E-A5F2AAAC70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D7510B-8514-4299-8F5E-391115782F9D}" srcId="{5D352214-33C1-4467-872E-A5F2AAAC7087}" destId="{5DB213D3-C79E-431E-BB97-565E9860E765}" srcOrd="0" destOrd="0" parTransId="{ACD95A0D-91FD-4990-B2D0-6CED70B3FA83}" sibTransId="{F7BF353A-0008-4C61-8550-52579C1E1105}"/>
    <dgm:cxn modelId="{37FEF041-1361-480A-994E-C696C3EC747E}" srcId="{5D352214-33C1-4467-872E-A5F2AAAC7087}" destId="{CA851D2A-8594-43AA-A426-7EEA9C510F4B}" srcOrd="2" destOrd="0" parTransId="{E2DD96B1-0393-4264-BE53-3849F17AF919}" sibTransId="{56C158E8-AC7A-43F5-B847-7E376FB88612}"/>
    <dgm:cxn modelId="{C7385344-4150-4A81-ADDC-36167FCEBFD9}" type="presOf" srcId="{5DB213D3-C79E-431E-BB97-565E9860E765}" destId="{77FA23AE-EC16-48CF-BD49-4076F5EFE57B}" srcOrd="1" destOrd="0" presId="urn:microsoft.com/office/officeart/2005/8/layout/vProcess5"/>
    <dgm:cxn modelId="{A35DD163-0324-4F8E-AF11-D19934C8AF6C}" type="presOf" srcId="{3AD1EECC-855B-42F2-912E-986532EBECF0}" destId="{98B8BE6D-79A1-4C85-B1E7-2B985A2E5955}" srcOrd="0" destOrd="0" presId="urn:microsoft.com/office/officeart/2005/8/layout/vProcess5"/>
    <dgm:cxn modelId="{899886AE-A6C2-4034-9B5D-7E921096552D}" type="presOf" srcId="{F7BF353A-0008-4C61-8550-52579C1E1105}" destId="{9F60AD37-3B06-4A49-9513-4A1720AC576E}" srcOrd="0" destOrd="0" presId="urn:microsoft.com/office/officeart/2005/8/layout/vProcess5"/>
    <dgm:cxn modelId="{3719DE2F-054B-4E3B-A521-2CFA7AB947A8}" type="presOf" srcId="{3AD1EECC-855B-42F2-912E-986532EBECF0}" destId="{38725EBA-0ED2-4BFD-A976-5023ADE0E3AE}" srcOrd="1" destOrd="0" presId="urn:microsoft.com/office/officeart/2005/8/layout/vProcess5"/>
    <dgm:cxn modelId="{42FE0023-986B-477E-94EF-047BEF9CCCE7}" type="presOf" srcId="{5D352214-33C1-4467-872E-A5F2AAAC7087}" destId="{BCEB3D76-0A02-423D-B8A3-230FF4716E12}" srcOrd="0" destOrd="0" presId="urn:microsoft.com/office/officeart/2005/8/layout/vProcess5"/>
    <dgm:cxn modelId="{AF173433-5909-402C-B5C2-DF1FAEE9C904}" type="presOf" srcId="{5DB213D3-C79E-431E-BB97-565E9860E765}" destId="{5D0BD5B3-89CE-4B64-845E-D552AC3B2538}" srcOrd="0" destOrd="0" presId="urn:microsoft.com/office/officeart/2005/8/layout/vProcess5"/>
    <dgm:cxn modelId="{60B1795F-8515-43D8-B5B5-62E49C84449C}" type="presOf" srcId="{CA851D2A-8594-43AA-A426-7EEA9C510F4B}" destId="{99C5D690-BAC7-47C3-9C28-C589B398C778}" srcOrd="0" destOrd="0" presId="urn:microsoft.com/office/officeart/2005/8/layout/vProcess5"/>
    <dgm:cxn modelId="{F247B285-EB52-42B4-A310-A6129BC5BA42}" type="presOf" srcId="{CA851D2A-8594-43AA-A426-7EEA9C510F4B}" destId="{089CD3FC-31EC-4C21-BA55-EC9E31F9ED64}" srcOrd="1" destOrd="0" presId="urn:microsoft.com/office/officeart/2005/8/layout/vProcess5"/>
    <dgm:cxn modelId="{863CB567-2C77-47C0-AA8B-BBFABDC8EB37}" type="presOf" srcId="{6485EC4C-75F0-43E0-85FD-502AA0D9733E}" destId="{41E66B86-D7FD-4F59-B7DA-1B51EE7F8852}" srcOrd="0" destOrd="0" presId="urn:microsoft.com/office/officeart/2005/8/layout/vProcess5"/>
    <dgm:cxn modelId="{40A20EDD-A9D6-4318-8580-58D0BD844728}" srcId="{5D352214-33C1-4467-872E-A5F2AAAC7087}" destId="{3AD1EECC-855B-42F2-912E-986532EBECF0}" srcOrd="1" destOrd="0" parTransId="{5D8BA65F-9C49-4146-8803-F3CB35017263}" sibTransId="{6485EC4C-75F0-43E0-85FD-502AA0D9733E}"/>
    <dgm:cxn modelId="{C0B27333-62FF-4A9F-91B7-E54F675E7611}" type="presParOf" srcId="{BCEB3D76-0A02-423D-B8A3-230FF4716E12}" destId="{65FBF2AA-D5D8-4488-9DDE-688A7EDE1FE3}" srcOrd="0" destOrd="0" presId="urn:microsoft.com/office/officeart/2005/8/layout/vProcess5"/>
    <dgm:cxn modelId="{05546BE1-8AC2-4979-B79A-9974A790E3C8}" type="presParOf" srcId="{BCEB3D76-0A02-423D-B8A3-230FF4716E12}" destId="{5D0BD5B3-89CE-4B64-845E-D552AC3B2538}" srcOrd="1" destOrd="0" presId="urn:microsoft.com/office/officeart/2005/8/layout/vProcess5"/>
    <dgm:cxn modelId="{CA7FFB51-BCE5-4A21-9571-290BCAEF486E}" type="presParOf" srcId="{BCEB3D76-0A02-423D-B8A3-230FF4716E12}" destId="{98B8BE6D-79A1-4C85-B1E7-2B985A2E5955}" srcOrd="2" destOrd="0" presId="urn:microsoft.com/office/officeart/2005/8/layout/vProcess5"/>
    <dgm:cxn modelId="{C859CDF4-3310-4CC1-BD8F-9F9866861A28}" type="presParOf" srcId="{BCEB3D76-0A02-423D-B8A3-230FF4716E12}" destId="{99C5D690-BAC7-47C3-9C28-C589B398C778}" srcOrd="3" destOrd="0" presId="urn:microsoft.com/office/officeart/2005/8/layout/vProcess5"/>
    <dgm:cxn modelId="{C4AAB6B1-8F5A-4522-9826-34A2617F3D7A}" type="presParOf" srcId="{BCEB3D76-0A02-423D-B8A3-230FF4716E12}" destId="{9F60AD37-3B06-4A49-9513-4A1720AC576E}" srcOrd="4" destOrd="0" presId="urn:microsoft.com/office/officeart/2005/8/layout/vProcess5"/>
    <dgm:cxn modelId="{027C49CF-7E17-4DFF-90CA-0C29CEAFA501}" type="presParOf" srcId="{BCEB3D76-0A02-423D-B8A3-230FF4716E12}" destId="{41E66B86-D7FD-4F59-B7DA-1B51EE7F8852}" srcOrd="5" destOrd="0" presId="urn:microsoft.com/office/officeart/2005/8/layout/vProcess5"/>
    <dgm:cxn modelId="{97777ABC-2D67-4DF2-9F64-2AB3FE618F65}" type="presParOf" srcId="{BCEB3D76-0A02-423D-B8A3-230FF4716E12}" destId="{77FA23AE-EC16-48CF-BD49-4076F5EFE57B}" srcOrd="6" destOrd="0" presId="urn:microsoft.com/office/officeart/2005/8/layout/vProcess5"/>
    <dgm:cxn modelId="{13DE1E83-5F88-4293-9C90-6F9DF8B96027}" type="presParOf" srcId="{BCEB3D76-0A02-423D-B8A3-230FF4716E12}" destId="{38725EBA-0ED2-4BFD-A976-5023ADE0E3AE}" srcOrd="7" destOrd="0" presId="urn:microsoft.com/office/officeart/2005/8/layout/vProcess5"/>
    <dgm:cxn modelId="{E528D5D1-040F-4A4F-9F96-51FDE326BFEF}" type="presParOf" srcId="{BCEB3D76-0A02-423D-B8A3-230FF4716E12}" destId="{089CD3FC-31EC-4C21-BA55-EC9E31F9ED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FC992-4593-4BD1-AD2A-96C753FD57C8}">
      <dsp:nvSpPr>
        <dsp:cNvPr id="0" name=""/>
        <dsp:cNvSpPr/>
      </dsp:nvSpPr>
      <dsp:spPr>
        <a:xfrm>
          <a:off x="0" y="340901"/>
          <a:ext cx="77867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E9200-D486-4E2A-986D-A865C9B11FF6}">
      <dsp:nvSpPr>
        <dsp:cNvPr id="0" name=""/>
        <dsp:cNvSpPr/>
      </dsp:nvSpPr>
      <dsp:spPr>
        <a:xfrm>
          <a:off x="389337" y="89981"/>
          <a:ext cx="545071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Cartelloni pubblicitari</a:t>
          </a:r>
          <a:endParaRPr lang="it-IT" sz="2800" kern="1200" dirty="0"/>
        </a:p>
      </dsp:txBody>
      <dsp:txXfrm>
        <a:off x="413835" y="114479"/>
        <a:ext cx="5401723" cy="452844"/>
      </dsp:txXfrm>
    </dsp:sp>
    <dsp:sp modelId="{67ECB5FE-A6F1-403B-92F2-70CC3A4A3F70}">
      <dsp:nvSpPr>
        <dsp:cNvPr id="0" name=""/>
        <dsp:cNvSpPr/>
      </dsp:nvSpPr>
      <dsp:spPr>
        <a:xfrm>
          <a:off x="0" y="1112021"/>
          <a:ext cx="77867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3A51-60DB-4795-9E6A-5BD9EED5EF97}">
      <dsp:nvSpPr>
        <dsp:cNvPr id="0" name=""/>
        <dsp:cNvSpPr/>
      </dsp:nvSpPr>
      <dsp:spPr>
        <a:xfrm>
          <a:off x="389337" y="861101"/>
          <a:ext cx="5450719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Ricostruzione 3D delle attività</a:t>
          </a:r>
          <a:endParaRPr lang="it-IT" sz="2800" kern="1200" dirty="0"/>
        </a:p>
      </dsp:txBody>
      <dsp:txXfrm>
        <a:off x="413835" y="885599"/>
        <a:ext cx="5401723" cy="452844"/>
      </dsp:txXfrm>
    </dsp:sp>
    <dsp:sp modelId="{F4C7B006-4F4A-46BF-ABC3-A9E7CFAEC74A}">
      <dsp:nvSpPr>
        <dsp:cNvPr id="0" name=""/>
        <dsp:cNvSpPr/>
      </dsp:nvSpPr>
      <dsp:spPr>
        <a:xfrm>
          <a:off x="0" y="1883141"/>
          <a:ext cx="77867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B838B-9853-41F3-8FE3-71ADDAC06F97}">
      <dsp:nvSpPr>
        <dsp:cNvPr id="0" name=""/>
        <dsp:cNvSpPr/>
      </dsp:nvSpPr>
      <dsp:spPr>
        <a:xfrm>
          <a:off x="389337" y="1632221"/>
          <a:ext cx="5450719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Sponsorizzazioni </a:t>
          </a:r>
          <a:endParaRPr lang="it-IT" sz="2800" kern="1200" dirty="0"/>
        </a:p>
      </dsp:txBody>
      <dsp:txXfrm>
        <a:off x="413835" y="1656719"/>
        <a:ext cx="5401723" cy="452844"/>
      </dsp:txXfrm>
    </dsp:sp>
    <dsp:sp modelId="{B40FC329-1472-4B49-9342-D38B165A9F56}">
      <dsp:nvSpPr>
        <dsp:cNvPr id="0" name=""/>
        <dsp:cNvSpPr/>
      </dsp:nvSpPr>
      <dsp:spPr>
        <a:xfrm>
          <a:off x="0" y="2654262"/>
          <a:ext cx="77867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DF456-97E2-4DD7-86DB-079B80E4DF99}">
      <dsp:nvSpPr>
        <dsp:cNvPr id="0" name=""/>
        <dsp:cNvSpPr/>
      </dsp:nvSpPr>
      <dsp:spPr>
        <a:xfrm>
          <a:off x="389337" y="2403342"/>
          <a:ext cx="5450719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Banner sul portale</a:t>
          </a:r>
          <a:endParaRPr lang="it-IT" sz="2800" kern="1200" dirty="0"/>
        </a:p>
      </dsp:txBody>
      <dsp:txXfrm>
        <a:off x="413835" y="2427840"/>
        <a:ext cx="5401723" cy="452844"/>
      </dsp:txXfrm>
    </dsp:sp>
    <dsp:sp modelId="{FF880D6D-D76E-4E3F-B0C2-6160988A94C8}">
      <dsp:nvSpPr>
        <dsp:cNvPr id="0" name=""/>
        <dsp:cNvSpPr/>
      </dsp:nvSpPr>
      <dsp:spPr>
        <a:xfrm>
          <a:off x="0" y="3425381"/>
          <a:ext cx="77867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9F6E7-DA08-4EAC-86FA-93145260FA89}">
      <dsp:nvSpPr>
        <dsp:cNvPr id="0" name=""/>
        <dsp:cNvSpPr/>
      </dsp:nvSpPr>
      <dsp:spPr>
        <a:xfrm>
          <a:off x="389337" y="3174461"/>
          <a:ext cx="5450719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Pagina dedicata all’e-commerce</a:t>
          </a:r>
          <a:endParaRPr lang="it-IT" sz="2800" kern="1200" dirty="0"/>
        </a:p>
      </dsp:txBody>
      <dsp:txXfrm>
        <a:off x="413835" y="3198959"/>
        <a:ext cx="5401723" cy="452844"/>
      </dsp:txXfrm>
    </dsp:sp>
    <dsp:sp modelId="{6613F541-EA82-477A-BA23-683BB773F6A1}">
      <dsp:nvSpPr>
        <dsp:cNvPr id="0" name=""/>
        <dsp:cNvSpPr/>
      </dsp:nvSpPr>
      <dsp:spPr>
        <a:xfrm>
          <a:off x="0" y="4196502"/>
          <a:ext cx="77867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BB82D-E955-496A-AA7E-8F4B37293107}">
      <dsp:nvSpPr>
        <dsp:cNvPr id="0" name=""/>
        <dsp:cNvSpPr/>
      </dsp:nvSpPr>
      <dsp:spPr>
        <a:xfrm>
          <a:off x="389337" y="3945582"/>
          <a:ext cx="545071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Passaparola – </a:t>
          </a:r>
          <a:r>
            <a:rPr lang="it-IT" sz="2800" kern="1200" dirty="0" err="1" smtClean="0"/>
            <a:t>Viral</a:t>
          </a:r>
          <a:r>
            <a:rPr lang="it-IT" sz="2800" kern="1200" dirty="0" smtClean="0"/>
            <a:t> marketing</a:t>
          </a:r>
          <a:endParaRPr lang="it-IT" sz="2800" kern="1200" dirty="0"/>
        </a:p>
      </dsp:txBody>
      <dsp:txXfrm>
        <a:off x="413835" y="3970080"/>
        <a:ext cx="540172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BD5B3-89CE-4B64-845E-D552AC3B2538}">
      <dsp:nvSpPr>
        <dsp:cNvPr id="0" name=""/>
        <dsp:cNvSpPr/>
      </dsp:nvSpPr>
      <dsp:spPr>
        <a:xfrm>
          <a:off x="0" y="0"/>
          <a:ext cx="7408120" cy="17145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Enjoy</a:t>
          </a:r>
          <a:r>
            <a:rPr lang="it-IT" sz="2000" b="1" kern="1200" dirty="0" smtClean="0"/>
            <a:t> è un mezzo di informazione, aggregazione, comunità, comunicazione e vendita che permette di vivere delle esperienze in condivisione e conoscere da vicino le bellezze naturalistiche ed architettoniche della Calabria.</a:t>
          </a:r>
          <a:endParaRPr lang="it-IT" sz="2000" kern="1200" dirty="0"/>
        </a:p>
      </dsp:txBody>
      <dsp:txXfrm>
        <a:off x="50216" y="50216"/>
        <a:ext cx="5558029" cy="1614080"/>
      </dsp:txXfrm>
    </dsp:sp>
    <dsp:sp modelId="{98B8BE6D-79A1-4C85-B1E7-2B985A2E5955}">
      <dsp:nvSpPr>
        <dsp:cNvPr id="0" name=""/>
        <dsp:cNvSpPr/>
      </dsp:nvSpPr>
      <dsp:spPr>
        <a:xfrm>
          <a:off x="653657" y="2000263"/>
          <a:ext cx="7408120" cy="17145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prstClr val="white"/>
              </a:solidFill>
            </a:rPr>
            <a:t>Enjoy</a:t>
          </a:r>
          <a:r>
            <a:rPr lang="it-IT" sz="2000" b="1" kern="1200" dirty="0" smtClean="0">
              <a:solidFill>
                <a:prstClr val="white"/>
              </a:solidFill>
            </a:rPr>
            <a:t> è un modello replicabile potenzialmente applicabile ad ogni regione italiana. Oggi </a:t>
          </a:r>
          <a:r>
            <a:rPr lang="it-IT" sz="2000" b="1" kern="1200" dirty="0" err="1" smtClean="0">
              <a:solidFill>
                <a:prstClr val="white"/>
              </a:solidFill>
            </a:rPr>
            <a:t>Enjoy</a:t>
          </a:r>
          <a:r>
            <a:rPr lang="it-IT" sz="2000" b="1" kern="1200" dirty="0" smtClean="0">
              <a:solidFill>
                <a:prstClr val="white"/>
              </a:solidFill>
            </a:rPr>
            <a:t> Calabria, </a:t>
          </a:r>
          <a:r>
            <a:rPr lang="it-IT" sz="2000" b="1" kern="1200" dirty="0" err="1" smtClean="0">
              <a:solidFill>
                <a:prstClr val="white"/>
              </a:solidFill>
            </a:rPr>
            <a:t>domani…</a:t>
          </a:r>
          <a:endParaRPr lang="it-IT" sz="2000" kern="1200" dirty="0"/>
        </a:p>
      </dsp:txBody>
      <dsp:txXfrm>
        <a:off x="703873" y="2050479"/>
        <a:ext cx="5539598" cy="1614080"/>
      </dsp:txXfrm>
    </dsp:sp>
    <dsp:sp modelId="{99C5D690-BAC7-47C3-9C28-C589B398C778}">
      <dsp:nvSpPr>
        <dsp:cNvPr id="0" name=""/>
        <dsp:cNvSpPr/>
      </dsp:nvSpPr>
      <dsp:spPr>
        <a:xfrm>
          <a:off x="1307315" y="4000527"/>
          <a:ext cx="7408120" cy="17145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prstClr val="white"/>
              </a:solidFill>
            </a:rPr>
            <a:t>Enjoy</a:t>
          </a:r>
          <a:r>
            <a:rPr lang="it-IT" sz="2000" b="1" kern="1200" dirty="0" smtClean="0">
              <a:solidFill>
                <a:prstClr val="white"/>
              </a:solidFill>
            </a:rPr>
            <a:t>  ha un modello di business innovativo:  ricerca e innovazione  proiettata da sempre  alle esigenze del mercato</a:t>
          </a:r>
          <a:endParaRPr lang="it-IT" sz="2000" kern="1200" dirty="0"/>
        </a:p>
      </dsp:txBody>
      <dsp:txXfrm>
        <a:off x="1357531" y="4050743"/>
        <a:ext cx="5539598" cy="1614080"/>
      </dsp:txXfrm>
    </dsp:sp>
    <dsp:sp modelId="{9F60AD37-3B06-4A49-9513-4A1720AC576E}">
      <dsp:nvSpPr>
        <dsp:cNvPr id="0" name=""/>
        <dsp:cNvSpPr/>
      </dsp:nvSpPr>
      <dsp:spPr>
        <a:xfrm>
          <a:off x="6293687" y="1300171"/>
          <a:ext cx="1114432" cy="1114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>
        <a:off x="6544434" y="1300171"/>
        <a:ext cx="612938" cy="838610"/>
      </dsp:txXfrm>
    </dsp:sp>
    <dsp:sp modelId="{41E66B86-D7FD-4F59-B7DA-1B51EE7F8852}">
      <dsp:nvSpPr>
        <dsp:cNvPr id="0" name=""/>
        <dsp:cNvSpPr/>
      </dsp:nvSpPr>
      <dsp:spPr>
        <a:xfrm>
          <a:off x="6947345" y="3289005"/>
          <a:ext cx="1114432" cy="1114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>
        <a:off x="7198092" y="3289005"/>
        <a:ext cx="612938" cy="83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9BD8E-8D59-466C-B99F-E0C408EE78B5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7817-BAEA-45F8-AA52-EF2B1BD311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610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7817-BAEA-45F8-AA52-EF2B1BD3111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952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mailto:alexlupis@libero.it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6.png"/><Relationship Id="rId5" Type="http://schemas.openxmlformats.org/officeDocument/2006/relationships/image" Target="../media/image27.jpeg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857628"/>
            <a:ext cx="9144000" cy="300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9858444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asellaDiTesto 7"/>
          <p:cNvSpPr txBox="1"/>
          <p:nvPr/>
        </p:nvSpPr>
        <p:spPr>
          <a:xfrm>
            <a:off x="6683381" y="4329480"/>
            <a:ext cx="20694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Soggetti Attuatori</a:t>
            </a:r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Annalisa </a:t>
            </a:r>
            <a:r>
              <a:rPr lang="it-IT" sz="2000" dirty="0" err="1" smtClean="0">
                <a:solidFill>
                  <a:schemeClr val="bg1"/>
                </a:solidFill>
              </a:rPr>
              <a:t>Murrieri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Antonio </a:t>
            </a:r>
            <a:r>
              <a:rPr lang="it-IT" sz="2000" dirty="0" err="1" smtClean="0">
                <a:solidFill>
                  <a:schemeClr val="bg1"/>
                </a:solidFill>
              </a:rPr>
              <a:t>Soluri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Patrizia </a:t>
            </a:r>
            <a:r>
              <a:rPr lang="it-IT" sz="2000" dirty="0" err="1" smtClean="0">
                <a:solidFill>
                  <a:schemeClr val="bg1"/>
                </a:solidFill>
              </a:rPr>
              <a:t>Murrieri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20225" y="5824430"/>
            <a:ext cx="7776864" cy="836167"/>
            <a:chOff x="820225" y="5824430"/>
            <a:chExt cx="7776864" cy="836167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25" y="5824430"/>
              <a:ext cx="1349824" cy="836166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0049" y="5824430"/>
              <a:ext cx="1681871" cy="836166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1920" y="5824431"/>
              <a:ext cx="1478023" cy="836166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18241" y="5824430"/>
              <a:ext cx="1506436" cy="836166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4677" y="5824430"/>
              <a:ext cx="1772412" cy="8361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87624" y="1340768"/>
            <a:ext cx="7761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sz="2000" b="1" dirty="0" smtClean="0">
                <a:solidFill>
                  <a:prstClr val="white"/>
                </a:solidFill>
              </a:rPr>
              <a:t>Consentire a </a:t>
            </a:r>
            <a:r>
              <a:rPr lang="it-IT" sz="2000" b="1" dirty="0">
                <a:solidFill>
                  <a:prstClr val="white"/>
                </a:solidFill>
              </a:rPr>
              <a:t>bambini </a:t>
            </a:r>
            <a:r>
              <a:rPr lang="it-IT" sz="2000" b="1" dirty="0" smtClean="0">
                <a:solidFill>
                  <a:prstClr val="white"/>
                </a:solidFill>
              </a:rPr>
              <a:t>e ragazzi delle </a:t>
            </a:r>
            <a:r>
              <a:rPr lang="it-IT" sz="2000" b="1" dirty="0">
                <a:solidFill>
                  <a:prstClr val="white"/>
                </a:solidFill>
              </a:rPr>
              <a:t>scuole </a:t>
            </a:r>
            <a:r>
              <a:rPr lang="it-IT" sz="2000" b="1" dirty="0" smtClean="0">
                <a:solidFill>
                  <a:prstClr val="white"/>
                </a:solidFill>
              </a:rPr>
              <a:t>di </a:t>
            </a:r>
            <a:r>
              <a:rPr lang="it-IT" sz="2000" b="1" dirty="0">
                <a:solidFill>
                  <a:prstClr val="white"/>
                </a:solidFill>
              </a:rPr>
              <a:t>conoscere il proprio territorio attraverso un sistema di community divertente e </a:t>
            </a:r>
            <a:r>
              <a:rPr lang="it-IT" sz="2000" b="1" dirty="0" smtClean="0">
                <a:solidFill>
                  <a:prstClr val="white"/>
                </a:solidFill>
              </a:rPr>
              <a:t>coinvolgente</a:t>
            </a:r>
            <a:r>
              <a:rPr lang="it-IT" sz="2000" b="1" dirty="0" smtClean="0">
                <a:solidFill>
                  <a:schemeClr val="bg1"/>
                </a:solidFill>
              </a:rPr>
              <a:t>: la </a:t>
            </a:r>
            <a:r>
              <a:rPr lang="it-IT" sz="2000" b="1" dirty="0">
                <a:solidFill>
                  <a:schemeClr val="bg1"/>
                </a:solidFill>
              </a:rPr>
              <a:t>Calabria diventa un museo a “schermo aperto”, di percorsi interattivi guidati attraverso Storia, Natura, </a:t>
            </a:r>
            <a:r>
              <a:rPr lang="it-IT" sz="2000" b="1" dirty="0" smtClean="0">
                <a:solidFill>
                  <a:schemeClr val="bg1"/>
                </a:solidFill>
              </a:rPr>
              <a:t>Cultura</a:t>
            </a:r>
            <a:r>
              <a:rPr lang="it-IT" sz="2000" b="1" dirty="0">
                <a:solidFill>
                  <a:schemeClr val="bg1"/>
                </a:solidFill>
              </a:rPr>
              <a:t>.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20530684">
            <a:off x="131827" y="1015313"/>
            <a:ext cx="1709427" cy="4578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SCUOLE</a:t>
            </a:r>
            <a:endParaRPr lang="it-IT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1111">
            <a:off x="237217" y="2956866"/>
            <a:ext cx="4564732" cy="2939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9521">
            <a:off x="4420150" y="4147590"/>
            <a:ext cx="4563113" cy="2757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4549189"/>
      </p:ext>
    </p:extLst>
  </p:cSld>
  <p:clrMapOvr>
    <a:masterClrMapping/>
  </p:clrMapOvr>
  <p:transition advClick="0" advTm="30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572428" cy="483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2357422" y="2924944"/>
            <a:ext cx="4532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57B17"/>
                </a:solidFill>
                <a:latin typeface="+mn-lt"/>
              </a:rPr>
              <a:t>Come funziona </a:t>
            </a:r>
            <a:r>
              <a:rPr lang="it-IT" sz="4000" b="1" dirty="0" err="1" smtClean="0">
                <a:solidFill>
                  <a:srgbClr val="F57B17"/>
                </a:solidFill>
                <a:latin typeface="+mn-lt"/>
              </a:rPr>
              <a:t>Enjoy</a:t>
            </a:r>
            <a:r>
              <a:rPr lang="it-IT" sz="4000" b="1" dirty="0" smtClean="0">
                <a:solidFill>
                  <a:srgbClr val="F57B17"/>
                </a:solidFill>
                <a:latin typeface="+mn-lt"/>
              </a:rPr>
              <a:t>?</a:t>
            </a:r>
            <a:endParaRPr lang="it-IT" sz="4000" b="1" dirty="0">
              <a:solidFill>
                <a:srgbClr val="F57B1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2024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92478" cy="584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857224" y="2000240"/>
            <a:ext cx="2714644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Pannello di accesso alle</a:t>
            </a:r>
          </a:p>
          <a:p>
            <a:r>
              <a:rPr lang="it-IT" dirty="0" smtClean="0"/>
              <a:t>ricostruzioni 3D </a:t>
            </a:r>
          </a:p>
          <a:p>
            <a:r>
              <a:rPr lang="it-IT" dirty="0" smtClean="0"/>
              <a:t>ed alle informazioni 2D</a:t>
            </a:r>
          </a:p>
        </p:txBody>
      </p:sp>
    </p:spTree>
    <p:extLst>
      <p:ext uri="{BB962C8B-B14F-4D97-AF65-F5344CB8AC3E}">
        <p14:creationId xmlns:p14="http://schemas.microsoft.com/office/powerpoint/2010/main" xmlns="" val="914033046"/>
      </p:ext>
    </p:extLst>
  </p:cSld>
  <p:clrMapOvr>
    <a:masterClrMapping/>
  </p:clrMapOvr>
  <p:transition advClick="0" advTm="20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572428" cy="483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2357422" y="2780928"/>
            <a:ext cx="4532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57B17"/>
                </a:solidFill>
              </a:rPr>
              <a:t>Perché scegliere Enjoy Calabria?</a:t>
            </a:r>
          </a:p>
        </p:txBody>
      </p:sp>
    </p:spTree>
    <p:extLst>
      <p:ext uri="{BB962C8B-B14F-4D97-AF65-F5344CB8AC3E}">
        <p14:creationId xmlns:p14="http://schemas.microsoft.com/office/powerpoint/2010/main" xmlns="" val="2789054143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76" y="1251713"/>
            <a:ext cx="7572428" cy="483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2771800" y="2897331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57B17"/>
                </a:solidFill>
              </a:rPr>
              <a:t>Chi siamo?</a:t>
            </a:r>
          </a:p>
        </p:txBody>
      </p:sp>
    </p:spTree>
    <p:extLst>
      <p:ext uri="{BB962C8B-B14F-4D97-AF65-F5344CB8AC3E}">
        <p14:creationId xmlns:p14="http://schemas.microsoft.com/office/powerpoint/2010/main" xmlns="" val="612652906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o\Desktop\33c51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074" y="2276872"/>
            <a:ext cx="1878250" cy="187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alexandro\Desktop\902545_10201067176429727_1380505792_o-e1383736466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279899"/>
            <a:ext cx="1874770" cy="1874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alexandro\Desktop\051491b-e1383688152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7846" y="4611231"/>
            <a:ext cx="1878250" cy="187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59392" y="3675126"/>
            <a:ext cx="17516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ANNALISA MURRIERI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43808" y="6009485"/>
            <a:ext cx="14866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ANTONIO SOLURI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81412" y="3675125"/>
            <a:ext cx="16312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PATRIZIA MURRIERI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50210" y="858918"/>
            <a:ext cx="77048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2400" b="1" dirty="0" smtClean="0">
                <a:solidFill>
                  <a:prstClr val="white"/>
                </a:solidFill>
              </a:rPr>
              <a:t>Soggetti Attuatori</a:t>
            </a:r>
            <a:endParaRPr lang="it-IT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151105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50210" y="692696"/>
            <a:ext cx="77048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2400" b="1" dirty="0">
                <a:solidFill>
                  <a:prstClr val="white"/>
                </a:solidFill>
              </a:rPr>
              <a:t>Enjoy </a:t>
            </a:r>
            <a:r>
              <a:rPr lang="it-IT" sz="2400" b="1" dirty="0" smtClean="0">
                <a:solidFill>
                  <a:prstClr val="white"/>
                </a:solidFill>
              </a:rPr>
              <a:t>ha dei partner eccezionali  a cui va il nostro grazie: 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1025" name="Picture 1" descr="Vittorio N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909" y="1484784"/>
            <a:ext cx="1653507" cy="16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8872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Email"/>
              </a:rPr>
              <a:t>Email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Email"/>
              </a:rPr>
              <a:t>  </a:t>
            </a:r>
            <a:endParaRPr kumimoji="0" lang="it-IT" altLang="it-IT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Alexandro Lupis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5875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9" name="Picture 5" descr="Alexandro Lupis">
            <a:hlinkClick r:id="rId3" tooltip="Emai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08" y="1484784"/>
            <a:ext cx="1653507" cy="16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ilomena (Milly) Tuc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576" y="1491759"/>
            <a:ext cx="1647898" cy="16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ogo_dynemat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38" y="4072628"/>
            <a:ext cx="2328868" cy="127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7" name="Picture 13" descr="uario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514" y="4126682"/>
            <a:ext cx="2729238" cy="121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9" name="Picture 15" descr="piepo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241" y="4135960"/>
            <a:ext cx="2729239" cy="123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CasellaDiTesto 19"/>
          <p:cNvSpPr txBox="1"/>
          <p:nvPr/>
        </p:nvSpPr>
        <p:spPr>
          <a:xfrm>
            <a:off x="140938" y="2976120"/>
            <a:ext cx="17516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Alexandro</a:t>
            </a:r>
            <a:r>
              <a:rPr lang="it-IT" dirty="0" smtClean="0"/>
              <a:t> </a:t>
            </a:r>
            <a:r>
              <a:rPr lang="it-IT" dirty="0" err="1" smtClean="0"/>
              <a:t>Lupis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108406" y="2987660"/>
            <a:ext cx="17516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Milly Tucci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76234" y="2976120"/>
            <a:ext cx="17516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Vittorio Nola</a:t>
            </a:r>
            <a:endParaRPr lang="it-IT" dirty="0"/>
          </a:p>
        </p:txBody>
      </p:sp>
      <p:grpSp>
        <p:nvGrpSpPr>
          <p:cNvPr id="29" name="Gruppo 28"/>
          <p:cNvGrpSpPr/>
          <p:nvPr/>
        </p:nvGrpSpPr>
        <p:grpSpPr>
          <a:xfrm>
            <a:off x="683568" y="5824430"/>
            <a:ext cx="7776864" cy="836167"/>
            <a:chOff x="820225" y="5824430"/>
            <a:chExt cx="7776864" cy="836167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25" y="5824430"/>
              <a:ext cx="1349824" cy="836166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0049" y="5824430"/>
              <a:ext cx="1681871" cy="836166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1920" y="5824431"/>
              <a:ext cx="1478023" cy="836166"/>
            </a:xfrm>
            <a:prstGeom prst="rect">
              <a:avLst/>
            </a:prstGeom>
          </p:spPr>
        </p:pic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18241" y="5824430"/>
              <a:ext cx="1506436" cy="836166"/>
            </a:xfrm>
            <a:prstGeom prst="rect">
              <a:avLst/>
            </a:prstGeom>
          </p:spPr>
        </p:pic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4677" y="5824430"/>
              <a:ext cx="1772412" cy="836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86761463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1"/>
            <a:ext cx="914399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2421" t="5601" r="3173"/>
          <a:stretch>
            <a:fillRect/>
          </a:stretch>
        </p:blipFill>
        <p:spPr bwMode="auto">
          <a:xfrm>
            <a:off x="2928926" y="1214422"/>
            <a:ext cx="3214710" cy="55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 l="20162" t="5474" r="15322"/>
          <a:stretch>
            <a:fillRect/>
          </a:stretch>
        </p:blipFill>
        <p:spPr bwMode="auto">
          <a:xfrm>
            <a:off x="7858148" y="5624537"/>
            <a:ext cx="114300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157" y="5929330"/>
            <a:ext cx="313842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1172480" y="519063"/>
            <a:ext cx="586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arrivederci su …</a:t>
            </a:r>
          </a:p>
        </p:txBody>
      </p:sp>
    </p:spTree>
    <p:extLst>
      <p:ext uri="{BB962C8B-B14F-4D97-AF65-F5344CB8AC3E}">
        <p14:creationId xmlns:p14="http://schemas.microsoft.com/office/powerpoint/2010/main" xmlns="" val="917213288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76" y="1251713"/>
            <a:ext cx="7572428" cy="483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031" y="2564904"/>
            <a:ext cx="43125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0139345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ro\Desktop\commun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396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315343" y="4950939"/>
            <a:ext cx="83252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la prima community turistica 3D</a:t>
            </a: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che </a:t>
            </a:r>
            <a:r>
              <a:rPr lang="it-IT" sz="2400" b="1" i="1" dirty="0">
                <a:solidFill>
                  <a:schemeClr val="bg1"/>
                </a:solidFill>
              </a:rPr>
              <a:t>unisce l’anima tipica dei social network con un </a:t>
            </a:r>
            <a:r>
              <a:rPr lang="it-IT" sz="2400" b="1" i="1" dirty="0" smtClean="0">
                <a:solidFill>
                  <a:schemeClr val="bg1"/>
                </a:solidFill>
              </a:rPr>
              <a:t>concetto </a:t>
            </a:r>
            <a:r>
              <a:rPr lang="it-IT" sz="2400" b="1" i="1" dirty="0">
                <a:solidFill>
                  <a:schemeClr val="bg1"/>
                </a:solidFill>
              </a:rPr>
              <a:t>di marketing territoriale innovativo basato sulla ricostruzione 3D dei territori e degli ambienti</a:t>
            </a:r>
          </a:p>
        </p:txBody>
      </p:sp>
      <p:sp>
        <p:nvSpPr>
          <p:cNvPr id="5" name="AutoShape 2" descr="data:image/jpeg;base64,/9j/4AAQSkZJRgABAQAAAQABAAD/2wCEAAkGBw0NDAwIBw0MBwcMDQwHBwcHDQ8IDAcMFBEWFhQRFRQYHCggGBsoGxQVIj0tJSosOjo6FyE/RD84Pi0vLjcBCgoKBQUFDgUFDisZExkrKysrKysrKysrKysrKysrKysrKysrKysrKysrKysrKysrKysrKysrKysrKysrKysrK//AABEIAOEA4QMBIgACEQEDEQH/xAAcAAEAAgMBAQEAAAAAAAAAAAAAAQgDBQcEAgb/xAA2EAEAAQMBBAYGCgMAAAAAAAAAAQIDBAURkpTRBxMUFyFTFlFSVFV0BggSMUFhgaGzwiY2kf/EABQBAQAAAAAAAAAAAAAAAAAAAAD/xAAUEQEAAAAAAAAAAAAAAAAAAAAA/9oADAMBAAIRAxEAPwDuIAAAAAAAAAAAAAAAAAAAAAAAAAAAAAAAAAAAAAAAAAAAAAAAAAAAAAAAAAAAAAAAAAAAAAAAAAAAAAAAAAAAAAAAAAAAAAAAAAAAAIBIAAAAAAAAAAAAAAAAAAAAAAAAAAPmqrZ4zsiPxmfCIB9DFF+j26N6E9dR7dG9AMgx9fR7dG9B19Ht0b0AyDH11Ht0b0HX0e3RvQDIMfX0e3RvQdfR7dG9AMg+aa4q8aZiqPXTO2H0AAAAAAAAAAAAAAAAAACJcA+sB9JcunUbWiY965jafbx7eVct2Kpt9pu1zPjVMffEREfu7/Ks/wBYD/YJ+Txv7A552u95t3fq5na73m3d+rmwAM/a73m3d+rmdrvebd36ubAAz9rvebd36uZ2u95t3fq5sADP2u95t3fq5na73m3d+rmwAOkdC/0mzLGtYunddcvafmVV42Ri3a5uURP2JmmuIn7piYhZqFS+ib/Y9K+Yn+OpbSASAACASCASAAAAAAAAAAACJ8XKul7o0yNXv2tW0Wu32+m1GJlYuTV1dN+iJmaaqavwmNs/s6sjZ6wVh7mNf8nH4ik7mNf8nH4ihZ7YbAVh7mNf8nH4ihHcxr/k4/EULP7DYCsPcxr/AJOPxFB3Ma/5OPxFCz2w2ArD3Ma/5OPxFB3Ma/5OPxFKz2w2A4t0XdE+Zgahb1nX6rVqcb7dWFh49fXVXLs07PtVT90RETPg7TBs9SQAAEJAAAAAAAAAAAAAAAEbUud9J3SZRoddrBxbEahql2jtFVu5X1dvFt7dkTVs8Zmdk/8AAdEFe+/zUPccPfuHf5qHuOHv3AWDFfO/zUPccTfuHf5qHuOHv3AWDSr33+ah7jib9w7/ADUPccPfuAsGlXvv81D3HD37h3+ah7jh79wFg9qXK+jnpbp1bMp0nU8ajT8y7FVWFex65rt5FVMbZomJ8YnZtn9HUwEgAhIAAAAAAAAAAAAAACJVn+sBP+QT8njf2WYlXP6w2m3qNXtajVRV2G/i2rNnIiJ+z1lE1RVTM+vxif1BykAAAAAAAH67omn/ACPSvmJ/jqW0hVfoY029kfSDBvY9FVdnGqry8u7ETNNmiKJiNs/nMxC1EAkAAAAABCQAAAAAAAAAAB58zDtZFE2cy1byrM+M2simLtM/pL0ANLH0U0v4dg8Pb5J9FNL+HYXD2+TcgNN6KaX8OwuHt8j0U0v4dhcPb5NyA03oppfw7C4e3yPRTS/h2Fw9vk3IDTeiml/DsLh7fI9FNL+HYXD2+TcgPJp+nY+NTNvBsWcK3PjVRi0U2oqn89kPWAAAAAAAAAAAAAAAAAAACEgCEgAAAAAAAAAAAAAAAAAAAAAAAAAAAAAAAhIAAAAAAAAAAAAAAAAAAAAAAAAAAAIBI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data:image/jpeg;base64,/9j/4AAQSkZJRgABAQAAAQABAAD/2wCEAAkGBw0NDAwIBw0MBwcMDQwHBwcHDQ8IDAcMFBEWFhQRFRQYHCggGBsoGxQVIj0tJSosOjo6FyE/RD84Pi0vLjcBCgoKBQUFDgUFDisZExkrKysrKysrKysrKysrKysrKysrKysrKysrKysrKysrKysrKysrKysrKysrKysrKysrK//AABEIAOEA4QMBIgACEQEDEQH/xAAcAAEAAgMBAQEAAAAAAAAAAAAAAQgDBQcEAgb/xAA2EAEAAQMBBAYGCgMAAAAAAAAAAQIDBAURkpTRBxMUFyFTFlFSVFV0BggSMUFhgaGzwiY2kf/EABQBAQAAAAAAAAAAAAAAAAAAAAD/xAAUEQEAAAAAAAAAAAAAAAAAAAAA/9oADAMBAAIRAxEAPwDuIAAAAAAAAAAAAAAAAAAAAAAAAAAAAAAAAAAAAAAAAAAAAAAAAAAAAAAAAAAAAAAAAAAAAAAAAAAAAAAAAAAAAAAAAAAAAAAAAAAAAIBIAAAAAAAAAAAAAAAAAAAAAAAAAAPmqrZ4zsiPxmfCIB9DFF+j26N6E9dR7dG9AMgx9fR7dG9B19Ht0b0AyDH11Ht0b0HX0e3RvQDIMfX0e3RvQdfR7dG9AMg+aa4q8aZiqPXTO2H0AAAAAAAAAAAAAAAAAACJcA+sB9JcunUbWiY965jafbx7eVct2Kpt9pu1zPjVMffEREfu7/Ks/wBYD/YJ+Txv7A552u95t3fq5na73m3d+rmwAM/a73m3d+rmdrvebd36ubAAz9rvebd36uZ2u95t3fq5sADP2u95t3fq5na73m3d+rmwAOkdC/0mzLGtYunddcvafmVV42Ri3a5uURP2JmmuIn7piYhZqFS+ib/Y9K+Yn+OpbSASAACASCASAAAAAAAAAAACJ8XKul7o0yNXv2tW0Wu32+m1GJlYuTV1dN+iJmaaqavwmNs/s6sjZ6wVh7mNf8nH4ik7mNf8nH4ihZ7YbAVh7mNf8nH4ihHcxr/k4/EULP7DYCsPcxr/AJOPxFB3Ma/5OPxFCz2w2ArD3Ma/5OPxFB3Ma/5OPxFKz2w2A4t0XdE+Zgahb1nX6rVqcb7dWFh49fXVXLs07PtVT90RETPg7TBs9SQAAEJAAAAAAAAAAAAAAAEbUud9J3SZRoddrBxbEahql2jtFVu5X1dvFt7dkTVs8Zmdk/8AAdEFe+/zUPccPfuHf5qHuOHv3AWDFfO/zUPccTfuHf5qHuOHv3AWDSr33+ah7jib9w7/ADUPccPfuAsGlXvv81D3HD37h3+ah7jh79wFg9qXK+jnpbp1bMp0nU8ajT8y7FVWFex65rt5FVMbZomJ8YnZtn9HUwEgAhIAAAAAAAAAAAAAACJVn+sBP+QT8njf2WYlXP6w2m3qNXtajVRV2G/i2rNnIiJ+z1lE1RVTM+vxif1BykAAAAAAAH67omn/ACPSvmJ/jqW0hVfoY029kfSDBvY9FVdnGqry8u7ETNNmiKJiNs/nMxC1EAkAAAAABCQAAAAAAAAAAB58zDtZFE2cy1byrM+M2simLtM/pL0ANLH0U0v4dg8Pb5J9FNL+HYXD2+TcgNN6KaX8OwuHt8j0U0v4dhcPb5NyA03oppfw7C4e3yPRTS/h2Fw9vk3IDTeiml/DsLh7fI9FNL+HYXD2+TcgPJp+nY+NTNvBsWcK3PjVRi0U2oqn89kPWAAAAAAAAAAAAAAAAAAACEgCEgAAAAAAAAAAAAAAAAAAAAAAAAAAAAAAAhIAAAAAAAAAAAAAAAAAAAAAAAAAAAIBI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data:image/jpeg;base64,/9j/4AAQSkZJRgABAQAAAQABAAD/2wCEAAkGBw0NDAwIBw0MBwcMDQwHBwcHDQ8IDAcMFBEWFhQRFRQYHCggGBsoGxQVIj0tJSosOjo6FyE/RD84Pi0vLjcBCgoKBQUFDgUFDisZExkrKysrKysrKysrKysrKysrKysrKysrKysrKysrKysrKysrKysrKysrKysrKysrKysrK//AABEIAOEA4QMBIgACEQEDEQH/xAAcAAEAAgMBAQEAAAAAAAAAAAAAAQgDBQcEAgb/xAA2EAEAAQMBBAYGCgMAAAAAAAAAAQIDBAURkpTRBxMUFyFTFlFSVFV0BggSMUFhgaGzwiY2kf/EABQBAQAAAAAAAAAAAAAAAAAAAAD/xAAUEQEAAAAAAAAAAAAAAAAAAAAA/9oADAMBAAIRAxEAPwDuIAAAAAAAAAAAAAAAAAAAAAAAAAAAAAAAAAAAAAAAAAAAAAAAAAAAAAAAAAAAAAAAAAAAAAAAAAAAAAAAAAAAAAAAAAAAAAAAAAAAAIBIAAAAAAAAAAAAAAAAAAAAAAAAAAPmqrZ4zsiPxmfCIB9DFF+j26N6E9dR7dG9AMgx9fR7dG9B19Ht0b0AyDH11Ht0b0HX0e3RvQDIMfX0e3RvQdfR7dG9AMg+aa4q8aZiqPXTO2H0AAAAAAAAAAAAAAAAAACJcA+sB9JcunUbWiY965jafbx7eVct2Kpt9pu1zPjVMffEREfu7/Ks/wBYD/YJ+Txv7A552u95t3fq5na73m3d+rmwAM/a73m3d+rmdrvebd36ubAAz9rvebd36uZ2u95t3fq5sADP2u95t3fq5na73m3d+rmwAOkdC/0mzLGtYunddcvafmVV42Ri3a5uURP2JmmuIn7piYhZqFS+ib/Y9K+Yn+OpbSASAACASCASAAAAAAAAAAACJ8XKul7o0yNXv2tW0Wu32+m1GJlYuTV1dN+iJmaaqavwmNs/s6sjZ6wVh7mNf8nH4ik7mNf8nH4ihZ7YbAVh7mNf8nH4ihHcxr/k4/EULP7DYCsPcxr/AJOPxFB3Ma/5OPxFCz2w2ArD3Ma/5OPxFB3Ma/5OPxFKz2w2A4t0XdE+Zgahb1nX6rVqcb7dWFh49fXVXLs07PtVT90RETPg7TBs9SQAAEJAAAAAAAAAAAAAAAEbUud9J3SZRoddrBxbEahql2jtFVu5X1dvFt7dkTVs8Zmdk/8AAdEFe+/zUPccPfuHf5qHuOHv3AWDFfO/zUPccTfuHf5qHuOHv3AWDSr33+ah7jib9w7/ADUPccPfuAsGlXvv81D3HD37h3+ah7jh79wFg9qXK+jnpbp1bMp0nU8ajT8y7FVWFex65rt5FVMbZomJ8YnZtn9HUwEgAhIAAAAAAAAAAAAAACJVn+sBP+QT8njf2WYlXP6w2m3qNXtajVRV2G/i2rNnIiJ+z1lE1RVTM+vxif1BykAAAAAAAH67omn/ACPSvmJ/jqW0hVfoY029kfSDBvY9FVdnGqry8u7ETNNmiKJiNs/nMxC1EAkAAAAABCQAAAAAAAAAAB58zDtZFE2cy1byrM+M2simLtM/pL0ANLH0U0v4dg8Pb5J9FNL+HYXD2+TcgNN6KaX8OwuHt8j0U0v4dhcPb5NyA03oppfw7C4e3yPRTS/h2Fw9vk3IDTeiml/DsLh7fI9FNL+HYXD2+TcgPJp+nY+NTNvBsWcK3PjVRi0U2oqn89kPWAAAAAAAAAAAAAAAAAAACEgCEgAAAAAAAAAAAAAAAAAAAAAAAAAAAAAAAhIAAAAAAAAAAAAAAAAAAAAAAAAAAAIBI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287922" y="500042"/>
            <a:ext cx="1641796" cy="163121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3D</a:t>
            </a:r>
            <a:endParaRPr lang="it-IT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9200"/>
              </a:clrFrom>
              <a:clrTo>
                <a:srgbClr val="F39200">
                  <a:alpha val="0"/>
                </a:srgbClr>
              </a:clrTo>
            </a:clrChange>
          </a:blip>
          <a:srcRect l="20162" t="5474" r="15322"/>
          <a:stretch>
            <a:fillRect/>
          </a:stretch>
        </p:blipFill>
        <p:spPr bwMode="auto">
          <a:xfrm>
            <a:off x="7286644" y="4000504"/>
            <a:ext cx="114300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4757397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0" r="2903"/>
          <a:stretch/>
        </p:blipFill>
        <p:spPr bwMode="auto">
          <a:xfrm>
            <a:off x="10825" y="4790015"/>
            <a:ext cx="9144000" cy="206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" r="14526"/>
          <a:stretch/>
        </p:blipFill>
        <p:spPr bwMode="auto">
          <a:xfrm>
            <a:off x="0" y="2841140"/>
            <a:ext cx="9163859" cy="208508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1270000" stA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2" r="9231" b="9231"/>
          <a:stretch/>
        </p:blipFill>
        <p:spPr bwMode="auto">
          <a:xfrm>
            <a:off x="4402" y="944608"/>
            <a:ext cx="9179264" cy="20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794542" y="1285860"/>
            <a:ext cx="5299688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La Calabria diventa un’unica città con Percorsi sempre nuovi: passare dalle località più famose a quelle ancora da scoprire con un click è ora realtà.</a:t>
            </a:r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454539" y="5286388"/>
            <a:ext cx="5729127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it-IT" sz="2000" b="1" dirty="0">
                <a:solidFill>
                  <a:schemeClr val="bg1"/>
                </a:solidFill>
              </a:rPr>
              <a:t>Scambiare opinioni, conoscersi, organizzare viaggi con altri utenti connessi in tempo reale sotto forma di avatar e poi condividere la propria esperienza utilizzando  i social network ( </a:t>
            </a:r>
            <a:r>
              <a:rPr lang="it-IT" sz="2000" b="1" dirty="0" err="1">
                <a:solidFill>
                  <a:schemeClr val="bg1"/>
                </a:solidFill>
              </a:rPr>
              <a:t>Facebook</a:t>
            </a:r>
            <a:r>
              <a:rPr lang="it-IT" sz="2000" b="1" dirty="0">
                <a:solidFill>
                  <a:schemeClr val="bg1"/>
                </a:solidFill>
              </a:rPr>
              <a:t>  e </a:t>
            </a:r>
            <a:r>
              <a:rPr lang="it-IT" sz="2000" b="1" dirty="0" err="1">
                <a:solidFill>
                  <a:schemeClr val="bg1"/>
                </a:solidFill>
              </a:rPr>
              <a:t>Twitter</a:t>
            </a:r>
            <a:r>
              <a:rPr lang="it-IT" sz="2000" b="1" dirty="0">
                <a:solidFill>
                  <a:schemeClr val="bg1"/>
                </a:solidFill>
              </a:rPr>
              <a:t>…).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69227" y="3331019"/>
            <a:ext cx="5299750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Scoprire la Storia, il Folclore e le Tradizioni della Calabria con quiz, approfondimenti e guide interattive. Girare tra negozi caratteristici in cui acquistare realmente prodotti.</a:t>
            </a:r>
          </a:p>
        </p:txBody>
      </p:sp>
    </p:spTree>
    <p:extLst>
      <p:ext uri="{BB962C8B-B14F-4D97-AF65-F5344CB8AC3E}">
        <p14:creationId xmlns:p14="http://schemas.microsoft.com/office/powerpoint/2010/main" xmlns="" val="2505554516"/>
      </p:ext>
    </p:extLst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ttore 1 40"/>
          <p:cNvCxnSpPr/>
          <p:nvPr/>
        </p:nvCxnSpPr>
        <p:spPr>
          <a:xfrm>
            <a:off x="5467401" y="1484784"/>
            <a:ext cx="40703" cy="482453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3473094" y="1484784"/>
            <a:ext cx="40703" cy="482453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71887" y="750651"/>
            <a:ext cx="85045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GO TO MARKET - MILESTONES</a:t>
            </a:r>
            <a:endParaRPr lang="it-IT" sz="2400" b="1" dirty="0"/>
          </a:p>
        </p:txBody>
      </p:sp>
      <p:sp>
        <p:nvSpPr>
          <p:cNvPr id="12" name="Callout 1 11"/>
          <p:cNvSpPr/>
          <p:nvPr/>
        </p:nvSpPr>
        <p:spPr>
          <a:xfrm>
            <a:off x="835208" y="5517232"/>
            <a:ext cx="1576551" cy="1152128"/>
          </a:xfrm>
          <a:prstGeom prst="borderCallout1">
            <a:avLst>
              <a:gd name="adj1" fmla="val 18750"/>
              <a:gd name="adj2" fmla="val -8333"/>
              <a:gd name="adj3" fmla="val -132457"/>
              <a:gd name="adj4" fmla="val -883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Vincita Bando Social </a:t>
            </a:r>
            <a:r>
              <a:rPr lang="it-IT" dirty="0" err="1" smtClean="0"/>
              <a:t>Innovation</a:t>
            </a:r>
            <a:endParaRPr lang="it-IT" dirty="0"/>
          </a:p>
        </p:txBody>
      </p:sp>
      <p:sp>
        <p:nvSpPr>
          <p:cNvPr id="13" name="Callout 1 12"/>
          <p:cNvSpPr/>
          <p:nvPr/>
        </p:nvSpPr>
        <p:spPr>
          <a:xfrm>
            <a:off x="1907704" y="1952836"/>
            <a:ext cx="1277359" cy="1044116"/>
          </a:xfrm>
          <a:prstGeom prst="borderCallout1">
            <a:avLst>
              <a:gd name="adj1" fmla="val 18750"/>
              <a:gd name="adj2" fmla="val -8333"/>
              <a:gd name="adj3" fmla="val 195657"/>
              <a:gd name="adj4" fmla="val -789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Ricerca Partner</a:t>
            </a:r>
            <a:endParaRPr lang="it-IT" dirty="0"/>
          </a:p>
        </p:txBody>
      </p:sp>
      <p:sp>
        <p:nvSpPr>
          <p:cNvPr id="14" name="Callout 1 13"/>
          <p:cNvSpPr/>
          <p:nvPr/>
        </p:nvSpPr>
        <p:spPr>
          <a:xfrm>
            <a:off x="2699792" y="4329100"/>
            <a:ext cx="1576551" cy="1152128"/>
          </a:xfrm>
          <a:prstGeom prst="borderCallout1">
            <a:avLst>
              <a:gd name="adj1" fmla="val 18750"/>
              <a:gd name="adj2" fmla="val -8333"/>
              <a:gd name="adj3" fmla="val -38564"/>
              <a:gd name="adj4" fmla="val -868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Progettazione Architettura Sistema</a:t>
            </a:r>
            <a:endParaRPr lang="it-IT" dirty="0"/>
          </a:p>
        </p:txBody>
      </p:sp>
      <p:sp>
        <p:nvSpPr>
          <p:cNvPr id="15" name="Callout 1 14"/>
          <p:cNvSpPr/>
          <p:nvPr/>
        </p:nvSpPr>
        <p:spPr>
          <a:xfrm>
            <a:off x="3801828" y="1988840"/>
            <a:ext cx="1202221" cy="1044116"/>
          </a:xfrm>
          <a:prstGeom prst="borderCallout1">
            <a:avLst>
              <a:gd name="adj1" fmla="val 18750"/>
              <a:gd name="adj2" fmla="val -8333"/>
              <a:gd name="adj3" fmla="val 190204"/>
              <a:gd name="adj4" fmla="val -733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DB Potenziali Clienti</a:t>
            </a:r>
            <a:endParaRPr lang="it-IT" dirty="0"/>
          </a:p>
        </p:txBody>
      </p:sp>
      <p:sp>
        <p:nvSpPr>
          <p:cNvPr id="16" name="Callout 1 15"/>
          <p:cNvSpPr/>
          <p:nvPr/>
        </p:nvSpPr>
        <p:spPr>
          <a:xfrm>
            <a:off x="342313" y="1880828"/>
            <a:ext cx="1277359" cy="1044116"/>
          </a:xfrm>
          <a:prstGeom prst="borderCallout1">
            <a:avLst>
              <a:gd name="adj1" fmla="val 18750"/>
              <a:gd name="adj2" fmla="val -8333"/>
              <a:gd name="adj3" fmla="val 197021"/>
              <a:gd name="adj4" fmla="val -681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Business Idea</a:t>
            </a:r>
            <a:endParaRPr lang="it-IT" dirty="0"/>
          </a:p>
        </p:txBody>
      </p:sp>
      <p:sp>
        <p:nvSpPr>
          <p:cNvPr id="17" name="Callout 1 16"/>
          <p:cNvSpPr/>
          <p:nvPr/>
        </p:nvSpPr>
        <p:spPr>
          <a:xfrm>
            <a:off x="5292080" y="1949709"/>
            <a:ext cx="1653053" cy="1044116"/>
          </a:xfrm>
          <a:prstGeom prst="borderCallout1">
            <a:avLst>
              <a:gd name="adj1" fmla="val 18750"/>
              <a:gd name="adj2" fmla="val -8333"/>
              <a:gd name="adj3" fmla="val 186115"/>
              <a:gd name="adj4" fmla="val -868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Mappatura 3D di due località turistiche</a:t>
            </a:r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244151" y="3933056"/>
            <a:ext cx="86483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171887" y="3789040"/>
            <a:ext cx="29565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467544" y="3717032"/>
            <a:ext cx="504056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91680" y="3789040"/>
            <a:ext cx="29565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411760" y="3789040"/>
            <a:ext cx="29565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3556263" y="3789040"/>
            <a:ext cx="29565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5004048" y="3789040"/>
            <a:ext cx="29565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llout 1 28"/>
          <p:cNvSpPr/>
          <p:nvPr/>
        </p:nvSpPr>
        <p:spPr>
          <a:xfrm>
            <a:off x="4572000" y="4293096"/>
            <a:ext cx="1576551" cy="1152128"/>
          </a:xfrm>
          <a:prstGeom prst="borderCallout1">
            <a:avLst>
              <a:gd name="adj1" fmla="val 18750"/>
              <a:gd name="adj2" fmla="val -8333"/>
              <a:gd name="adj3" fmla="val -38564"/>
              <a:gd name="adj4" fmla="val -868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Realizzazione Community-Forum On-line</a:t>
            </a:r>
            <a:endParaRPr lang="it-IT" dirty="0"/>
          </a:p>
        </p:txBody>
      </p:sp>
      <p:sp>
        <p:nvSpPr>
          <p:cNvPr id="30" name="Callout 1 29"/>
          <p:cNvSpPr/>
          <p:nvPr/>
        </p:nvSpPr>
        <p:spPr>
          <a:xfrm>
            <a:off x="6444209" y="4329100"/>
            <a:ext cx="1440160" cy="1152128"/>
          </a:xfrm>
          <a:prstGeom prst="borderCallout1">
            <a:avLst>
              <a:gd name="adj1" fmla="val 18750"/>
              <a:gd name="adj2" fmla="val -8333"/>
              <a:gd name="adj3" fmla="val -39714"/>
              <a:gd name="adj4" fmla="val -868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Concorso Fotografico (20 febbraio-23 Aprile)</a:t>
            </a:r>
            <a:endParaRPr lang="it-IT" dirty="0"/>
          </a:p>
        </p:txBody>
      </p:sp>
      <p:sp>
        <p:nvSpPr>
          <p:cNvPr id="27" name="Ovale 26"/>
          <p:cNvSpPr/>
          <p:nvPr/>
        </p:nvSpPr>
        <p:spPr>
          <a:xfrm>
            <a:off x="6148551" y="3789040"/>
            <a:ext cx="29565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4283968" y="3789040"/>
            <a:ext cx="29565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llout 1 32"/>
          <p:cNvSpPr/>
          <p:nvPr/>
        </p:nvSpPr>
        <p:spPr>
          <a:xfrm>
            <a:off x="7084655" y="1304764"/>
            <a:ext cx="936104" cy="1044116"/>
          </a:xfrm>
          <a:prstGeom prst="borderCallout1">
            <a:avLst>
              <a:gd name="adj1" fmla="val 99981"/>
              <a:gd name="adj2" fmla="val 29359"/>
              <a:gd name="adj3" fmla="val 252115"/>
              <a:gd name="adj4" fmla="val 3183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Rilascio</a:t>
            </a:r>
            <a:endParaRPr lang="it-IT" dirty="0"/>
          </a:p>
        </p:txBody>
      </p:sp>
      <p:sp>
        <p:nvSpPr>
          <p:cNvPr id="35" name="Callout 1 34"/>
          <p:cNvSpPr/>
          <p:nvPr/>
        </p:nvSpPr>
        <p:spPr>
          <a:xfrm>
            <a:off x="8020759" y="5589240"/>
            <a:ext cx="1087745" cy="1152128"/>
          </a:xfrm>
          <a:prstGeom prst="borderCallout1">
            <a:avLst>
              <a:gd name="adj1" fmla="val -3104"/>
              <a:gd name="adj2" fmla="val 62451"/>
              <a:gd name="adj3" fmla="val -128282"/>
              <a:gd name="adj4" fmla="val 5946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Investor </a:t>
            </a:r>
            <a:r>
              <a:rPr lang="it-IT" dirty="0" err="1" smtClean="0"/>
              <a:t>Founding</a:t>
            </a:r>
            <a:endParaRPr lang="it-IT" dirty="0"/>
          </a:p>
        </p:txBody>
      </p:sp>
      <p:sp>
        <p:nvSpPr>
          <p:cNvPr id="36" name="Ovale 35"/>
          <p:cNvSpPr/>
          <p:nvPr/>
        </p:nvSpPr>
        <p:spPr>
          <a:xfrm>
            <a:off x="8460432" y="3717032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164288" y="3717032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8316416" y="303295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Luglio 2014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95536" y="299695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Aprile 2012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491880" y="6095037"/>
            <a:ext cx="10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Gennaio 2013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580112" y="6093296"/>
            <a:ext cx="10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Gennaio 2014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45847"/>
      </p:ext>
    </p:extLst>
  </p:cSld>
  <p:clrMapOvr>
    <a:masterClrMapping/>
  </p:clrMapOvr>
  <p:transition advClick="0" advTm="3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76" y="1251713"/>
            <a:ext cx="7572428" cy="483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2699792" y="2564904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57B17"/>
                </a:solidFill>
              </a:rPr>
              <a:t>Per chi </a:t>
            </a:r>
          </a:p>
          <a:p>
            <a:pPr algn="ctr"/>
            <a:r>
              <a:rPr lang="it-IT" sz="4400" b="1" dirty="0" err="1" smtClean="0">
                <a:solidFill>
                  <a:srgbClr val="F57B17"/>
                </a:solidFill>
              </a:rPr>
              <a:t>Enjoy</a:t>
            </a:r>
            <a:r>
              <a:rPr lang="it-IT" sz="4400" b="1" dirty="0" smtClean="0">
                <a:solidFill>
                  <a:srgbClr val="F57B17"/>
                </a:solidFill>
              </a:rPr>
              <a:t> Calabria?</a:t>
            </a:r>
            <a:endParaRPr lang="it-IT" sz="4400" b="1" dirty="0">
              <a:solidFill>
                <a:srgbClr val="F57B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186442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556792"/>
            <a:ext cx="824233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2200" b="1" dirty="0" smtClean="0">
                <a:solidFill>
                  <a:prstClr val="white"/>
                </a:solidFill>
              </a:rPr>
              <a:t>Quale viaggiatore </a:t>
            </a:r>
            <a:r>
              <a:rPr lang="it-IT" sz="2200" b="1" dirty="0">
                <a:solidFill>
                  <a:prstClr val="white"/>
                </a:solidFill>
              </a:rPr>
              <a:t>non desidererebbe </a:t>
            </a:r>
            <a:r>
              <a:rPr lang="it-IT" sz="2200" b="1" dirty="0" smtClean="0">
                <a:solidFill>
                  <a:prstClr val="white"/>
                </a:solidFill>
              </a:rPr>
              <a:t>scoprire </a:t>
            </a:r>
            <a:r>
              <a:rPr lang="it-IT" sz="2200" b="1" dirty="0">
                <a:solidFill>
                  <a:prstClr val="white"/>
                </a:solidFill>
              </a:rPr>
              <a:t>il luogo delle proprie vacanze prima di </a:t>
            </a:r>
            <a:r>
              <a:rPr lang="it-IT" sz="2200" b="1" dirty="0" smtClean="0">
                <a:solidFill>
                  <a:prstClr val="white"/>
                </a:solidFill>
              </a:rPr>
              <a:t>partire? Magari </a:t>
            </a:r>
            <a:r>
              <a:rPr lang="it-IT" sz="2200" b="1" dirty="0">
                <a:solidFill>
                  <a:prstClr val="white"/>
                </a:solidFill>
              </a:rPr>
              <a:t>confrontandosi </a:t>
            </a:r>
            <a:r>
              <a:rPr lang="it-IT" sz="2200" b="1" i="1" dirty="0">
                <a:solidFill>
                  <a:prstClr val="white"/>
                </a:solidFill>
              </a:rPr>
              <a:t>face to face </a:t>
            </a:r>
            <a:r>
              <a:rPr lang="it-IT" sz="2200" b="1" dirty="0">
                <a:solidFill>
                  <a:prstClr val="white"/>
                </a:solidFill>
              </a:rPr>
              <a:t>con turisti che ci sono già stati o persone che vi abitano? Enjoy Calabria permette tutto questo e non </a:t>
            </a:r>
            <a:r>
              <a:rPr lang="it-IT" sz="2200" b="1" dirty="0" smtClean="0">
                <a:solidFill>
                  <a:prstClr val="white"/>
                </a:solidFill>
              </a:rPr>
              <a:t>solo …</a:t>
            </a:r>
            <a:endParaRPr lang="it-IT" sz="2200" b="1" dirty="0">
              <a:solidFill>
                <a:prstClr val="white"/>
              </a:solidFill>
            </a:endParaRPr>
          </a:p>
          <a:p>
            <a:pPr lvl="0">
              <a:lnSpc>
                <a:spcPts val="3000"/>
              </a:lnSpc>
            </a:pPr>
            <a:endParaRPr lang="it-IT" sz="2400" b="1" dirty="0" smtClean="0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20530684">
            <a:off x="128088" y="1036816"/>
            <a:ext cx="20866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TURISTI</a:t>
            </a:r>
            <a:endParaRPr lang="it-IT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262793" cy="2382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750" y="3714752"/>
            <a:ext cx="50619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51464052"/>
      </p:ext>
    </p:extLst>
  </p:cSld>
  <p:clrMapOvr>
    <a:masterClrMapping/>
  </p:clrMapOvr>
  <p:transition advClick="0" advTm="30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1357298"/>
            <a:ext cx="8314343" cy="84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b="1" dirty="0" smtClean="0">
                <a:solidFill>
                  <a:prstClr val="white"/>
                </a:solidFill>
              </a:rPr>
              <a:t>far </a:t>
            </a:r>
            <a:r>
              <a:rPr lang="it-IT" sz="2400" b="1" dirty="0">
                <a:solidFill>
                  <a:prstClr val="white"/>
                </a:solidFill>
              </a:rPr>
              <a:t>conoscere la propria azienda attraverso una pubblicità non </a:t>
            </a:r>
            <a:r>
              <a:rPr lang="it-IT" sz="2400" b="1" dirty="0" smtClean="0">
                <a:solidFill>
                  <a:prstClr val="white"/>
                </a:solidFill>
              </a:rPr>
              <a:t>convenzionale.</a:t>
            </a:r>
          </a:p>
        </p:txBody>
      </p:sp>
      <p:sp>
        <p:nvSpPr>
          <p:cNvPr id="8" name="CasellaDiTesto 7"/>
          <p:cNvSpPr txBox="1"/>
          <p:nvPr/>
        </p:nvSpPr>
        <p:spPr>
          <a:xfrm rot="20530684">
            <a:off x="171887" y="750651"/>
            <a:ext cx="1709427" cy="4578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AZIENDE</a:t>
            </a:r>
            <a:endParaRPr lang="it-IT" sz="2400" b="1" dirty="0"/>
          </a:p>
        </p:txBody>
      </p:sp>
      <p:graphicFrame>
        <p:nvGraphicFramePr>
          <p:cNvPr id="11" name="Diagramma 10"/>
          <p:cNvGraphicFramePr/>
          <p:nvPr/>
        </p:nvGraphicFramePr>
        <p:xfrm>
          <a:off x="428596" y="2143116"/>
          <a:ext cx="7786742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2788729"/>
      </p:ext>
    </p:extLst>
  </p:cSld>
  <p:clrMapOvr>
    <a:masterClrMapping/>
  </p:clrMapOvr>
  <p:transition advClick="0"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116471"/>
            <a:ext cx="3857312" cy="288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643314"/>
            <a:ext cx="4037740" cy="286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 rot="21091289">
            <a:off x="2673" y="639732"/>
            <a:ext cx="44959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PUBBLICHE AMMINISTRAZIONI</a:t>
            </a:r>
            <a:endParaRPr lang="it-IT" sz="2400" b="1" dirty="0"/>
          </a:p>
        </p:txBody>
      </p:sp>
      <p:sp>
        <p:nvSpPr>
          <p:cNvPr id="2" name="Rettangolo 1"/>
          <p:cNvSpPr/>
          <p:nvPr/>
        </p:nvSpPr>
        <p:spPr>
          <a:xfrm>
            <a:off x="971600" y="1428003"/>
            <a:ext cx="8064896" cy="200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it-IT" sz="2200" b="1" dirty="0">
                <a:solidFill>
                  <a:schemeClr val="bg1"/>
                </a:solidFill>
              </a:rPr>
              <a:t>Enjoy, un ottimo strumento di marketing </a:t>
            </a:r>
            <a:r>
              <a:rPr lang="it-IT" sz="2200" b="1" dirty="0" smtClean="0">
                <a:solidFill>
                  <a:schemeClr val="bg1"/>
                </a:solidFill>
              </a:rPr>
              <a:t>territoriale: </a:t>
            </a:r>
            <a:r>
              <a:rPr lang="it-IT" sz="2200" b="1" dirty="0">
                <a:solidFill>
                  <a:schemeClr val="bg1"/>
                </a:solidFill>
              </a:rPr>
              <a:t> </a:t>
            </a:r>
            <a:r>
              <a:rPr lang="it-IT" sz="2200" b="1" dirty="0" smtClean="0">
                <a:solidFill>
                  <a:schemeClr val="bg1"/>
                </a:solidFill>
              </a:rPr>
              <a:t>le </a:t>
            </a:r>
            <a:r>
              <a:rPr lang="it-IT" sz="2200" b="1" dirty="0">
                <a:solidFill>
                  <a:schemeClr val="bg1"/>
                </a:solidFill>
              </a:rPr>
              <a:t>amministrazioni potranno realizzare un abbonamento con </a:t>
            </a:r>
            <a:r>
              <a:rPr lang="it-IT" sz="2200" b="1" i="1" dirty="0">
                <a:solidFill>
                  <a:schemeClr val="bg1"/>
                </a:solidFill>
              </a:rPr>
              <a:t>Enjoy</a:t>
            </a:r>
            <a:r>
              <a:rPr lang="it-IT" sz="2200" b="1" dirty="0">
                <a:solidFill>
                  <a:schemeClr val="bg1"/>
                </a:solidFill>
              </a:rPr>
              <a:t> che garantisce la ricostruzione 3D di alcuni punti di interesse ed una visibilità nella Community costante.</a:t>
            </a:r>
          </a:p>
          <a:p>
            <a:pPr>
              <a:lnSpc>
                <a:spcPts val="3000"/>
              </a:lnSpc>
            </a:pPr>
            <a:endParaRPr lang="it-IT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198104"/>
      </p:ext>
    </p:extLst>
  </p:cSld>
  <p:clrMapOvr>
    <a:masterClrMapping/>
  </p:clrMapOvr>
  <p:transition advClick="0" advTm="30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455</Words>
  <Application>Microsoft Office PowerPoint</Application>
  <PresentationFormat>Presentazione su schermo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Annalisa</dc:creator>
  <cp:lastModifiedBy>asoluri</cp:lastModifiedBy>
  <cp:revision>200</cp:revision>
  <dcterms:modified xsi:type="dcterms:W3CDTF">2014-03-19T08:34:14Z</dcterms:modified>
</cp:coreProperties>
</file>