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6" r:id="rId4"/>
    <p:sldId id="288" r:id="rId5"/>
    <p:sldId id="257" r:id="rId6"/>
    <p:sldId id="266" r:id="rId7"/>
    <p:sldId id="265" r:id="rId8"/>
    <p:sldId id="263" r:id="rId9"/>
    <p:sldId id="262" r:id="rId10"/>
    <p:sldId id="261" r:id="rId11"/>
    <p:sldId id="268" r:id="rId12"/>
    <p:sldId id="267" r:id="rId13"/>
    <p:sldId id="259" r:id="rId14"/>
    <p:sldId id="260" r:id="rId15"/>
    <p:sldId id="258" r:id="rId16"/>
    <p:sldId id="269" r:id="rId17"/>
    <p:sldId id="270" r:id="rId18"/>
    <p:sldId id="271" r:id="rId19"/>
    <p:sldId id="272" r:id="rId20"/>
    <p:sldId id="278" r:id="rId21"/>
    <p:sldId id="284" r:id="rId22"/>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3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94671" autoAdjust="0"/>
  </p:normalViewPr>
  <p:slideViewPr>
    <p:cSldViewPr>
      <p:cViewPr varScale="1">
        <p:scale>
          <a:sx n="65" d="100"/>
          <a:sy n="65" d="100"/>
        </p:scale>
        <p:origin x="-12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71715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85684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365784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592B189-38F8-4B28-9C0F-B420B95FD14E}"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570011D-7F0A-4234-9938-51F14EB6351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00623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0922395-4AF2-4A0C-88E7-61D99D25D839}"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11A8BA8-CA23-42BF-894D-7AC3757BB59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69714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1050E0C-9461-4ED9-B214-FEE7D6461FA7}"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2A5C17E-EAEE-463A-81D6-FDAFF0DA451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01422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7E5F067-D7FC-4286-9853-963E8A9F2FD2}" type="datetimeFigureOut">
              <a:rPr lang="it-IT">
                <a:solidFill>
                  <a:prstClr val="black">
                    <a:tint val="75000"/>
                  </a:prstClr>
                </a:solidFill>
              </a:rPr>
              <a:pPr>
                <a:defRPr/>
              </a:pPr>
              <a:t>19/03/2014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4B23CA3-D1C8-4700-B29F-687C2435521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28519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627B997-10FA-4895-85C6-EF004E942BEC}" type="datetimeFigureOut">
              <a:rPr lang="it-IT">
                <a:solidFill>
                  <a:prstClr val="black">
                    <a:tint val="75000"/>
                  </a:prstClr>
                </a:solidFill>
              </a:rPr>
              <a:pPr>
                <a:defRPr/>
              </a:pPr>
              <a:t>19/03/2014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F40D3C62-A7AE-4218-8DE3-DB82641F372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08972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41C2484-B425-4512-8192-BA2EFF68E8E8}" type="datetimeFigureOut">
              <a:rPr lang="it-IT">
                <a:solidFill>
                  <a:prstClr val="black">
                    <a:tint val="75000"/>
                  </a:prstClr>
                </a:solidFill>
              </a:rPr>
              <a:pPr>
                <a:defRPr/>
              </a:pPr>
              <a:t>19/03/2014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1FEC1E1F-F88D-4065-A9E2-6C9B3FB31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8816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6196A0E-D0CC-4D88-914C-2DD9967AE170}" type="datetimeFigureOut">
              <a:rPr lang="it-IT">
                <a:solidFill>
                  <a:prstClr val="black">
                    <a:tint val="75000"/>
                  </a:prstClr>
                </a:solidFill>
              </a:rPr>
              <a:pPr>
                <a:defRPr/>
              </a:pPr>
              <a:t>19/03/2014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6973FCEB-3B33-4E28-B5B3-ACCC1B3E548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90382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6F000FA-9FEA-417E-9B4C-DEA3CC03C8A1}" type="datetimeFigureOut">
              <a:rPr lang="it-IT">
                <a:solidFill>
                  <a:prstClr val="black">
                    <a:tint val="75000"/>
                  </a:prstClr>
                </a:solidFill>
              </a:rPr>
              <a:pPr>
                <a:defRPr/>
              </a:pPr>
              <a:t>19/03/2014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26C0BF3D-5904-4561-8533-A3C417BFB42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0707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1420209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6BA4BAB-BBC4-4DC0-B4B9-5526C4500A88}" type="datetimeFigureOut">
              <a:rPr lang="it-IT">
                <a:solidFill>
                  <a:prstClr val="black">
                    <a:tint val="75000"/>
                  </a:prstClr>
                </a:solidFill>
              </a:rPr>
              <a:pPr>
                <a:defRPr/>
              </a:pPr>
              <a:t>19/03/2014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AFCDEC7-977A-44E3-B959-A15FCCA54A4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60841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D09343A-0408-4588-9112-596E82AC2CA5}"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EBFA35A-74E3-434C-B482-489814344DD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88024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8757ED6-0A1A-4A27-9CB1-1A51F9C05FBC}"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C37E5CD-0A04-41DA-AD00-9CCF565722C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970122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592B189-38F8-4B28-9C0F-B420B95FD14E}"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570011D-7F0A-4234-9938-51F14EB6351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719314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0922395-4AF2-4A0C-88E7-61D99D25D839}"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11A8BA8-CA23-42BF-894D-7AC3757BB597}"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7991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1050E0C-9461-4ED9-B214-FEE7D6461FA7}"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2A5C17E-EAEE-463A-81D6-FDAFF0DA451C}"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732258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7E5F067-D7FC-4286-9853-963E8A9F2FD2}" type="datetimeFigureOut">
              <a:rPr lang="it-IT">
                <a:solidFill>
                  <a:prstClr val="black">
                    <a:tint val="75000"/>
                  </a:prstClr>
                </a:solidFill>
              </a:rPr>
              <a:pPr>
                <a:defRPr/>
              </a:pPr>
              <a:t>19/03/2014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C4B23CA3-D1C8-4700-B29F-687C2435521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18757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627B997-10FA-4895-85C6-EF004E942BEC}" type="datetimeFigureOut">
              <a:rPr lang="it-IT">
                <a:solidFill>
                  <a:prstClr val="black">
                    <a:tint val="75000"/>
                  </a:prstClr>
                </a:solidFill>
              </a:rPr>
              <a:pPr>
                <a:defRPr/>
              </a:pPr>
              <a:t>19/03/2014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F40D3C62-A7AE-4218-8DE3-DB82641F372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85659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41C2484-B425-4512-8192-BA2EFF68E8E8}" type="datetimeFigureOut">
              <a:rPr lang="it-IT">
                <a:solidFill>
                  <a:prstClr val="black">
                    <a:tint val="75000"/>
                  </a:prstClr>
                </a:solidFill>
              </a:rPr>
              <a:pPr>
                <a:defRPr/>
              </a:pPr>
              <a:t>19/03/2014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1FEC1E1F-F88D-4065-A9E2-6C9B3FB315F9}"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86957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D6196A0E-D0CC-4D88-914C-2DD9967AE170}" type="datetimeFigureOut">
              <a:rPr lang="it-IT">
                <a:solidFill>
                  <a:prstClr val="black">
                    <a:tint val="75000"/>
                  </a:prstClr>
                </a:solidFill>
              </a:rPr>
              <a:pPr>
                <a:defRPr/>
              </a:pPr>
              <a:t>19/03/2014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6973FCEB-3B33-4E28-B5B3-ACCC1B3E548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6005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3842553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6F000FA-9FEA-417E-9B4C-DEA3CC03C8A1}" type="datetimeFigureOut">
              <a:rPr lang="it-IT">
                <a:solidFill>
                  <a:prstClr val="black">
                    <a:tint val="75000"/>
                  </a:prstClr>
                </a:solidFill>
              </a:rPr>
              <a:pPr>
                <a:defRPr/>
              </a:pPr>
              <a:t>19/03/2014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26C0BF3D-5904-4561-8533-A3C417BFB42D}"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83812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6BA4BAB-BBC4-4DC0-B4B9-5526C4500A88}" type="datetimeFigureOut">
              <a:rPr lang="it-IT">
                <a:solidFill>
                  <a:prstClr val="black">
                    <a:tint val="75000"/>
                  </a:prstClr>
                </a:solidFill>
              </a:rPr>
              <a:pPr>
                <a:defRPr/>
              </a:pPr>
              <a:t>19/03/2014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AFCDEC7-977A-44E3-B959-A15FCCA54A4F}"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47662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D09343A-0408-4588-9112-596E82AC2CA5}"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6EBFA35A-74E3-434C-B482-489814344DD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66969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8757ED6-0A1A-4A27-9CB1-1A51F9C05FBC}"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C37E5CD-0A04-41DA-AD00-9CCF565722C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26036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205593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663613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4136535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418488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292059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8CA6B7E-599E-4051-9778-1950693048E8}" type="datetimeFigureOut">
              <a:rPr lang="it-IT" smtClean="0"/>
              <a:pPr/>
              <a:t>19/03/2014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6294ABC-94CB-4311-9BBA-241A8BE83C56}" type="slidenum">
              <a:rPr lang="it-IT" smtClean="0"/>
              <a:pPr/>
              <a:t>‹N›</a:t>
            </a:fld>
            <a:endParaRPr lang="it-IT"/>
          </a:p>
        </p:txBody>
      </p:sp>
    </p:spTree>
    <p:extLst>
      <p:ext uri="{BB962C8B-B14F-4D97-AF65-F5344CB8AC3E}">
        <p14:creationId xmlns:p14="http://schemas.microsoft.com/office/powerpoint/2010/main" val="1248539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73EB9"/>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A6B7E-599E-4051-9778-1950693048E8}" type="datetimeFigureOut">
              <a:rPr lang="it-IT" smtClean="0"/>
              <a:pPr/>
              <a:t>19/03/2014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94ABC-94CB-4311-9BBA-241A8BE83C56}" type="slidenum">
              <a:rPr lang="it-IT" smtClean="0"/>
              <a:pPr/>
              <a:t>‹N›</a:t>
            </a:fld>
            <a:endParaRPr lang="it-IT"/>
          </a:p>
        </p:txBody>
      </p:sp>
    </p:spTree>
    <p:extLst>
      <p:ext uri="{BB962C8B-B14F-4D97-AF65-F5344CB8AC3E}">
        <p14:creationId xmlns:p14="http://schemas.microsoft.com/office/powerpoint/2010/main" val="52491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73EB9"/>
        </a:solidFill>
        <a:effectLst/>
      </p:bgPr>
    </p:bg>
    <p:spTree>
      <p:nvGrpSpPr>
        <p:cNvPr id="1" name=""/>
        <p:cNvGrpSpPr/>
        <p:nvPr/>
      </p:nvGrpSpPr>
      <p:grpSpPr>
        <a:xfrm>
          <a:off x="0" y="0"/>
          <a:ext cx="0" cy="0"/>
          <a:chOff x="0" y="0"/>
          <a:chExt cx="0" cy="0"/>
        </a:xfrm>
      </p:grpSpPr>
      <p:sp>
        <p:nvSpPr>
          <p:cNvPr id="4608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608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337D8B7-F48C-4D1C-855E-4A4CF778AE95}"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1BB604-315B-4A26-AF12-557DA86F949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034636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73EB9"/>
        </a:solidFill>
        <a:effectLst/>
      </p:bgPr>
    </p:bg>
    <p:spTree>
      <p:nvGrpSpPr>
        <p:cNvPr id="1" name=""/>
        <p:cNvGrpSpPr/>
        <p:nvPr/>
      </p:nvGrpSpPr>
      <p:grpSpPr>
        <a:xfrm>
          <a:off x="0" y="0"/>
          <a:ext cx="0" cy="0"/>
          <a:chOff x="0" y="0"/>
          <a:chExt cx="0" cy="0"/>
        </a:xfrm>
      </p:grpSpPr>
      <p:sp>
        <p:nvSpPr>
          <p:cNvPr id="4608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608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337D8B7-F48C-4D1C-855E-4A4CF778AE95}" type="datetimeFigureOut">
              <a:rPr lang="it-IT">
                <a:solidFill>
                  <a:prstClr val="black">
                    <a:tint val="75000"/>
                  </a:prstClr>
                </a:solidFill>
              </a:rPr>
              <a:pPr>
                <a:defRPr/>
              </a:pPr>
              <a:t>19/03/2014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41BB604-315B-4A26-AF12-557DA86F949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33848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Titolo 1"/>
          <p:cNvSpPr>
            <a:spLocks noGrp="1"/>
          </p:cNvSpPr>
          <p:nvPr>
            <p:ph type="ctrTitle"/>
          </p:nvPr>
        </p:nvSpPr>
        <p:spPr>
          <a:xfrm>
            <a:off x="685800" y="2393950"/>
            <a:ext cx="7772400" cy="2259013"/>
          </a:xfrm>
        </p:spPr>
        <p:txBody>
          <a:bodyPr/>
          <a:lstStyle/>
          <a:p>
            <a:pPr hangingPunct="0"/>
            <a:r>
              <a:rPr lang="it-IT" sz="2800" b="1" i="1" dirty="0" smtClean="0">
                <a:solidFill>
                  <a:srgbClr val="FFFF00"/>
                </a:solidFill>
              </a:rPr>
              <a:t>SMART AGING</a:t>
            </a:r>
            <a:r>
              <a:rPr lang="it-IT" sz="2800" dirty="0" smtClean="0">
                <a:solidFill>
                  <a:srgbClr val="FFFF00"/>
                </a:solidFill>
              </a:rPr>
              <a:t/>
            </a:r>
            <a:br>
              <a:rPr lang="it-IT" sz="2800" dirty="0" smtClean="0">
                <a:solidFill>
                  <a:srgbClr val="FFFF00"/>
                </a:solidFill>
              </a:rPr>
            </a:br>
            <a:r>
              <a:rPr lang="it-IT" sz="2800" b="1" i="1" dirty="0" smtClean="0">
                <a:solidFill>
                  <a:srgbClr val="FFFF00"/>
                </a:solidFill>
              </a:rPr>
              <a:t>Un approccio innovativo basato sulla tecnologia dei </a:t>
            </a:r>
            <a:r>
              <a:rPr lang="it-IT" sz="2800" b="1" i="1" dirty="0" err="1" smtClean="0">
                <a:solidFill>
                  <a:srgbClr val="FFFF00"/>
                </a:solidFill>
              </a:rPr>
              <a:t>Serious</a:t>
            </a:r>
            <a:r>
              <a:rPr lang="it-IT" sz="2800" b="1" i="1" dirty="0" smtClean="0">
                <a:solidFill>
                  <a:srgbClr val="FFFF00"/>
                </a:solidFill>
              </a:rPr>
              <a:t> Games</a:t>
            </a:r>
            <a:r>
              <a:rPr lang="it-IT" sz="2800" dirty="0" smtClean="0">
                <a:solidFill>
                  <a:srgbClr val="FFFF00"/>
                </a:solidFill>
              </a:rPr>
              <a:t> </a:t>
            </a:r>
            <a:r>
              <a:rPr lang="it-IT" sz="2800" b="1" i="1" dirty="0">
                <a:solidFill>
                  <a:srgbClr val="FFFF00"/>
                </a:solidFill>
              </a:rPr>
              <a:t>a</a:t>
            </a:r>
            <a:r>
              <a:rPr lang="it-IT" sz="2800" b="1" i="1" dirty="0" smtClean="0">
                <a:solidFill>
                  <a:srgbClr val="FFFF00"/>
                </a:solidFill>
              </a:rPr>
              <a:t>lla diagnosi precoce di disturbi cognitivi lievi ed al self training</a:t>
            </a:r>
            <a:r>
              <a:rPr lang="it-IT" sz="2800" dirty="0" smtClean="0">
                <a:solidFill>
                  <a:schemeClr val="bg1"/>
                </a:solidFill>
              </a:rPr>
              <a:t/>
            </a:r>
            <a:br>
              <a:rPr lang="it-IT" sz="2800" dirty="0" smtClean="0">
                <a:solidFill>
                  <a:schemeClr val="bg1"/>
                </a:solidFill>
              </a:rPr>
            </a:br>
            <a:r>
              <a:rPr lang="en-GB" sz="1800" i="1" dirty="0" err="1" smtClean="0">
                <a:solidFill>
                  <a:srgbClr val="FFFF00"/>
                </a:solidFill>
              </a:rPr>
              <a:t>Codice</a:t>
            </a:r>
            <a:r>
              <a:rPr lang="en-GB" sz="1800" i="1" dirty="0" smtClean="0">
                <a:solidFill>
                  <a:srgbClr val="FFFF00"/>
                </a:solidFill>
              </a:rPr>
              <a:t> </a:t>
            </a:r>
            <a:r>
              <a:rPr lang="en-GB" sz="1800" i="1" dirty="0" err="1" smtClean="0">
                <a:solidFill>
                  <a:srgbClr val="FFFF00"/>
                </a:solidFill>
              </a:rPr>
              <a:t>identificativo</a:t>
            </a:r>
            <a:r>
              <a:rPr lang="en-GB" sz="1800" i="1" dirty="0" smtClean="0">
                <a:solidFill>
                  <a:srgbClr val="FFFF00"/>
                </a:solidFill>
              </a:rPr>
              <a:t>:</a:t>
            </a:r>
            <a:r>
              <a:rPr lang="en-GB" sz="1800" b="1" i="1" dirty="0" smtClean="0">
                <a:solidFill>
                  <a:srgbClr val="FFFF00"/>
                </a:solidFill>
              </a:rPr>
              <a:t> PON04a3_00372</a:t>
            </a:r>
            <a:r>
              <a:rPr lang="it-IT" sz="2800" dirty="0" smtClean="0">
                <a:solidFill>
                  <a:schemeClr val="bg1"/>
                </a:solidFill>
              </a:rPr>
              <a:t/>
            </a:r>
            <a:br>
              <a:rPr lang="it-IT" sz="2800" dirty="0" smtClean="0">
                <a:solidFill>
                  <a:schemeClr val="bg1"/>
                </a:solidFill>
              </a:rPr>
            </a:br>
            <a:r>
              <a:rPr lang="it-IT" sz="2800" dirty="0" smtClean="0">
                <a:solidFill>
                  <a:schemeClr val="bg1"/>
                </a:solidFill>
              </a:rPr>
              <a:t/>
            </a:r>
            <a:br>
              <a:rPr lang="it-IT" sz="2800" dirty="0" smtClean="0">
                <a:solidFill>
                  <a:schemeClr val="bg1"/>
                </a:solidFill>
              </a:rPr>
            </a:br>
            <a:r>
              <a:rPr lang="it-IT" sz="2800" dirty="0" smtClean="0">
                <a:solidFill>
                  <a:schemeClr val="bg1"/>
                </a:solidFill>
              </a:rPr>
              <a:t/>
            </a:r>
            <a:br>
              <a:rPr lang="it-IT" sz="2800" dirty="0" smtClean="0">
                <a:solidFill>
                  <a:schemeClr val="bg1"/>
                </a:solidFill>
              </a:rPr>
            </a:br>
            <a:r>
              <a:rPr lang="it-IT" sz="2800" b="1" i="1" dirty="0" smtClean="0">
                <a:solidFill>
                  <a:schemeClr val="bg1"/>
                </a:solidFill>
              </a:rPr>
              <a:t>Dott.ssa Marialisa Lamonica</a:t>
            </a:r>
            <a:br>
              <a:rPr lang="it-IT" sz="2800" b="1" i="1" dirty="0" smtClean="0">
                <a:solidFill>
                  <a:schemeClr val="bg1"/>
                </a:solidFill>
              </a:rPr>
            </a:br>
            <a:r>
              <a:rPr lang="it-IT" sz="2800" b="1" i="1" dirty="0" smtClean="0">
                <a:solidFill>
                  <a:schemeClr val="bg1"/>
                </a:solidFill>
              </a:rPr>
              <a:t>Presidente SMART AGING</a:t>
            </a:r>
          </a:p>
        </p:txBody>
      </p:sp>
      <p:sp>
        <p:nvSpPr>
          <p:cNvPr id="3" name="Sottotitolo 2"/>
          <p:cNvSpPr>
            <a:spLocks noGrp="1"/>
          </p:cNvSpPr>
          <p:nvPr>
            <p:ph type="subTitle" idx="1"/>
          </p:nvPr>
        </p:nvSpPr>
        <p:spPr>
          <a:xfrm>
            <a:off x="1476375" y="6165850"/>
            <a:ext cx="6400800" cy="576263"/>
          </a:xfrm>
        </p:spPr>
        <p:txBody>
          <a:bodyPr>
            <a:normAutofit/>
          </a:bodyPr>
          <a:lstStyle/>
          <a:p>
            <a:pPr>
              <a:lnSpc>
                <a:spcPct val="80000"/>
              </a:lnSpc>
            </a:pPr>
            <a:r>
              <a:rPr lang="it-IT" sz="1200" b="1" smtClean="0">
                <a:solidFill>
                  <a:schemeClr val="bg1"/>
                </a:solidFill>
              </a:rPr>
              <a:t>Finanziamento MIUR</a:t>
            </a:r>
          </a:p>
          <a:p>
            <a:pPr>
              <a:lnSpc>
                <a:spcPct val="80000"/>
              </a:lnSpc>
            </a:pPr>
            <a:r>
              <a:rPr lang="it-IT" sz="1200" b="1" smtClean="0">
                <a:solidFill>
                  <a:schemeClr val="bg1"/>
                </a:solidFill>
              </a:rPr>
              <a:t>Progetti PON "</a:t>
            </a:r>
            <a:r>
              <a:rPr lang="it-IT" sz="1200" b="1" i="1" smtClean="0">
                <a:solidFill>
                  <a:schemeClr val="bg1"/>
                </a:solidFill>
              </a:rPr>
              <a:t> Smart Cities and Communities and Social Innovation” </a:t>
            </a:r>
            <a:r>
              <a:rPr lang="it-IT" sz="1200" b="1" smtClean="0">
                <a:solidFill>
                  <a:schemeClr val="bg1"/>
                </a:solidFill>
              </a:rPr>
              <a:t>nell’ambito “</a:t>
            </a:r>
            <a:r>
              <a:rPr lang="it-IT" sz="1200" b="1" i="1" smtClean="0">
                <a:solidFill>
                  <a:schemeClr val="bg1"/>
                </a:solidFill>
              </a:rPr>
              <a:t>Ricerca e Competitività” 2007-2013 per le Regioni dell’Obiettivo Convergenza</a:t>
            </a:r>
            <a:r>
              <a:rPr lang="it-IT" sz="1200" b="1" smtClean="0">
                <a:solidFill>
                  <a:schemeClr val="bg1"/>
                </a:solidFill>
              </a:rPr>
              <a:t> "</a:t>
            </a:r>
            <a:endParaRPr lang="it-IT" sz="1200" smtClean="0">
              <a:solidFill>
                <a:schemeClr val="bg1"/>
              </a:solidFill>
            </a:endParaRPr>
          </a:p>
        </p:txBody>
      </p:sp>
      <p:pic>
        <p:nvPicPr>
          <p:cNvPr id="1083" name="Immagine 2"/>
          <p:cNvPicPr>
            <a:picLocks noChangeAspect="1" noChangeArrowheads="1"/>
          </p:cNvPicPr>
          <p:nvPr/>
        </p:nvPicPr>
        <p:blipFill>
          <a:blip r:embed="rId2"/>
          <a:srcRect/>
          <a:stretch>
            <a:fillRect/>
          </a:stretch>
        </p:blipFill>
        <p:spPr bwMode="auto">
          <a:xfrm>
            <a:off x="468313" y="188913"/>
            <a:ext cx="1150937" cy="600075"/>
          </a:xfrm>
          <a:prstGeom prst="rect">
            <a:avLst/>
          </a:prstGeom>
          <a:noFill/>
          <a:ln w="9525">
            <a:noFill/>
            <a:miter lim="800000"/>
            <a:headEnd/>
            <a:tailEnd/>
          </a:ln>
        </p:spPr>
      </p:pic>
      <p:pic>
        <p:nvPicPr>
          <p:cNvPr id="1084" name="Immagine 3" descr="logo-PON-bold"/>
          <p:cNvPicPr>
            <a:picLocks noChangeAspect="1" noChangeArrowheads="1"/>
          </p:cNvPicPr>
          <p:nvPr/>
        </p:nvPicPr>
        <p:blipFill>
          <a:blip r:embed="rId3"/>
          <a:srcRect/>
          <a:stretch>
            <a:fillRect/>
          </a:stretch>
        </p:blipFill>
        <p:spPr bwMode="auto">
          <a:xfrm>
            <a:off x="7712075" y="188913"/>
            <a:ext cx="892175" cy="596900"/>
          </a:xfrm>
          <a:prstGeom prst="rect">
            <a:avLst/>
          </a:prstGeom>
          <a:noFill/>
          <a:ln w="9525">
            <a:noFill/>
            <a:miter lim="800000"/>
            <a:headEnd/>
            <a:tailEnd/>
          </a:ln>
        </p:spPr>
      </p:pic>
      <p:pic>
        <p:nvPicPr>
          <p:cNvPr id="1085" name="Immagine 4"/>
          <p:cNvPicPr>
            <a:picLocks noChangeAspect="1" noChangeArrowheads="1"/>
          </p:cNvPicPr>
          <p:nvPr/>
        </p:nvPicPr>
        <p:blipFill>
          <a:blip r:embed="rId4"/>
          <a:srcRect/>
          <a:stretch>
            <a:fillRect/>
          </a:stretch>
        </p:blipFill>
        <p:spPr bwMode="auto">
          <a:xfrm>
            <a:off x="3059113" y="188913"/>
            <a:ext cx="1089025" cy="598487"/>
          </a:xfrm>
          <a:prstGeom prst="rect">
            <a:avLst/>
          </a:prstGeom>
          <a:noFill/>
          <a:ln w="9525">
            <a:noFill/>
            <a:miter lim="800000"/>
            <a:headEnd/>
            <a:tailEnd/>
          </a:ln>
        </p:spPr>
      </p:pic>
      <p:pic>
        <p:nvPicPr>
          <p:cNvPr id="1086" name="Immagine 5"/>
          <p:cNvPicPr>
            <a:picLocks noChangeAspect="1" noChangeArrowheads="1"/>
          </p:cNvPicPr>
          <p:nvPr/>
        </p:nvPicPr>
        <p:blipFill>
          <a:blip r:embed="rId5"/>
          <a:srcRect/>
          <a:stretch>
            <a:fillRect/>
          </a:stretch>
        </p:blipFill>
        <p:spPr bwMode="auto">
          <a:xfrm>
            <a:off x="5294313" y="188913"/>
            <a:ext cx="1222375" cy="628650"/>
          </a:xfrm>
          <a:prstGeom prst="rect">
            <a:avLst/>
          </a:prstGeom>
          <a:noFill/>
          <a:ln w="9525">
            <a:noFill/>
            <a:miter lim="800000"/>
            <a:headEnd/>
            <a:tailEnd/>
          </a:ln>
        </p:spPr>
      </p:pic>
    </p:spTree>
    <p:extLst>
      <p:ext uri="{BB962C8B-B14F-4D97-AF65-F5344CB8AC3E}">
        <p14:creationId xmlns:p14="http://schemas.microsoft.com/office/powerpoint/2010/main" val="427741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7668344" y="416858"/>
            <a:ext cx="1008112" cy="491862"/>
            <a:chOff x="6300192" y="2780928"/>
            <a:chExt cx="1188000" cy="707886"/>
          </a:xfrm>
        </p:grpSpPr>
        <p:sp>
          <p:nvSpPr>
            <p:cNvPr id="4" name="CasellaDiTesto 3"/>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5"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6"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7" name="CasellaDiTesto 6"/>
          <p:cNvSpPr txBox="1"/>
          <p:nvPr/>
        </p:nvSpPr>
        <p:spPr>
          <a:xfrm>
            <a:off x="1043608" y="234528"/>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8" name="CasellaDiTesto 7"/>
          <p:cNvSpPr txBox="1"/>
          <p:nvPr/>
        </p:nvSpPr>
        <p:spPr>
          <a:xfrm>
            <a:off x="1058466" y="652626"/>
            <a:ext cx="6480720" cy="400110"/>
          </a:xfrm>
          <a:prstGeom prst="rect">
            <a:avLst/>
          </a:prstGeom>
          <a:noFill/>
        </p:spPr>
        <p:txBody>
          <a:bodyPr wrap="square" rtlCol="0">
            <a:spAutoFit/>
          </a:bodyPr>
          <a:lstStyle/>
          <a:p>
            <a:pPr algn="ctr"/>
            <a:r>
              <a:rPr lang="it-IT" sz="2000" b="1" i="1" dirty="0" smtClean="0">
                <a:solidFill>
                  <a:srgbClr val="FFFF00"/>
                </a:solidFill>
              </a:rPr>
              <a:t>Memoria prospettica</a:t>
            </a:r>
            <a:endParaRPr lang="it-IT" sz="2000" dirty="0"/>
          </a:p>
        </p:txBody>
      </p:sp>
      <p:sp>
        <p:nvSpPr>
          <p:cNvPr id="9" name="CasellaDiTesto 8"/>
          <p:cNvSpPr txBox="1"/>
          <p:nvPr/>
        </p:nvSpPr>
        <p:spPr>
          <a:xfrm>
            <a:off x="467544" y="1148259"/>
            <a:ext cx="8208912" cy="2693045"/>
          </a:xfrm>
          <a:prstGeom prst="rect">
            <a:avLst/>
          </a:prstGeom>
          <a:noFill/>
        </p:spPr>
        <p:txBody>
          <a:bodyPr wrap="square" rtlCol="0">
            <a:spAutoFit/>
          </a:bodyPr>
          <a:lstStyle/>
          <a:p>
            <a:pPr algn="just">
              <a:spcAft>
                <a:spcPts val="600"/>
              </a:spcAft>
            </a:pPr>
            <a:r>
              <a:rPr lang="it-IT" dirty="0" smtClean="0">
                <a:solidFill>
                  <a:schemeClr val="bg1"/>
                </a:solidFill>
              </a:rPr>
              <a:t>“Ricordati di accendere la televisione fra 10 minuti. Controlla l’orologio che si trova sulla parete del salotto”. L’orologio si trova sulla parete, sopra la televisione.</a:t>
            </a:r>
          </a:p>
          <a:p>
            <a:pPr algn="just">
              <a:spcAft>
                <a:spcPts val="600"/>
              </a:spcAft>
            </a:pPr>
            <a:r>
              <a:rPr lang="it-IT" spc="-100" dirty="0" smtClean="0">
                <a:solidFill>
                  <a:schemeClr val="bg1"/>
                </a:solidFill>
              </a:rPr>
              <a:t>Durante l’avanzamento del tempo il soggetto prosegue nello svolgimento degli altri compiti.</a:t>
            </a:r>
          </a:p>
          <a:p>
            <a:pPr algn="just">
              <a:spcAft>
                <a:spcPts val="600"/>
              </a:spcAft>
            </a:pPr>
            <a:endParaRPr lang="it-IT" u="sng" spc="-100" dirty="0" smtClean="0">
              <a:solidFill>
                <a:schemeClr val="bg1"/>
              </a:solidFill>
            </a:endParaRPr>
          </a:p>
          <a:p>
            <a:pPr algn="just">
              <a:spcAft>
                <a:spcPts val="600"/>
              </a:spcAft>
            </a:pPr>
            <a:r>
              <a:rPr lang="it-IT" u="sng" spc="-100" dirty="0" smtClean="0">
                <a:solidFill>
                  <a:schemeClr val="bg1"/>
                </a:solidFill>
              </a:rPr>
              <a:t>Finalità del compito</a:t>
            </a:r>
            <a:r>
              <a:rPr lang="it-IT" spc="-100" dirty="0" smtClean="0">
                <a:solidFill>
                  <a:schemeClr val="bg1"/>
                </a:solidFill>
              </a:rPr>
              <a:t>: valutazione della memoria prospettica (compito basato sul tempo).</a:t>
            </a:r>
          </a:p>
          <a:p>
            <a:pPr algn="just">
              <a:spcAft>
                <a:spcPts val="600"/>
              </a:spcAft>
            </a:pPr>
            <a:endParaRPr lang="it-IT" spc="-100" dirty="0" smtClean="0">
              <a:solidFill>
                <a:schemeClr val="bg1"/>
              </a:solidFill>
            </a:endParaRPr>
          </a:p>
          <a:p>
            <a:pPr algn="just">
              <a:spcAft>
                <a:spcPts val="600"/>
              </a:spcAft>
            </a:pPr>
            <a:r>
              <a:rPr lang="it-IT" u="sng" dirty="0" smtClean="0">
                <a:solidFill>
                  <a:schemeClr val="bg1"/>
                </a:solidFill>
              </a:rPr>
              <a:t>Indici di valutazione</a:t>
            </a:r>
            <a:r>
              <a:rPr lang="it-IT" dirty="0" smtClean="0">
                <a:solidFill>
                  <a:schemeClr val="bg1"/>
                </a:solidFill>
              </a:rPr>
              <a:t>: azione perfettamente eseguita, azione eseguita prima o dopo il tempo richiesto, dimenticanza. </a:t>
            </a:r>
          </a:p>
        </p:txBody>
      </p:sp>
      <p:pic>
        <p:nvPicPr>
          <p:cNvPr id="24580" name="Immagin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0969" y="3861048"/>
            <a:ext cx="5307335" cy="2609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260648"/>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13" name="CasellaDiTesto 12"/>
          <p:cNvSpPr txBox="1"/>
          <p:nvPr/>
        </p:nvSpPr>
        <p:spPr>
          <a:xfrm>
            <a:off x="1058466" y="678746"/>
            <a:ext cx="6480720" cy="400110"/>
          </a:xfrm>
          <a:prstGeom prst="rect">
            <a:avLst/>
          </a:prstGeom>
          <a:noFill/>
        </p:spPr>
        <p:txBody>
          <a:bodyPr wrap="square" rtlCol="0">
            <a:spAutoFit/>
          </a:bodyPr>
          <a:lstStyle/>
          <a:p>
            <a:pPr algn="ctr"/>
            <a:r>
              <a:rPr lang="it-IT" sz="2000" b="1" i="1" dirty="0">
                <a:solidFill>
                  <a:srgbClr val="FFFF00"/>
                </a:solidFill>
              </a:rPr>
              <a:t>I</a:t>
            </a:r>
            <a:r>
              <a:rPr lang="it-IT" sz="2000" b="1" i="1" dirty="0" smtClean="0">
                <a:solidFill>
                  <a:srgbClr val="FFFF00"/>
                </a:solidFill>
              </a:rPr>
              <a:t>nnaffiare i fiori</a:t>
            </a:r>
            <a:endParaRPr lang="it-IT" sz="2000" dirty="0"/>
          </a:p>
        </p:txBody>
      </p:sp>
      <p:sp>
        <p:nvSpPr>
          <p:cNvPr id="14" name="CasellaDiTesto 13"/>
          <p:cNvSpPr txBox="1"/>
          <p:nvPr/>
        </p:nvSpPr>
        <p:spPr>
          <a:xfrm>
            <a:off x="395536" y="1124744"/>
            <a:ext cx="8280920" cy="5716950"/>
          </a:xfrm>
          <a:prstGeom prst="rect">
            <a:avLst/>
          </a:prstGeom>
          <a:noFill/>
        </p:spPr>
        <p:txBody>
          <a:bodyPr wrap="square" rtlCol="0">
            <a:spAutoFit/>
          </a:bodyPr>
          <a:lstStyle/>
          <a:p>
            <a:pPr algn="just"/>
            <a:endParaRPr lang="it-IT" sz="800" dirty="0" smtClean="0">
              <a:solidFill>
                <a:schemeClr val="bg1"/>
              </a:solidFill>
            </a:endParaRPr>
          </a:p>
          <a:p>
            <a:pPr algn="just">
              <a:lnSpc>
                <a:spcPct val="150000"/>
              </a:lnSpc>
            </a:pPr>
            <a:r>
              <a:rPr lang="it-IT" dirty="0" smtClean="0">
                <a:solidFill>
                  <a:schemeClr val="bg1"/>
                </a:solidFill>
              </a:rPr>
              <a:t>La sequenza di azioni (considerata corretta) è la seguente:</a:t>
            </a:r>
          </a:p>
          <a:p>
            <a:pPr algn="just"/>
            <a:endParaRPr lang="it-IT" sz="800" dirty="0" smtClean="0">
              <a:solidFill>
                <a:schemeClr val="bg1"/>
              </a:solidFill>
            </a:endParaRPr>
          </a:p>
          <a:p>
            <a:pPr lvl="1" indent="-369888" algn="just">
              <a:lnSpc>
                <a:spcPct val="150000"/>
              </a:lnSpc>
            </a:pPr>
            <a:r>
              <a:rPr lang="it-IT" sz="1300" i="1" dirty="0" smtClean="0">
                <a:solidFill>
                  <a:schemeClr val="bg1"/>
                </a:solidFill>
              </a:rPr>
              <a:t>1)  Prendere l’innaffiatoio (in vista) sopra il rubinetto della cucina;</a:t>
            </a:r>
          </a:p>
          <a:p>
            <a:pPr lvl="1" indent="-369888" algn="just">
              <a:lnSpc>
                <a:spcPct val="150000"/>
              </a:lnSpc>
            </a:pPr>
            <a:r>
              <a:rPr lang="it-IT" sz="1300" i="1" dirty="0" smtClean="0">
                <a:solidFill>
                  <a:schemeClr val="bg1"/>
                </a:solidFill>
              </a:rPr>
              <a:t>2)  Trasportarlo e posizionarlo sul lavandino, sotto al rubinetto;</a:t>
            </a:r>
          </a:p>
          <a:p>
            <a:pPr lvl="1" indent="-369888" algn="just">
              <a:lnSpc>
                <a:spcPct val="150000"/>
              </a:lnSpc>
            </a:pPr>
            <a:r>
              <a:rPr lang="it-IT" sz="1300" i="1" dirty="0" smtClean="0">
                <a:solidFill>
                  <a:schemeClr val="bg1"/>
                </a:solidFill>
              </a:rPr>
              <a:t>3)  Aprire il rubinetto;</a:t>
            </a:r>
          </a:p>
          <a:p>
            <a:pPr lvl="1" indent="-369888" algn="just">
              <a:lnSpc>
                <a:spcPct val="150000"/>
              </a:lnSpc>
            </a:pPr>
            <a:r>
              <a:rPr lang="it-IT" sz="1300" i="1" dirty="0" smtClean="0">
                <a:solidFill>
                  <a:schemeClr val="bg1"/>
                </a:solidFill>
              </a:rPr>
              <a:t>4)  Chiudere il rubinetto;</a:t>
            </a:r>
          </a:p>
          <a:p>
            <a:pPr lvl="1" indent="-369888" algn="just">
              <a:lnSpc>
                <a:spcPct val="150000"/>
              </a:lnSpc>
            </a:pPr>
            <a:r>
              <a:rPr lang="it-IT" sz="1300" i="1" dirty="0" smtClean="0">
                <a:solidFill>
                  <a:schemeClr val="bg1"/>
                </a:solidFill>
              </a:rPr>
              <a:t>5)  Trascinare l’innaffiatoio alla finestra che è aperta;</a:t>
            </a:r>
          </a:p>
          <a:p>
            <a:pPr lvl="1" indent="-369888" algn="just">
              <a:lnSpc>
                <a:spcPct val="150000"/>
              </a:lnSpc>
            </a:pPr>
            <a:r>
              <a:rPr lang="it-IT" sz="1300" i="1" dirty="0" smtClean="0">
                <a:solidFill>
                  <a:schemeClr val="bg1"/>
                </a:solidFill>
              </a:rPr>
              <a:t>6)  Cliccare sulla pianta in modo tale che l’innaffiatoio si giri e rovesci l’acqua;</a:t>
            </a:r>
          </a:p>
          <a:p>
            <a:pPr lvl="1" indent="-369888" algn="just">
              <a:lnSpc>
                <a:spcPct val="150000"/>
              </a:lnSpc>
            </a:pPr>
            <a:r>
              <a:rPr lang="it-IT" sz="1300" i="1" dirty="0" smtClean="0">
                <a:solidFill>
                  <a:schemeClr val="bg1"/>
                </a:solidFill>
              </a:rPr>
              <a:t>7)  Dopo che l’acqua è fuoriuscita, trasportare l’innaffiatoio sopra al rubinetto.</a:t>
            </a:r>
          </a:p>
          <a:p>
            <a:pPr algn="just"/>
            <a:endParaRPr lang="it-IT" sz="800" dirty="0" smtClean="0">
              <a:solidFill>
                <a:schemeClr val="bg1"/>
              </a:solidFill>
            </a:endParaRPr>
          </a:p>
          <a:p>
            <a:pPr algn="just">
              <a:lnSpc>
                <a:spcPct val="150000"/>
              </a:lnSpc>
            </a:pPr>
            <a:r>
              <a:rPr lang="it-IT" dirty="0" smtClean="0">
                <a:solidFill>
                  <a:schemeClr val="bg1"/>
                </a:solidFill>
              </a:rPr>
              <a:t>Il tempo massimo per lo svolgimento del compito è di 10 minuti; se il soggetto non riesce a eseguire il compito del tempo previsto, il gioco procede con il compito successivo.</a:t>
            </a:r>
          </a:p>
          <a:p>
            <a:pPr algn="just"/>
            <a:endParaRPr lang="it-IT" sz="800" dirty="0" smtClean="0">
              <a:solidFill>
                <a:schemeClr val="bg1"/>
              </a:solidFill>
            </a:endParaRPr>
          </a:p>
          <a:p>
            <a:pPr algn="just">
              <a:lnSpc>
                <a:spcPct val="150000"/>
              </a:lnSpc>
            </a:pPr>
            <a:r>
              <a:rPr lang="it-IT" u="sng" dirty="0" smtClean="0">
                <a:solidFill>
                  <a:schemeClr val="bg1"/>
                </a:solidFill>
              </a:rPr>
              <a:t>Finalità del compito</a:t>
            </a:r>
            <a:r>
              <a:rPr lang="it-IT" dirty="0" smtClean="0">
                <a:solidFill>
                  <a:schemeClr val="bg1"/>
                </a:solidFill>
              </a:rPr>
              <a:t>:   valutazione delle funzioni esecutive (capacità di pianificazione).</a:t>
            </a:r>
          </a:p>
          <a:p>
            <a:pPr algn="just"/>
            <a:endParaRPr lang="it-IT" sz="800" dirty="0" smtClean="0">
              <a:solidFill>
                <a:schemeClr val="bg1"/>
              </a:solidFill>
            </a:endParaRPr>
          </a:p>
          <a:p>
            <a:pPr algn="just">
              <a:lnSpc>
                <a:spcPct val="150000"/>
              </a:lnSpc>
            </a:pPr>
            <a:r>
              <a:rPr lang="it-IT" u="sng" dirty="0" smtClean="0">
                <a:solidFill>
                  <a:schemeClr val="bg1"/>
                </a:solidFill>
              </a:rPr>
              <a:t>Indici di valutazione</a:t>
            </a:r>
            <a:r>
              <a:rPr lang="it-IT" dirty="0" smtClean="0">
                <a:solidFill>
                  <a:schemeClr val="bg1"/>
                </a:solidFill>
              </a:rPr>
              <a:t>:  numero di azioni corrette, numero di errori, tempo impiegato per eseguire il compito e distanza percorsa.</a:t>
            </a:r>
          </a:p>
        </p:txBody>
      </p:sp>
      <p:pic>
        <p:nvPicPr>
          <p:cNvPr id="16411"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490768"/>
            <a:ext cx="2880320" cy="215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332656"/>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13" name="CasellaDiTesto 12"/>
          <p:cNvSpPr txBox="1"/>
          <p:nvPr/>
        </p:nvSpPr>
        <p:spPr>
          <a:xfrm>
            <a:off x="1058466" y="750754"/>
            <a:ext cx="6480720" cy="400110"/>
          </a:xfrm>
          <a:prstGeom prst="rect">
            <a:avLst/>
          </a:prstGeom>
          <a:noFill/>
        </p:spPr>
        <p:txBody>
          <a:bodyPr wrap="square" rtlCol="0">
            <a:spAutoFit/>
          </a:bodyPr>
          <a:lstStyle/>
          <a:p>
            <a:pPr algn="ctr"/>
            <a:r>
              <a:rPr lang="it-IT" sz="2000" b="1" i="1" dirty="0" smtClean="0">
                <a:solidFill>
                  <a:srgbClr val="FFFF00"/>
                </a:solidFill>
              </a:rPr>
              <a:t>Riposizionamento degli oggetti</a:t>
            </a:r>
            <a:endParaRPr lang="it-IT" sz="2000" dirty="0"/>
          </a:p>
        </p:txBody>
      </p:sp>
      <p:sp>
        <p:nvSpPr>
          <p:cNvPr id="14" name="CasellaDiTesto 13"/>
          <p:cNvSpPr txBox="1"/>
          <p:nvPr/>
        </p:nvSpPr>
        <p:spPr>
          <a:xfrm>
            <a:off x="467544" y="1628800"/>
            <a:ext cx="8208912" cy="4247317"/>
          </a:xfrm>
          <a:prstGeom prst="rect">
            <a:avLst/>
          </a:prstGeom>
          <a:noFill/>
        </p:spPr>
        <p:txBody>
          <a:bodyPr wrap="square" rtlCol="0">
            <a:spAutoFit/>
          </a:bodyPr>
          <a:lstStyle/>
          <a:p>
            <a:pPr algn="just">
              <a:lnSpc>
                <a:spcPct val="150000"/>
              </a:lnSpc>
            </a:pPr>
            <a:r>
              <a:rPr lang="it-IT" dirty="0" smtClean="0">
                <a:solidFill>
                  <a:schemeClr val="bg1"/>
                </a:solidFill>
              </a:rPr>
              <a:t>Al soggetto viene richiesto, attraverso consegna scritta nella parte bassa dello schermo, di andare a riporre, nel medesimo posto da cui erano stati prelevati, gli oggetti posizionati sul tavolo a seguito del primo compito eseguito. </a:t>
            </a:r>
          </a:p>
          <a:p>
            <a:pPr algn="just">
              <a:lnSpc>
                <a:spcPct val="150000"/>
              </a:lnSpc>
            </a:pPr>
            <a:endParaRPr lang="it-IT" dirty="0" smtClean="0">
              <a:solidFill>
                <a:schemeClr val="bg1"/>
              </a:solidFill>
            </a:endParaRPr>
          </a:p>
          <a:p>
            <a:pPr algn="just">
              <a:lnSpc>
                <a:spcPct val="150000"/>
              </a:lnSpc>
            </a:pPr>
            <a:r>
              <a:rPr lang="it-IT" u="sng" dirty="0" smtClean="0">
                <a:solidFill>
                  <a:schemeClr val="bg1"/>
                </a:solidFill>
              </a:rPr>
              <a:t>Finalità del compito</a:t>
            </a:r>
            <a:r>
              <a:rPr lang="it-IT" dirty="0" smtClean="0">
                <a:solidFill>
                  <a:schemeClr val="bg1"/>
                </a:solidFill>
              </a:rPr>
              <a:t>: valutazione della memoria a lungo termine, orientamento spaziale e attenzione.</a:t>
            </a:r>
          </a:p>
          <a:p>
            <a:pPr algn="just">
              <a:lnSpc>
                <a:spcPct val="150000"/>
              </a:lnSpc>
            </a:pPr>
            <a:endParaRPr lang="it-IT" dirty="0" smtClean="0">
              <a:solidFill>
                <a:schemeClr val="bg1"/>
              </a:solidFill>
            </a:endParaRPr>
          </a:p>
          <a:p>
            <a:pPr algn="just">
              <a:lnSpc>
                <a:spcPct val="150000"/>
              </a:lnSpc>
            </a:pPr>
            <a:r>
              <a:rPr lang="it-IT" u="sng" dirty="0" smtClean="0">
                <a:solidFill>
                  <a:schemeClr val="bg1"/>
                </a:solidFill>
              </a:rPr>
              <a:t>Indici di valutazione</a:t>
            </a:r>
            <a:r>
              <a:rPr lang="it-IT" dirty="0" smtClean="0">
                <a:solidFill>
                  <a:schemeClr val="bg1"/>
                </a:solidFill>
              </a:rPr>
              <a:t>: numero di oggetti correttamente posizionati entro il tempo a disposizione, numero di errori, tempo impiegato per completare il compito e distanza percorsa.</a:t>
            </a: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332656"/>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13" name="CasellaDiTesto 12"/>
          <p:cNvSpPr txBox="1"/>
          <p:nvPr/>
        </p:nvSpPr>
        <p:spPr>
          <a:xfrm>
            <a:off x="1058466" y="750754"/>
            <a:ext cx="6480720" cy="400110"/>
          </a:xfrm>
          <a:prstGeom prst="rect">
            <a:avLst/>
          </a:prstGeom>
          <a:noFill/>
        </p:spPr>
        <p:txBody>
          <a:bodyPr wrap="square" rtlCol="0">
            <a:spAutoFit/>
          </a:bodyPr>
          <a:lstStyle/>
          <a:p>
            <a:pPr algn="ctr"/>
            <a:r>
              <a:rPr lang="it-IT" sz="2000" b="1" i="1" dirty="0" smtClean="0">
                <a:solidFill>
                  <a:srgbClr val="FFFF00"/>
                </a:solidFill>
              </a:rPr>
              <a:t>Apparecchiare la tavola ascoltando  la radio</a:t>
            </a:r>
            <a:endParaRPr lang="it-IT" sz="2000" dirty="0"/>
          </a:p>
        </p:txBody>
      </p:sp>
      <p:sp>
        <p:nvSpPr>
          <p:cNvPr id="14" name="CasellaDiTesto 13"/>
          <p:cNvSpPr txBox="1"/>
          <p:nvPr/>
        </p:nvSpPr>
        <p:spPr>
          <a:xfrm>
            <a:off x="467544" y="1499606"/>
            <a:ext cx="8208912" cy="880369"/>
          </a:xfrm>
          <a:prstGeom prst="rect">
            <a:avLst/>
          </a:prstGeom>
          <a:noFill/>
        </p:spPr>
        <p:txBody>
          <a:bodyPr wrap="square" rtlCol="0">
            <a:spAutoFit/>
          </a:bodyPr>
          <a:lstStyle/>
          <a:p>
            <a:pPr algn="just">
              <a:lnSpc>
                <a:spcPct val="150000"/>
              </a:lnSpc>
            </a:pPr>
            <a:r>
              <a:rPr lang="it-IT" dirty="0" smtClean="0">
                <a:solidFill>
                  <a:schemeClr val="bg1"/>
                </a:solidFill>
              </a:rPr>
              <a:t>Viene richiesto di accendere la radio e di apparecchiare. Al soggetto viene anche chiesto di schiacciare il tasto X ogni volta che alla radio sente la parola FIORE. </a:t>
            </a:r>
          </a:p>
        </p:txBody>
      </p:sp>
      <p:pic>
        <p:nvPicPr>
          <p:cNvPr id="15386"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296" y="2866628"/>
            <a:ext cx="3726160" cy="2794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15"/>
          <p:cNvSpPr txBox="1"/>
          <p:nvPr/>
        </p:nvSpPr>
        <p:spPr>
          <a:xfrm>
            <a:off x="467544" y="2555676"/>
            <a:ext cx="4104456" cy="4016484"/>
          </a:xfrm>
          <a:prstGeom prst="rect">
            <a:avLst/>
          </a:prstGeom>
          <a:noFill/>
        </p:spPr>
        <p:txBody>
          <a:bodyPr wrap="square" rtlCol="0">
            <a:spAutoFit/>
          </a:bodyPr>
          <a:lstStyle/>
          <a:p>
            <a:pPr algn="just">
              <a:lnSpc>
                <a:spcPct val="150000"/>
              </a:lnSpc>
            </a:pPr>
            <a:r>
              <a:rPr lang="it-IT" u="sng" dirty="0" smtClean="0">
                <a:solidFill>
                  <a:schemeClr val="bg1"/>
                </a:solidFill>
              </a:rPr>
              <a:t>Finalità del compito</a:t>
            </a:r>
            <a:r>
              <a:rPr lang="it-IT" dirty="0" smtClean="0">
                <a:solidFill>
                  <a:schemeClr val="bg1"/>
                </a:solidFill>
              </a:rPr>
              <a:t>: valutazione delle funzioni esecutive e attenzione sostenuta/divisa.</a:t>
            </a:r>
          </a:p>
          <a:p>
            <a:pPr algn="just">
              <a:lnSpc>
                <a:spcPct val="150000"/>
              </a:lnSpc>
            </a:pPr>
            <a:endParaRPr lang="it-IT" sz="800" dirty="0" smtClean="0">
              <a:solidFill>
                <a:schemeClr val="bg1"/>
              </a:solidFill>
            </a:endParaRPr>
          </a:p>
          <a:p>
            <a:pPr algn="just">
              <a:lnSpc>
                <a:spcPct val="150000"/>
              </a:lnSpc>
            </a:pPr>
            <a:r>
              <a:rPr lang="it-IT" u="sng" dirty="0" smtClean="0">
                <a:solidFill>
                  <a:schemeClr val="bg1"/>
                </a:solidFill>
              </a:rPr>
              <a:t>Indici di valutazione</a:t>
            </a:r>
            <a:r>
              <a:rPr lang="it-IT" dirty="0" smtClean="0">
                <a:solidFill>
                  <a:schemeClr val="bg1"/>
                </a:solidFill>
              </a:rPr>
              <a:t>: numero di oggetti correttamente posizionati sul tavolo entro il tempo a disposizione, numero di errori, numero di omissioni, tempo impiegato per completare il compito e distanza percorsa.</a:t>
            </a: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332656"/>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13" name="CasellaDiTesto 12"/>
          <p:cNvSpPr txBox="1"/>
          <p:nvPr/>
        </p:nvSpPr>
        <p:spPr>
          <a:xfrm>
            <a:off x="1058466" y="750754"/>
            <a:ext cx="6480720" cy="400110"/>
          </a:xfrm>
          <a:prstGeom prst="rect">
            <a:avLst/>
          </a:prstGeom>
          <a:noFill/>
        </p:spPr>
        <p:txBody>
          <a:bodyPr wrap="square" rtlCol="0">
            <a:spAutoFit/>
          </a:bodyPr>
          <a:lstStyle/>
          <a:p>
            <a:pPr algn="ctr"/>
            <a:r>
              <a:rPr lang="it-IT" sz="2000" b="1" i="1" dirty="0" smtClean="0">
                <a:solidFill>
                  <a:srgbClr val="FFFF00"/>
                </a:solidFill>
              </a:rPr>
              <a:t>Telefonare a Mario Rossi</a:t>
            </a:r>
            <a:endParaRPr lang="it-IT" sz="2000" dirty="0"/>
          </a:p>
        </p:txBody>
      </p:sp>
      <p:sp>
        <p:nvSpPr>
          <p:cNvPr id="14" name="CasellaDiTesto 13"/>
          <p:cNvSpPr txBox="1"/>
          <p:nvPr/>
        </p:nvSpPr>
        <p:spPr>
          <a:xfrm>
            <a:off x="467544" y="1303015"/>
            <a:ext cx="8208912" cy="5078313"/>
          </a:xfrm>
          <a:prstGeom prst="rect">
            <a:avLst/>
          </a:prstGeom>
          <a:noFill/>
        </p:spPr>
        <p:txBody>
          <a:bodyPr wrap="square" rtlCol="0">
            <a:spAutoFit/>
          </a:bodyPr>
          <a:lstStyle/>
          <a:p>
            <a:pPr algn="just">
              <a:lnSpc>
                <a:spcPct val="150000"/>
              </a:lnSpc>
            </a:pPr>
            <a:r>
              <a:rPr lang="it-IT" dirty="0" smtClean="0">
                <a:solidFill>
                  <a:schemeClr val="bg1"/>
                </a:solidFill>
              </a:rPr>
              <a:t>Azioni previste:</a:t>
            </a:r>
          </a:p>
          <a:p>
            <a:pPr lvl="1" indent="-282575" algn="just">
              <a:lnSpc>
                <a:spcPct val="150000"/>
              </a:lnSpc>
            </a:pPr>
            <a:r>
              <a:rPr lang="it-IT" sz="1600" i="1" dirty="0" smtClean="0">
                <a:solidFill>
                  <a:schemeClr val="bg1"/>
                </a:solidFill>
              </a:rPr>
              <a:t>1)   Avvicinarsi alla rubrica che si trova insieme al telefono sul comodino di fianco al letto.</a:t>
            </a:r>
          </a:p>
          <a:p>
            <a:pPr lvl="1" indent="-282575" algn="just">
              <a:lnSpc>
                <a:spcPct val="150000"/>
              </a:lnSpc>
            </a:pPr>
            <a:r>
              <a:rPr lang="it-IT" sz="1600" i="1" dirty="0" smtClean="0">
                <a:solidFill>
                  <a:schemeClr val="bg1"/>
                </a:solidFill>
              </a:rPr>
              <a:t>2) Aprire la guida alla pagina con la lettera “R” cliccando su R (la rubrica si apre automaticamente dopo il clic e  compare una schermata 2D con due pagine di </a:t>
            </a:r>
            <a:r>
              <a:rPr lang="it-IT" sz="1600" i="1" dirty="0" err="1" smtClean="0">
                <a:solidFill>
                  <a:schemeClr val="bg1"/>
                </a:solidFill>
              </a:rPr>
              <a:t>distrattori</a:t>
            </a:r>
            <a:r>
              <a:rPr lang="it-IT" sz="1600" i="1" dirty="0" smtClean="0">
                <a:solidFill>
                  <a:schemeClr val="bg1"/>
                </a:solidFill>
              </a:rPr>
              <a:t>).</a:t>
            </a:r>
          </a:p>
          <a:p>
            <a:pPr lvl="1" indent="-282575" algn="just">
              <a:lnSpc>
                <a:spcPct val="150000"/>
              </a:lnSpc>
            </a:pPr>
            <a:r>
              <a:rPr lang="it-IT" sz="1600" i="1" dirty="0" smtClean="0">
                <a:solidFill>
                  <a:schemeClr val="bg1"/>
                </a:solidFill>
              </a:rPr>
              <a:t>3)    Individuare il numero target.</a:t>
            </a:r>
          </a:p>
          <a:p>
            <a:pPr lvl="1" indent="-282575" algn="just">
              <a:lnSpc>
                <a:spcPct val="150000"/>
              </a:lnSpc>
            </a:pPr>
            <a:r>
              <a:rPr lang="it-IT" sz="1600" i="1" dirty="0" smtClean="0">
                <a:solidFill>
                  <a:schemeClr val="bg1"/>
                </a:solidFill>
              </a:rPr>
              <a:t>4)  Dopo aver memorizzato il numero per poter eseguire la telefonata, cliccare sulla rubrica in modo che la rubrica si richiuda e possa comparire una tastiera su cui comporre il numero.</a:t>
            </a:r>
          </a:p>
          <a:p>
            <a:pPr lvl="1" indent="-282575" algn="just">
              <a:lnSpc>
                <a:spcPct val="150000"/>
              </a:lnSpc>
            </a:pPr>
            <a:r>
              <a:rPr lang="it-IT" sz="1600" i="1" dirty="0" smtClean="0">
                <a:solidFill>
                  <a:schemeClr val="bg1"/>
                </a:solidFill>
              </a:rPr>
              <a:t>5)   Digita il numero sulla tastiera.</a:t>
            </a:r>
          </a:p>
          <a:p>
            <a:pPr lvl="0" algn="just"/>
            <a:endParaRPr lang="it-IT" sz="1400" dirty="0" smtClean="0">
              <a:solidFill>
                <a:schemeClr val="bg1"/>
              </a:solidFill>
            </a:endParaRPr>
          </a:p>
          <a:p>
            <a:pPr algn="just">
              <a:lnSpc>
                <a:spcPct val="150000"/>
              </a:lnSpc>
            </a:pPr>
            <a:r>
              <a:rPr lang="it-IT" u="sng" dirty="0" smtClean="0">
                <a:solidFill>
                  <a:schemeClr val="bg1"/>
                </a:solidFill>
              </a:rPr>
              <a:t>Finalità del compito</a:t>
            </a:r>
            <a:r>
              <a:rPr lang="it-IT" dirty="0" smtClean="0">
                <a:solidFill>
                  <a:schemeClr val="bg1"/>
                </a:solidFill>
              </a:rPr>
              <a:t>: valutazione delle funzioni esecutive e attenzione selettiva e memoria a breve termine.</a:t>
            </a:r>
          </a:p>
          <a:p>
            <a:pPr algn="just">
              <a:lnSpc>
                <a:spcPct val="150000"/>
              </a:lnSpc>
            </a:pPr>
            <a:r>
              <a:rPr lang="it-IT" u="sng" dirty="0" smtClean="0">
                <a:solidFill>
                  <a:schemeClr val="bg1"/>
                </a:solidFill>
              </a:rPr>
              <a:t>Indici di valutazione</a:t>
            </a:r>
            <a:r>
              <a:rPr lang="it-IT" dirty="0" smtClean="0">
                <a:solidFill>
                  <a:schemeClr val="bg1"/>
                </a:solidFill>
              </a:rPr>
              <a:t>: numero di azioni correttamente svolte nel tempo a disposizione, numero di errori e tempo impiegato per completare il compito.</a:t>
            </a: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260648"/>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13" name="CasellaDiTesto 12"/>
          <p:cNvSpPr txBox="1"/>
          <p:nvPr/>
        </p:nvSpPr>
        <p:spPr>
          <a:xfrm>
            <a:off x="1058466" y="678746"/>
            <a:ext cx="6480720" cy="400110"/>
          </a:xfrm>
          <a:prstGeom prst="rect">
            <a:avLst/>
          </a:prstGeom>
          <a:noFill/>
        </p:spPr>
        <p:txBody>
          <a:bodyPr wrap="square" rtlCol="0">
            <a:spAutoFit/>
          </a:bodyPr>
          <a:lstStyle/>
          <a:p>
            <a:pPr algn="ctr"/>
            <a:r>
              <a:rPr lang="it-IT" sz="2000" b="1" i="1" dirty="0" smtClean="0">
                <a:solidFill>
                  <a:srgbClr val="FFFF00"/>
                </a:solidFill>
              </a:rPr>
              <a:t>Riconoscimento incidentale di oggetti</a:t>
            </a:r>
            <a:endParaRPr lang="it-IT" sz="2000" dirty="0"/>
          </a:p>
        </p:txBody>
      </p:sp>
      <p:sp>
        <p:nvSpPr>
          <p:cNvPr id="14" name="CasellaDiTesto 13"/>
          <p:cNvSpPr txBox="1"/>
          <p:nvPr/>
        </p:nvSpPr>
        <p:spPr>
          <a:xfrm>
            <a:off x="467544" y="1148839"/>
            <a:ext cx="8208912" cy="2985433"/>
          </a:xfrm>
          <a:prstGeom prst="rect">
            <a:avLst/>
          </a:prstGeom>
          <a:noFill/>
        </p:spPr>
        <p:txBody>
          <a:bodyPr wrap="square" rtlCol="0">
            <a:spAutoFit/>
          </a:bodyPr>
          <a:lstStyle/>
          <a:p>
            <a:pPr algn="just">
              <a:lnSpc>
                <a:spcPct val="150000"/>
              </a:lnSpc>
            </a:pPr>
            <a:r>
              <a:rPr lang="it-IT" dirty="0" smtClean="0">
                <a:solidFill>
                  <a:schemeClr val="bg1"/>
                </a:solidFill>
              </a:rPr>
              <a:t>Riconoscere 10 oggetti che erano presenti nell’ambiente, ma con i quali il soggetto non ha precedentemente eseguito alcuna azione, distinguendoli cosi da oggetti che non ha mai visto e che fungono da </a:t>
            </a:r>
            <a:r>
              <a:rPr lang="it-IT" dirty="0" err="1" smtClean="0">
                <a:solidFill>
                  <a:schemeClr val="bg1"/>
                </a:solidFill>
              </a:rPr>
              <a:t>distrattori</a:t>
            </a:r>
            <a:r>
              <a:rPr lang="it-IT" dirty="0" smtClean="0">
                <a:solidFill>
                  <a:schemeClr val="bg1"/>
                </a:solidFill>
              </a:rPr>
              <a:t>. </a:t>
            </a:r>
          </a:p>
          <a:p>
            <a:pPr algn="just"/>
            <a:endParaRPr lang="it-IT" sz="800" u="sng" dirty="0" smtClean="0">
              <a:solidFill>
                <a:schemeClr val="bg1"/>
              </a:solidFill>
            </a:endParaRPr>
          </a:p>
          <a:p>
            <a:pPr algn="just">
              <a:lnSpc>
                <a:spcPct val="150000"/>
              </a:lnSpc>
            </a:pPr>
            <a:r>
              <a:rPr lang="it-IT" u="sng" dirty="0" smtClean="0">
                <a:solidFill>
                  <a:schemeClr val="bg1"/>
                </a:solidFill>
              </a:rPr>
              <a:t>Finalità del compito</a:t>
            </a:r>
            <a:r>
              <a:rPr lang="it-IT" dirty="0" smtClean="0">
                <a:solidFill>
                  <a:schemeClr val="bg1"/>
                </a:solidFill>
              </a:rPr>
              <a:t>:    valutazione della memoria incidentale e attenzione.</a:t>
            </a:r>
          </a:p>
          <a:p>
            <a:pPr algn="just">
              <a:lnSpc>
                <a:spcPct val="200000"/>
              </a:lnSpc>
            </a:pPr>
            <a:r>
              <a:rPr lang="it-IT" u="sng" spc="-100" dirty="0" smtClean="0">
                <a:solidFill>
                  <a:schemeClr val="bg1"/>
                </a:solidFill>
              </a:rPr>
              <a:t>Indici di valutazione</a:t>
            </a:r>
            <a:r>
              <a:rPr lang="it-IT" spc="-100" dirty="0" smtClean="0">
                <a:solidFill>
                  <a:schemeClr val="bg1"/>
                </a:solidFill>
              </a:rPr>
              <a:t>: numero di oggetti correttamente riconosciuti, numero di omissioni, numero di falsi riconoscimenti e tempo impiegato per completare il compito</a:t>
            </a:r>
            <a:r>
              <a:rPr lang="it-IT" dirty="0" smtClean="0">
                <a:solidFill>
                  <a:schemeClr val="bg1"/>
                </a:solidFill>
              </a:rPr>
              <a:t>.</a:t>
            </a:r>
          </a:p>
        </p:txBody>
      </p:sp>
      <p:pic>
        <p:nvPicPr>
          <p:cNvPr id="15" name="Immagine 14"/>
          <p:cNvPicPr/>
          <p:nvPr/>
        </p:nvPicPr>
        <p:blipFill>
          <a:blip r:embed="rId4" cstate="print"/>
          <a:srcRect/>
          <a:stretch>
            <a:fillRect/>
          </a:stretch>
        </p:blipFill>
        <p:spPr bwMode="auto">
          <a:xfrm>
            <a:off x="1763688" y="4149080"/>
            <a:ext cx="5539323" cy="2369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80103" y="260648"/>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13" name="CasellaDiTesto 12"/>
          <p:cNvSpPr txBox="1"/>
          <p:nvPr/>
        </p:nvSpPr>
        <p:spPr>
          <a:xfrm>
            <a:off x="1080103" y="678746"/>
            <a:ext cx="6480720" cy="400110"/>
          </a:xfrm>
          <a:prstGeom prst="rect">
            <a:avLst/>
          </a:prstGeom>
          <a:noFill/>
        </p:spPr>
        <p:txBody>
          <a:bodyPr wrap="square" rtlCol="0">
            <a:spAutoFit/>
          </a:bodyPr>
          <a:lstStyle/>
          <a:p>
            <a:pPr algn="ctr"/>
            <a:r>
              <a:rPr lang="it-IT" sz="2000" b="1" i="1" dirty="0" smtClean="0">
                <a:solidFill>
                  <a:srgbClr val="FFFF00"/>
                </a:solidFill>
              </a:rPr>
              <a:t>Compito di riconoscimento di oggetti</a:t>
            </a:r>
            <a:endParaRPr lang="it-IT" sz="2000" dirty="0"/>
          </a:p>
        </p:txBody>
      </p:sp>
      <p:sp>
        <p:nvSpPr>
          <p:cNvPr id="14" name="CasellaDiTesto 13"/>
          <p:cNvSpPr txBox="1"/>
          <p:nvPr/>
        </p:nvSpPr>
        <p:spPr>
          <a:xfrm>
            <a:off x="467544" y="1196752"/>
            <a:ext cx="8208912" cy="2908489"/>
          </a:xfrm>
          <a:prstGeom prst="rect">
            <a:avLst/>
          </a:prstGeom>
          <a:noFill/>
        </p:spPr>
        <p:txBody>
          <a:bodyPr wrap="square" rtlCol="0">
            <a:spAutoFit/>
          </a:bodyPr>
          <a:lstStyle/>
          <a:p>
            <a:pPr algn="just">
              <a:lnSpc>
                <a:spcPct val="150000"/>
              </a:lnSpc>
            </a:pPr>
            <a:r>
              <a:rPr lang="it-IT" dirty="0" smtClean="0">
                <a:solidFill>
                  <a:schemeClr val="bg1"/>
                </a:solidFill>
              </a:rPr>
              <a:t>Riconoscere 12 oggetti con cui il soggetto ha interagito nei compiti precedenti, distinguendoli da altre 12 immagini di oggetti mai visti. </a:t>
            </a:r>
          </a:p>
          <a:p>
            <a:pPr algn="just">
              <a:lnSpc>
                <a:spcPct val="150000"/>
              </a:lnSpc>
            </a:pPr>
            <a:endParaRPr lang="it-IT" sz="800" dirty="0" smtClean="0">
              <a:solidFill>
                <a:schemeClr val="bg1"/>
              </a:solidFill>
            </a:endParaRPr>
          </a:p>
          <a:p>
            <a:pPr algn="just">
              <a:lnSpc>
                <a:spcPct val="150000"/>
              </a:lnSpc>
            </a:pPr>
            <a:r>
              <a:rPr lang="it-IT" u="sng" dirty="0" smtClean="0">
                <a:solidFill>
                  <a:schemeClr val="bg1"/>
                </a:solidFill>
              </a:rPr>
              <a:t>Finalità del compito</a:t>
            </a:r>
            <a:r>
              <a:rPr lang="it-IT" dirty="0" smtClean="0">
                <a:solidFill>
                  <a:schemeClr val="bg1"/>
                </a:solidFill>
              </a:rPr>
              <a:t>: valutazione della memoria attraverso il riconoscimento.</a:t>
            </a:r>
          </a:p>
          <a:p>
            <a:pPr algn="just">
              <a:lnSpc>
                <a:spcPct val="200000"/>
              </a:lnSpc>
            </a:pPr>
            <a:r>
              <a:rPr lang="it-IT" u="sng" spc="-100" dirty="0" smtClean="0">
                <a:solidFill>
                  <a:schemeClr val="bg1"/>
                </a:solidFill>
              </a:rPr>
              <a:t>Indici di valutazione</a:t>
            </a:r>
            <a:r>
              <a:rPr lang="it-IT" spc="-100" dirty="0" smtClean="0">
                <a:solidFill>
                  <a:schemeClr val="bg1"/>
                </a:solidFill>
              </a:rPr>
              <a:t>: numero di oggetti correttamente riconosciuti, numero di omissioni, numero di falsi riconoscimenti e tempo impiegato per completare il compito</a:t>
            </a:r>
            <a:r>
              <a:rPr lang="it-IT" dirty="0" smtClean="0">
                <a:solidFill>
                  <a:schemeClr val="bg1"/>
                </a:solidFill>
              </a:rPr>
              <a:t>.</a:t>
            </a:r>
          </a:p>
          <a:p>
            <a:endParaRPr lang="it-IT" dirty="0"/>
          </a:p>
        </p:txBody>
      </p:sp>
      <p:pic>
        <p:nvPicPr>
          <p:cNvPr id="15" name="Immagin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3948708"/>
            <a:ext cx="5199063" cy="2360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539388"/>
            <a:ext cx="6480720" cy="400110"/>
          </a:xfrm>
          <a:prstGeom prst="rect">
            <a:avLst/>
          </a:prstGeom>
          <a:noFill/>
        </p:spPr>
        <p:txBody>
          <a:bodyPr wrap="square" rtlCol="0">
            <a:spAutoFit/>
          </a:bodyPr>
          <a:lstStyle/>
          <a:p>
            <a:pPr algn="ctr"/>
            <a:r>
              <a:rPr lang="it-IT" sz="2000" b="1" i="1" dirty="0" smtClean="0">
                <a:solidFill>
                  <a:srgbClr val="FFFF00"/>
                </a:solidFill>
              </a:rPr>
              <a:t>CONCLUSIONI</a:t>
            </a:r>
            <a:endParaRPr lang="it-IT" sz="2000" dirty="0"/>
          </a:p>
        </p:txBody>
      </p:sp>
      <p:sp>
        <p:nvSpPr>
          <p:cNvPr id="14" name="CasellaDiTesto 13"/>
          <p:cNvSpPr txBox="1"/>
          <p:nvPr/>
        </p:nvSpPr>
        <p:spPr>
          <a:xfrm>
            <a:off x="467544" y="1268760"/>
            <a:ext cx="8208912" cy="5509200"/>
          </a:xfrm>
          <a:prstGeom prst="rect">
            <a:avLst/>
          </a:prstGeom>
          <a:noFill/>
        </p:spPr>
        <p:txBody>
          <a:bodyPr wrap="square" rtlCol="0">
            <a:spAutoFit/>
          </a:bodyPr>
          <a:lstStyle/>
          <a:p>
            <a:pPr algn="just">
              <a:lnSpc>
                <a:spcPct val="150000"/>
              </a:lnSpc>
            </a:pPr>
            <a:r>
              <a:rPr lang="it-IT" dirty="0" smtClean="0">
                <a:solidFill>
                  <a:schemeClr val="bg1"/>
                </a:solidFill>
              </a:rPr>
              <a:t>L’obiettivo del progetto è la realizzazione di un SERIOUS GAME che sostituisca le classiche batterie di valutazione neuropsicologica carta e matita, che hanno il grosso limite di essere poco ecologiche e molto dispendiose da somministrare sia in termini di tempo sia di risorse.</a:t>
            </a:r>
          </a:p>
          <a:p>
            <a:pPr algn="just"/>
            <a:endParaRPr lang="it-IT" dirty="0" smtClean="0">
              <a:solidFill>
                <a:schemeClr val="bg1"/>
              </a:solidFill>
            </a:endParaRPr>
          </a:p>
          <a:p>
            <a:pPr algn="just">
              <a:lnSpc>
                <a:spcPct val="150000"/>
              </a:lnSpc>
            </a:pPr>
            <a:r>
              <a:rPr lang="it-IT" dirty="0" smtClean="0">
                <a:solidFill>
                  <a:schemeClr val="bg1"/>
                </a:solidFill>
              </a:rPr>
              <a:t>Data la varietà di funzioni cognitive che si possono valutare attraverso il </a:t>
            </a:r>
            <a:r>
              <a:rPr lang="it-IT" dirty="0" err="1" smtClean="0">
                <a:solidFill>
                  <a:schemeClr val="bg1"/>
                </a:solidFill>
              </a:rPr>
              <a:t>Serious</a:t>
            </a:r>
            <a:r>
              <a:rPr lang="it-IT" dirty="0" smtClean="0">
                <a:solidFill>
                  <a:schemeClr val="bg1"/>
                </a:solidFill>
              </a:rPr>
              <a:t> Game, è possibile ottenere un profilo molto simile a quello ricavato dalla valutazione classica con il grosso vantaggio di poter approcciare un maggior numero di persone. </a:t>
            </a:r>
          </a:p>
          <a:p>
            <a:pPr algn="just">
              <a:lnSpc>
                <a:spcPct val="150000"/>
              </a:lnSpc>
            </a:pPr>
            <a:endParaRPr lang="it-IT" dirty="0">
              <a:solidFill>
                <a:schemeClr val="bg1"/>
              </a:solidFill>
            </a:endParaRPr>
          </a:p>
          <a:p>
            <a:pPr algn="just">
              <a:lnSpc>
                <a:spcPct val="150000"/>
              </a:lnSpc>
            </a:pPr>
            <a:r>
              <a:rPr lang="it-IT" dirty="0" smtClean="0">
                <a:solidFill>
                  <a:schemeClr val="bg1"/>
                </a:solidFill>
              </a:rPr>
              <a:t>L’ambiente più familiare e quindi maggiormente vicino alla vita quotidiana rappresenta un’ottima fonte di interesse e di motivazione al compito e offre la possibilità di misurare quegli aspetti che proprio nella vita quotidiana si possono manifestare come deficitari.</a:t>
            </a:r>
          </a:p>
          <a:p>
            <a:pPr algn="just"/>
            <a:endParaRPr lang="it-IT" sz="1000" dirty="0" smtClean="0">
              <a:solidFill>
                <a:schemeClr val="bg1"/>
              </a:solidFill>
            </a:endParaRP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b="1" i="1" cap="small" dirty="0" smtClean="0">
                <a:solidFill>
                  <a:srgbClr val="FFFF00"/>
                </a:solidFill>
              </a:rPr>
              <a:t>FASI REALIZZATIVE</a:t>
            </a:r>
            <a:endParaRPr lang="it-IT" sz="2000" b="1" i="1" cap="small" dirty="0">
              <a:solidFill>
                <a:srgbClr val="FFFF00"/>
              </a:solidFill>
            </a:endParaRPr>
          </a:p>
        </p:txBody>
      </p:sp>
      <p:sp>
        <p:nvSpPr>
          <p:cNvPr id="3" name="Segnaposto contenuto 2"/>
          <p:cNvSpPr>
            <a:spLocks noGrp="1"/>
          </p:cNvSpPr>
          <p:nvPr>
            <p:ph idx="1"/>
          </p:nvPr>
        </p:nvSpPr>
        <p:spPr>
          <a:xfrm>
            <a:off x="466145" y="1052736"/>
            <a:ext cx="8229600" cy="4525963"/>
          </a:xfrm>
        </p:spPr>
        <p:txBody>
          <a:bodyPr/>
          <a:lstStyle/>
          <a:p>
            <a:endParaRPr lang="it-IT" dirty="0"/>
          </a:p>
          <a:p>
            <a:pPr>
              <a:lnSpc>
                <a:spcPct val="200000"/>
              </a:lnSpc>
            </a:pPr>
            <a:r>
              <a:rPr lang="it-IT" sz="2000" dirty="0" smtClean="0">
                <a:solidFill>
                  <a:schemeClr val="bg1"/>
                </a:solidFill>
              </a:rPr>
              <a:t>Febbraio 2013: rilascio del SERIOUS GAME completo</a:t>
            </a:r>
          </a:p>
          <a:p>
            <a:pPr>
              <a:lnSpc>
                <a:spcPct val="200000"/>
              </a:lnSpc>
            </a:pPr>
            <a:r>
              <a:rPr lang="it-IT" sz="2000" dirty="0" smtClean="0">
                <a:solidFill>
                  <a:schemeClr val="bg1"/>
                </a:solidFill>
              </a:rPr>
              <a:t>Marzo – Aprile 2013: sperimentazione  pilota IRCCS Mondino (circa 30 persone)</a:t>
            </a:r>
          </a:p>
          <a:p>
            <a:pPr>
              <a:lnSpc>
                <a:spcPct val="200000"/>
              </a:lnSpc>
            </a:pPr>
            <a:r>
              <a:rPr lang="it-IT" sz="2000" dirty="0" smtClean="0">
                <a:solidFill>
                  <a:schemeClr val="bg1"/>
                </a:solidFill>
              </a:rPr>
              <a:t>Maggio </a:t>
            </a:r>
            <a:r>
              <a:rPr lang="it-IT" sz="2000" dirty="0" smtClean="0">
                <a:solidFill>
                  <a:schemeClr val="bg1"/>
                </a:solidFill>
              </a:rPr>
              <a:t>– Giugno 2013: validazione </a:t>
            </a:r>
            <a:r>
              <a:rPr lang="it-IT" sz="2000" dirty="0" smtClean="0">
                <a:solidFill>
                  <a:schemeClr val="bg1"/>
                </a:solidFill>
              </a:rPr>
              <a:t>piattaforma SMART AGING</a:t>
            </a:r>
            <a:endParaRPr lang="it-IT" sz="2000" dirty="0" smtClean="0">
              <a:solidFill>
                <a:schemeClr val="bg1"/>
              </a:solidFill>
            </a:endParaRPr>
          </a:p>
          <a:p>
            <a:pPr>
              <a:lnSpc>
                <a:spcPct val="200000"/>
              </a:lnSpc>
            </a:pPr>
            <a:r>
              <a:rPr lang="it-IT" sz="2000" dirty="0" smtClean="0">
                <a:solidFill>
                  <a:schemeClr val="bg1"/>
                </a:solidFill>
              </a:rPr>
              <a:t>Luglio 2013 – Dicembre 2014: sperimentazione su larga scala Regione Calabria (circa 1200 persone)</a:t>
            </a:r>
            <a:endParaRPr lang="it-IT" sz="2000" dirty="0">
              <a:solidFill>
                <a:schemeClr val="bg1"/>
              </a:solidFill>
            </a:endParaRPr>
          </a:p>
        </p:txBody>
      </p:sp>
      <p:grpSp>
        <p:nvGrpSpPr>
          <p:cNvPr id="5" name="Gruppo 7"/>
          <p:cNvGrpSpPr/>
          <p:nvPr/>
        </p:nvGrpSpPr>
        <p:grpSpPr>
          <a:xfrm>
            <a:off x="7668344" y="416858"/>
            <a:ext cx="1008112" cy="491862"/>
            <a:chOff x="6300192" y="2780928"/>
            <a:chExt cx="1188000" cy="707886"/>
          </a:xfrm>
        </p:grpSpPr>
        <p:sp>
          <p:nvSpPr>
            <p:cNvPr id="6" name="CasellaDiTesto 5"/>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7"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8"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Tree>
    <p:extLst>
      <p:ext uri="{BB962C8B-B14F-4D97-AF65-F5344CB8AC3E}">
        <p14:creationId xmlns:p14="http://schemas.microsoft.com/office/powerpoint/2010/main" val="466759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5805264"/>
            <a:ext cx="8229600" cy="1143000"/>
          </a:xfrm>
        </p:spPr>
        <p:txBody>
          <a:bodyPr>
            <a:normAutofit/>
          </a:bodyPr>
          <a:lstStyle/>
          <a:p>
            <a:r>
              <a:rPr lang="it-IT" sz="2400" dirty="0" smtClean="0">
                <a:solidFill>
                  <a:srgbClr val="FFFF00"/>
                </a:solidFill>
              </a:rPr>
              <a:t>www.smartaging.it</a:t>
            </a:r>
            <a:endParaRPr lang="it-IT" sz="2400" dirty="0">
              <a:solidFill>
                <a:srgbClr val="FFFF00"/>
              </a:solidFill>
            </a:endParaRPr>
          </a:p>
        </p:txBody>
      </p:sp>
      <p:pic>
        <p:nvPicPr>
          <p:cNvPr id="430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383947"/>
            <a:ext cx="5544616" cy="5581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555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asellaDiTesto 2"/>
          <p:cNvSpPr txBox="1">
            <a:spLocks noChangeArrowheads="1"/>
          </p:cNvSpPr>
          <p:nvPr/>
        </p:nvSpPr>
        <p:spPr bwMode="auto">
          <a:xfrm>
            <a:off x="683568" y="1084674"/>
            <a:ext cx="7201545" cy="400110"/>
          </a:xfrm>
          <a:prstGeom prst="rect">
            <a:avLst/>
          </a:prstGeom>
          <a:noFill/>
          <a:ln w="9525">
            <a:noFill/>
            <a:miter lim="800000"/>
            <a:headEnd/>
            <a:tailEnd/>
          </a:ln>
        </p:spPr>
        <p:txBody>
          <a:bodyPr wrap="square">
            <a:spAutoFit/>
          </a:bodyPr>
          <a:lstStyle/>
          <a:p>
            <a:pPr algn="ctr" fontAlgn="base">
              <a:spcBef>
                <a:spcPct val="0"/>
              </a:spcBef>
              <a:spcAft>
                <a:spcPct val="0"/>
              </a:spcAft>
            </a:pPr>
            <a:r>
              <a:rPr lang="it-IT" sz="2000" b="1" i="1" dirty="0" smtClean="0">
                <a:solidFill>
                  <a:srgbClr val="FFFF00"/>
                </a:solidFill>
              </a:rPr>
              <a:t>Demenze neurodegenerative</a:t>
            </a:r>
            <a:endParaRPr lang="it-IT" sz="2000" b="1" i="1" dirty="0">
              <a:solidFill>
                <a:srgbClr val="FFFF00"/>
              </a:solidFill>
            </a:endParaRPr>
          </a:p>
        </p:txBody>
      </p:sp>
      <p:sp>
        <p:nvSpPr>
          <p:cNvPr id="64517" name="CasellaDiTesto 8"/>
          <p:cNvSpPr txBox="1">
            <a:spLocks noChangeArrowheads="1"/>
          </p:cNvSpPr>
          <p:nvPr/>
        </p:nvSpPr>
        <p:spPr bwMode="auto">
          <a:xfrm>
            <a:off x="395288" y="2204864"/>
            <a:ext cx="8280400" cy="2637645"/>
          </a:xfrm>
          <a:prstGeom prst="rect">
            <a:avLst/>
          </a:prstGeom>
          <a:noFill/>
          <a:ln w="9525">
            <a:noFill/>
            <a:miter lim="800000"/>
            <a:headEnd/>
            <a:tailEnd/>
          </a:ln>
        </p:spPr>
        <p:txBody>
          <a:bodyPr>
            <a:spAutoFit/>
          </a:bodyPr>
          <a:lstStyle/>
          <a:p>
            <a:pPr marL="342900" indent="-342900" fontAlgn="base">
              <a:lnSpc>
                <a:spcPct val="140000"/>
              </a:lnSpc>
              <a:spcBef>
                <a:spcPct val="0"/>
              </a:spcBef>
              <a:spcAft>
                <a:spcPct val="0"/>
              </a:spcAft>
              <a:buFont typeface="Arial" panose="020B0604020202020204" pitchFamily="34" charset="0"/>
              <a:buChar char="•"/>
            </a:pPr>
            <a:r>
              <a:rPr lang="it-IT" sz="2000" dirty="0">
                <a:solidFill>
                  <a:prstClr val="white"/>
                </a:solidFill>
              </a:rPr>
              <a:t> Riconoscimento precoce </a:t>
            </a:r>
            <a:endParaRPr lang="it-IT" sz="2000" dirty="0" smtClean="0">
              <a:solidFill>
                <a:prstClr val="white"/>
              </a:solidFill>
            </a:endParaRPr>
          </a:p>
          <a:p>
            <a:pPr marL="342900" indent="-342900" fontAlgn="base">
              <a:lnSpc>
                <a:spcPct val="140000"/>
              </a:lnSpc>
              <a:spcBef>
                <a:spcPct val="0"/>
              </a:spcBef>
              <a:spcAft>
                <a:spcPct val="0"/>
              </a:spcAft>
              <a:buFont typeface="Arial" panose="020B0604020202020204" pitchFamily="34" charset="0"/>
              <a:buChar char="•"/>
            </a:pPr>
            <a:endParaRPr lang="it-IT" sz="2000" dirty="0">
              <a:solidFill>
                <a:prstClr val="white"/>
              </a:solidFill>
            </a:endParaRPr>
          </a:p>
          <a:p>
            <a:pPr marL="342900" indent="-342900" fontAlgn="base">
              <a:lnSpc>
                <a:spcPct val="140000"/>
              </a:lnSpc>
              <a:spcBef>
                <a:spcPct val="0"/>
              </a:spcBef>
              <a:spcAft>
                <a:spcPct val="0"/>
              </a:spcAft>
              <a:buFont typeface="Arial" panose="020B0604020202020204" pitchFamily="34" charset="0"/>
              <a:buChar char="•"/>
            </a:pPr>
            <a:r>
              <a:rPr lang="it-IT" sz="2000" dirty="0">
                <a:solidFill>
                  <a:prstClr val="white"/>
                </a:solidFill>
              </a:rPr>
              <a:t> Trattamento di condizioni </a:t>
            </a:r>
            <a:r>
              <a:rPr lang="it-IT" sz="2000" dirty="0" err="1">
                <a:solidFill>
                  <a:prstClr val="white"/>
                </a:solidFill>
              </a:rPr>
              <a:t>pre</a:t>
            </a:r>
            <a:r>
              <a:rPr lang="it-IT" sz="2000" dirty="0">
                <a:solidFill>
                  <a:prstClr val="white"/>
                </a:solidFill>
              </a:rPr>
              <a:t>-morbose (MCI</a:t>
            </a:r>
            <a:r>
              <a:rPr lang="it-IT" sz="2000" dirty="0" smtClean="0">
                <a:solidFill>
                  <a:prstClr val="white"/>
                </a:solidFill>
              </a:rPr>
              <a:t>)</a:t>
            </a:r>
          </a:p>
          <a:p>
            <a:pPr marL="342900" indent="-342900" fontAlgn="base">
              <a:lnSpc>
                <a:spcPct val="140000"/>
              </a:lnSpc>
              <a:spcBef>
                <a:spcPct val="0"/>
              </a:spcBef>
              <a:spcAft>
                <a:spcPct val="0"/>
              </a:spcAft>
              <a:buFont typeface="Arial" panose="020B0604020202020204" pitchFamily="34" charset="0"/>
              <a:buChar char="•"/>
            </a:pPr>
            <a:endParaRPr lang="it-IT" sz="2000" dirty="0">
              <a:solidFill>
                <a:prstClr val="white"/>
              </a:solidFill>
            </a:endParaRPr>
          </a:p>
          <a:p>
            <a:pPr marL="342900" indent="-342900" fontAlgn="base">
              <a:lnSpc>
                <a:spcPct val="140000"/>
              </a:lnSpc>
              <a:spcBef>
                <a:spcPct val="0"/>
              </a:spcBef>
              <a:spcAft>
                <a:spcPct val="0"/>
              </a:spcAft>
              <a:buFont typeface="Arial" panose="020B0604020202020204" pitchFamily="34" charset="0"/>
              <a:buChar char="•"/>
            </a:pPr>
            <a:r>
              <a:rPr lang="it-IT" sz="2000" dirty="0">
                <a:solidFill>
                  <a:prstClr val="white"/>
                </a:solidFill>
              </a:rPr>
              <a:t> Training cognitivo adeguato</a:t>
            </a:r>
          </a:p>
          <a:p>
            <a:pPr marL="342900" indent="-342900" fontAlgn="base">
              <a:lnSpc>
                <a:spcPct val="140000"/>
              </a:lnSpc>
              <a:spcBef>
                <a:spcPct val="0"/>
              </a:spcBef>
              <a:spcAft>
                <a:spcPct val="0"/>
              </a:spcAft>
              <a:buFont typeface="Arial" panose="020B0604020202020204" pitchFamily="34" charset="0"/>
              <a:buChar char="•"/>
            </a:pPr>
            <a:endParaRPr lang="it-IT" sz="2000" dirty="0">
              <a:solidFill>
                <a:prstClr val="white"/>
              </a:solidFill>
            </a:endParaRPr>
          </a:p>
        </p:txBody>
      </p:sp>
      <p:sp>
        <p:nvSpPr>
          <p:cNvPr id="10" name="CasellaDiTesto 9"/>
          <p:cNvSpPr txBox="1"/>
          <p:nvPr/>
        </p:nvSpPr>
        <p:spPr>
          <a:xfrm>
            <a:off x="1043608" y="476672"/>
            <a:ext cx="6480720" cy="400110"/>
          </a:xfrm>
          <a:prstGeom prst="rect">
            <a:avLst/>
          </a:prstGeom>
          <a:noFill/>
        </p:spPr>
        <p:txBody>
          <a:bodyPr wrap="square" rtlCol="0">
            <a:spAutoFit/>
          </a:bodyPr>
          <a:lstStyle/>
          <a:p>
            <a:pPr algn="ctr"/>
            <a:r>
              <a:rPr lang="it-IT" sz="2000" b="1" i="1" dirty="0" smtClean="0">
                <a:solidFill>
                  <a:srgbClr val="FFFF00"/>
                </a:solidFill>
              </a:rPr>
              <a:t>IL PROBLEMA DA RISOLVERE</a:t>
            </a:r>
            <a:endParaRPr lang="it-IT" sz="2000" dirty="0"/>
          </a:p>
        </p:txBody>
      </p:sp>
      <p:grpSp>
        <p:nvGrpSpPr>
          <p:cNvPr id="11" name="Gruppo 10"/>
          <p:cNvGrpSpPr/>
          <p:nvPr/>
        </p:nvGrpSpPr>
        <p:grpSpPr>
          <a:xfrm>
            <a:off x="7668344" y="416858"/>
            <a:ext cx="1008112" cy="491862"/>
            <a:chOff x="6300192" y="2780928"/>
            <a:chExt cx="1188000" cy="707886"/>
          </a:xfrm>
        </p:grpSpPr>
        <p:sp>
          <p:nvSpPr>
            <p:cNvPr id="12" name="CasellaDiTesto 11"/>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3"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4"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Tree>
    <p:extLst>
      <p:ext uri="{BB962C8B-B14F-4D97-AF65-F5344CB8AC3E}">
        <p14:creationId xmlns:p14="http://schemas.microsoft.com/office/powerpoint/2010/main" val="96035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7" name="CasellaDiTesto 6"/>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4339"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4340"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9" name="CasellaDiTesto 8"/>
          <p:cNvSpPr txBox="1"/>
          <p:nvPr/>
        </p:nvSpPr>
        <p:spPr>
          <a:xfrm>
            <a:off x="1043608" y="449932"/>
            <a:ext cx="6480720" cy="400110"/>
          </a:xfrm>
          <a:prstGeom prst="rect">
            <a:avLst/>
          </a:prstGeom>
          <a:noFill/>
        </p:spPr>
        <p:txBody>
          <a:bodyPr wrap="square" rtlCol="0">
            <a:spAutoFit/>
          </a:bodyPr>
          <a:lstStyle/>
          <a:p>
            <a:pPr algn="ctr"/>
            <a:r>
              <a:rPr lang="it-IT" sz="2000" b="1" i="1" dirty="0" smtClean="0">
                <a:solidFill>
                  <a:srgbClr val="FFFF00"/>
                </a:solidFill>
              </a:rPr>
              <a:t>VALUTAZIONE NEUROPSICOLOGICA TRADIZIONALE</a:t>
            </a:r>
            <a:endParaRPr lang="it-IT" sz="2000" dirty="0"/>
          </a:p>
        </p:txBody>
      </p:sp>
      <p:sp>
        <p:nvSpPr>
          <p:cNvPr id="10" name="CasellaDiTesto 9"/>
          <p:cNvSpPr txBox="1"/>
          <p:nvPr/>
        </p:nvSpPr>
        <p:spPr>
          <a:xfrm>
            <a:off x="467544" y="1109057"/>
            <a:ext cx="8208912" cy="5339923"/>
          </a:xfrm>
          <a:prstGeom prst="rect">
            <a:avLst/>
          </a:prstGeom>
          <a:noFill/>
        </p:spPr>
        <p:txBody>
          <a:bodyPr wrap="square" rtlCol="0">
            <a:spAutoFit/>
          </a:bodyPr>
          <a:lstStyle/>
          <a:p>
            <a:pPr algn="just">
              <a:lnSpc>
                <a:spcPct val="150000"/>
              </a:lnSpc>
            </a:pPr>
            <a:r>
              <a:rPr lang="it-IT" spc="-100" dirty="0">
                <a:solidFill>
                  <a:schemeClr val="bg1"/>
                </a:solidFill>
              </a:rPr>
              <a:t>C</a:t>
            </a:r>
            <a:r>
              <a:rPr lang="it-IT" spc="-100" dirty="0" smtClean="0">
                <a:solidFill>
                  <a:schemeClr val="bg1"/>
                </a:solidFill>
              </a:rPr>
              <a:t>onsiste nella somministrazione di test carta e matita che esplorano i principali domini cognitivi:</a:t>
            </a:r>
          </a:p>
          <a:p>
            <a:pPr lvl="1">
              <a:lnSpc>
                <a:spcPct val="200000"/>
              </a:lnSpc>
              <a:buFontTx/>
              <a:buChar char="-"/>
            </a:pPr>
            <a:r>
              <a:rPr lang="it-IT" sz="1600" i="1" dirty="0" smtClean="0">
                <a:solidFill>
                  <a:schemeClr val="bg1"/>
                </a:solidFill>
              </a:rPr>
              <a:t>  Attenzione e </a:t>
            </a:r>
            <a:r>
              <a:rPr lang="it-IT" sz="1600" i="1" dirty="0" err="1" smtClean="0">
                <a:solidFill>
                  <a:schemeClr val="bg1"/>
                </a:solidFill>
              </a:rPr>
              <a:t>Working</a:t>
            </a:r>
            <a:r>
              <a:rPr lang="it-IT" sz="1600" i="1" dirty="0" smtClean="0">
                <a:solidFill>
                  <a:schemeClr val="bg1"/>
                </a:solidFill>
              </a:rPr>
              <a:t>  </a:t>
            </a:r>
            <a:r>
              <a:rPr lang="it-IT" sz="1600" i="1" dirty="0" err="1" smtClean="0">
                <a:solidFill>
                  <a:schemeClr val="bg1"/>
                </a:solidFill>
              </a:rPr>
              <a:t>Memory</a:t>
            </a:r>
            <a:r>
              <a:rPr lang="it-IT" sz="1600" i="1" dirty="0" smtClean="0">
                <a:solidFill>
                  <a:schemeClr val="bg1"/>
                </a:solidFill>
              </a:rPr>
              <a:t>.</a:t>
            </a:r>
          </a:p>
          <a:p>
            <a:pPr lvl="1">
              <a:lnSpc>
                <a:spcPct val="150000"/>
              </a:lnSpc>
              <a:buFontTx/>
              <a:buChar char="-"/>
            </a:pPr>
            <a:r>
              <a:rPr lang="it-IT" sz="1600" i="1" dirty="0" smtClean="0">
                <a:solidFill>
                  <a:schemeClr val="bg1"/>
                </a:solidFill>
              </a:rPr>
              <a:t>  Memoria a lungo termine.</a:t>
            </a:r>
          </a:p>
          <a:p>
            <a:pPr lvl="1">
              <a:lnSpc>
                <a:spcPct val="150000"/>
              </a:lnSpc>
              <a:buFontTx/>
              <a:buChar char="-"/>
            </a:pPr>
            <a:r>
              <a:rPr lang="it-IT" sz="1600" i="1" dirty="0" smtClean="0">
                <a:solidFill>
                  <a:schemeClr val="bg1"/>
                </a:solidFill>
              </a:rPr>
              <a:t>  Funzioni esecutive.</a:t>
            </a:r>
          </a:p>
          <a:p>
            <a:pPr lvl="1">
              <a:lnSpc>
                <a:spcPct val="150000"/>
              </a:lnSpc>
              <a:buFontTx/>
              <a:buChar char="-"/>
            </a:pPr>
            <a:r>
              <a:rPr lang="it-IT" sz="1600" i="1" dirty="0" smtClean="0">
                <a:solidFill>
                  <a:schemeClr val="bg1"/>
                </a:solidFill>
              </a:rPr>
              <a:t>  Linguaggio.</a:t>
            </a:r>
          </a:p>
          <a:p>
            <a:pPr lvl="1">
              <a:lnSpc>
                <a:spcPct val="150000"/>
              </a:lnSpc>
              <a:buFontTx/>
              <a:buChar char="-"/>
            </a:pPr>
            <a:r>
              <a:rPr lang="it-IT" sz="1600" i="1" dirty="0" smtClean="0">
                <a:solidFill>
                  <a:schemeClr val="bg1"/>
                </a:solidFill>
              </a:rPr>
              <a:t>  Funzioni </a:t>
            </a:r>
            <a:r>
              <a:rPr lang="it-IT" sz="1600" i="1" dirty="0" err="1" smtClean="0">
                <a:solidFill>
                  <a:schemeClr val="bg1"/>
                </a:solidFill>
              </a:rPr>
              <a:t>visuo</a:t>
            </a:r>
            <a:r>
              <a:rPr lang="it-IT" sz="1600" i="1" dirty="0" smtClean="0">
                <a:solidFill>
                  <a:schemeClr val="bg1"/>
                </a:solidFill>
              </a:rPr>
              <a:t> – spaziali.</a:t>
            </a:r>
          </a:p>
          <a:p>
            <a:pPr lvl="1">
              <a:lnSpc>
                <a:spcPct val="150000"/>
              </a:lnSpc>
              <a:buFontTx/>
              <a:buChar char="-"/>
            </a:pPr>
            <a:r>
              <a:rPr lang="it-IT" sz="1600" i="1" dirty="0" smtClean="0">
                <a:solidFill>
                  <a:schemeClr val="bg1"/>
                </a:solidFill>
              </a:rPr>
              <a:t>  Funzionamento cognitivo globale.</a:t>
            </a:r>
            <a:endParaRPr lang="it-IT" sz="1600" dirty="0" smtClean="0">
              <a:solidFill>
                <a:schemeClr val="bg1"/>
              </a:solidFill>
            </a:endParaRPr>
          </a:p>
          <a:p>
            <a:pPr marL="285750" indent="-285750" algn="just">
              <a:lnSpc>
                <a:spcPct val="200000"/>
              </a:lnSpc>
              <a:buFont typeface="Wingdings" pitchFamily="2" charset="2"/>
              <a:buChar char="Ø"/>
            </a:pPr>
            <a:r>
              <a:rPr lang="it-IT" dirty="0" smtClean="0">
                <a:solidFill>
                  <a:schemeClr val="bg1"/>
                </a:solidFill>
              </a:rPr>
              <a:t>Se dall’esame neuropsicologico emerge che il soggetto ha prestazioni cognitive inferiori rispetto ai valori di riferimento, ma con un minimo o nullo impatto funzionale, </a:t>
            </a:r>
            <a:r>
              <a:rPr lang="it-IT" i="1" dirty="0" smtClean="0">
                <a:solidFill>
                  <a:schemeClr val="bg1"/>
                </a:solidFill>
              </a:rPr>
              <a:t>allora l’individuo può essere descritto come affetto da MCI</a:t>
            </a:r>
            <a:r>
              <a:rPr lang="it-IT" dirty="0" smtClean="0">
                <a:solidFill>
                  <a:schemeClr val="bg1"/>
                </a:solidFill>
              </a:rPr>
              <a:t>. </a:t>
            </a:r>
          </a:p>
          <a:p>
            <a:pPr marL="285750" indent="-285750" algn="just">
              <a:lnSpc>
                <a:spcPct val="150000"/>
              </a:lnSpc>
              <a:buFont typeface="Wingdings" pitchFamily="2" charset="2"/>
              <a:buChar char="Ø"/>
            </a:pPr>
            <a:r>
              <a:rPr lang="it-IT" dirty="0">
                <a:solidFill>
                  <a:schemeClr val="bg1"/>
                </a:solidFill>
              </a:rPr>
              <a:t>Tale procedura risulta però lunga e spesso faticosa per i pazienti, oltre a richiedere competenze specifiche che non sempre sono disponibili. </a:t>
            </a: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899592" y="467380"/>
            <a:ext cx="6751470" cy="400110"/>
          </a:xfrm>
          <a:prstGeom prst="rect">
            <a:avLst/>
          </a:prstGeom>
          <a:noFill/>
        </p:spPr>
        <p:txBody>
          <a:bodyPr wrap="square" rtlCol="0">
            <a:spAutoFit/>
          </a:bodyPr>
          <a:lstStyle/>
          <a:p>
            <a:pPr algn="ctr"/>
            <a:r>
              <a:rPr lang="it-IT" sz="2000" b="1" i="1" dirty="0" smtClean="0">
                <a:solidFill>
                  <a:srgbClr val="FFFF00"/>
                </a:solidFill>
              </a:rPr>
              <a:t>ICT E VALUTAZIONE NEUROPSICOLOGICA: VANTAGGI E LIMITI</a:t>
            </a:r>
            <a:endParaRPr lang="it-IT" sz="2000" dirty="0"/>
          </a:p>
        </p:txBody>
      </p:sp>
      <p:sp>
        <p:nvSpPr>
          <p:cNvPr id="11" name="CasellaDiTesto 10"/>
          <p:cNvSpPr txBox="1"/>
          <p:nvPr/>
        </p:nvSpPr>
        <p:spPr>
          <a:xfrm>
            <a:off x="480137" y="1450806"/>
            <a:ext cx="8208912" cy="4385816"/>
          </a:xfrm>
          <a:prstGeom prst="rect">
            <a:avLst/>
          </a:prstGeom>
          <a:noFill/>
        </p:spPr>
        <p:txBody>
          <a:bodyPr wrap="square" rtlCol="0">
            <a:spAutoFit/>
          </a:bodyPr>
          <a:lstStyle/>
          <a:p>
            <a:pPr algn="just">
              <a:lnSpc>
                <a:spcPct val="150000"/>
              </a:lnSpc>
            </a:pPr>
            <a:r>
              <a:rPr lang="it-IT" dirty="0" smtClean="0">
                <a:solidFill>
                  <a:schemeClr val="bg1"/>
                </a:solidFill>
              </a:rPr>
              <a:t>L’utilizzo di strumenti ICT per la valutazione neuropsicologica consente di</a:t>
            </a:r>
          </a:p>
          <a:p>
            <a:pPr algn="just">
              <a:lnSpc>
                <a:spcPct val="150000"/>
              </a:lnSpc>
            </a:pPr>
            <a:endParaRPr lang="it-IT" dirty="0" smtClean="0">
              <a:solidFill>
                <a:schemeClr val="bg1"/>
              </a:solidFill>
            </a:endParaRPr>
          </a:p>
          <a:p>
            <a:pPr marL="742950" lvl="1" indent="-285750" algn="just">
              <a:lnSpc>
                <a:spcPct val="150000"/>
              </a:lnSpc>
              <a:buFont typeface="Wingdings" pitchFamily="2" charset="2"/>
              <a:buChar char="Ø"/>
            </a:pPr>
            <a:r>
              <a:rPr lang="it-IT" sz="1600" i="1" dirty="0" smtClean="0">
                <a:solidFill>
                  <a:schemeClr val="bg1"/>
                </a:solidFill>
              </a:rPr>
              <a:t>presentare stimoli pesati</a:t>
            </a:r>
          </a:p>
          <a:p>
            <a:pPr marL="742950" lvl="1" indent="-285750" algn="just">
              <a:lnSpc>
                <a:spcPct val="150000"/>
              </a:lnSpc>
              <a:buFont typeface="Wingdings" pitchFamily="2" charset="2"/>
              <a:buChar char="Ø"/>
            </a:pPr>
            <a:r>
              <a:rPr lang="it-IT" sz="1600" i="1" dirty="0" smtClean="0">
                <a:solidFill>
                  <a:schemeClr val="bg1"/>
                </a:solidFill>
              </a:rPr>
              <a:t>attivare diverse modalità sensoriali</a:t>
            </a:r>
          </a:p>
          <a:p>
            <a:pPr marL="742950" lvl="1" indent="-285750" algn="just">
              <a:lnSpc>
                <a:spcPct val="150000"/>
              </a:lnSpc>
              <a:buFont typeface="Wingdings" pitchFamily="2" charset="2"/>
              <a:buChar char="Ø"/>
            </a:pPr>
            <a:r>
              <a:rPr lang="it-IT" sz="1600" i="1" dirty="0" smtClean="0">
                <a:solidFill>
                  <a:schemeClr val="bg1"/>
                </a:solidFill>
              </a:rPr>
              <a:t>dare feedback al soggetto</a:t>
            </a:r>
          </a:p>
          <a:p>
            <a:pPr marL="742950" lvl="1" indent="-285750" algn="just">
              <a:lnSpc>
                <a:spcPct val="150000"/>
              </a:lnSpc>
              <a:buFont typeface="Wingdings" pitchFamily="2" charset="2"/>
              <a:buChar char="Ø"/>
            </a:pPr>
            <a:r>
              <a:rPr lang="it-IT" sz="1600" i="1" dirty="0" smtClean="0">
                <a:solidFill>
                  <a:schemeClr val="bg1"/>
                </a:solidFill>
              </a:rPr>
              <a:t>memorizzare ed elaborare rapidamente dati sia quantitativi che qualitativi</a:t>
            </a:r>
          </a:p>
          <a:p>
            <a:pPr marL="285750" indent="-285750" algn="just">
              <a:lnSpc>
                <a:spcPct val="150000"/>
              </a:lnSpc>
              <a:buFont typeface="Wingdings" pitchFamily="2" charset="2"/>
              <a:buChar char="Ø"/>
            </a:pPr>
            <a:endParaRPr lang="it-IT" dirty="0" smtClean="0">
              <a:solidFill>
                <a:schemeClr val="bg1"/>
              </a:solidFill>
            </a:endParaRPr>
          </a:p>
          <a:p>
            <a:pPr algn="just">
              <a:lnSpc>
                <a:spcPct val="150000"/>
              </a:lnSpc>
            </a:pPr>
            <a:r>
              <a:rPr lang="it-IT" dirty="0" smtClean="0">
                <a:solidFill>
                  <a:schemeClr val="bg1"/>
                </a:solidFill>
              </a:rPr>
              <a:t>Tuttavia, la bassa «validità ecologica</a:t>
            </a:r>
            <a:r>
              <a:rPr lang="it-IT" dirty="0">
                <a:solidFill>
                  <a:schemeClr val="bg1"/>
                </a:solidFill>
              </a:rPr>
              <a:t>» (possibilità che i test misurino realmente delle abilità necessarie allo svolgimento delle attività </a:t>
            </a:r>
            <a:r>
              <a:rPr lang="it-IT" dirty="0" smtClean="0">
                <a:solidFill>
                  <a:schemeClr val="bg1"/>
                </a:solidFill>
              </a:rPr>
              <a:t>quotidiane) di questi strumenti sembra essere il loro grande limite.</a:t>
            </a:r>
          </a:p>
          <a:p>
            <a:pPr algn="just">
              <a:lnSpc>
                <a:spcPct val="150000"/>
              </a:lnSpc>
            </a:pPr>
            <a:endParaRPr lang="it-IT" sz="1400" dirty="0" smtClean="0">
              <a:solidFill>
                <a:schemeClr val="bg1"/>
              </a:solidFill>
            </a:endParaRPr>
          </a:p>
        </p:txBody>
      </p:sp>
      <p:grpSp>
        <p:nvGrpSpPr>
          <p:cNvPr id="12" name="Gruppo 11"/>
          <p:cNvGrpSpPr/>
          <p:nvPr/>
        </p:nvGrpSpPr>
        <p:grpSpPr>
          <a:xfrm>
            <a:off x="7668344" y="416858"/>
            <a:ext cx="1008112" cy="491862"/>
            <a:chOff x="6300192" y="2780928"/>
            <a:chExt cx="1188000" cy="707886"/>
          </a:xfrm>
        </p:grpSpPr>
        <p:sp>
          <p:nvSpPr>
            <p:cNvPr id="13" name="CasellaDiTesto 12"/>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4"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5"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417381" y="1576838"/>
            <a:ext cx="8208912" cy="2722284"/>
          </a:xfrm>
          <a:prstGeom prst="rect">
            <a:avLst/>
          </a:prstGeom>
          <a:noFill/>
        </p:spPr>
        <p:txBody>
          <a:bodyPr wrap="square" rtlCol="0">
            <a:spAutoFit/>
          </a:bodyPr>
          <a:lstStyle/>
          <a:p>
            <a:pPr algn="just">
              <a:lnSpc>
                <a:spcPct val="150000"/>
              </a:lnSpc>
            </a:pPr>
            <a:endParaRPr lang="it-IT" sz="1600" dirty="0" smtClean="0">
              <a:solidFill>
                <a:schemeClr val="bg1"/>
              </a:solidFill>
            </a:endParaRPr>
          </a:p>
          <a:p>
            <a:pPr algn="ctr">
              <a:lnSpc>
                <a:spcPct val="150000"/>
              </a:lnSpc>
            </a:pPr>
            <a:endParaRPr lang="it-IT" sz="2000" dirty="0" smtClean="0">
              <a:solidFill>
                <a:schemeClr val="bg1"/>
              </a:solidFill>
            </a:endParaRPr>
          </a:p>
          <a:p>
            <a:pPr algn="ctr">
              <a:lnSpc>
                <a:spcPct val="150000"/>
              </a:lnSpc>
            </a:pPr>
            <a:r>
              <a:rPr lang="it-IT" sz="2000" dirty="0" smtClean="0">
                <a:solidFill>
                  <a:schemeClr val="bg1"/>
                </a:solidFill>
              </a:rPr>
              <a:t>L’uso di realtà virtuale (VR) per la valutazione delle funzioni cognitive potrebbe essere un modo per superare queste limitazioni in quanto consente di valutare oggettivamente comportamenti e funzioni cognitive in attività quotidiane simulate.</a:t>
            </a:r>
          </a:p>
        </p:txBody>
      </p:sp>
      <p:sp>
        <p:nvSpPr>
          <p:cNvPr id="13" name="CasellaDiTesto 12"/>
          <p:cNvSpPr txBox="1"/>
          <p:nvPr/>
        </p:nvSpPr>
        <p:spPr>
          <a:xfrm>
            <a:off x="1043608" y="436713"/>
            <a:ext cx="6480720" cy="400110"/>
          </a:xfrm>
          <a:prstGeom prst="rect">
            <a:avLst/>
          </a:prstGeom>
          <a:noFill/>
        </p:spPr>
        <p:txBody>
          <a:bodyPr wrap="square" rtlCol="0">
            <a:spAutoFit/>
          </a:bodyPr>
          <a:lstStyle/>
          <a:p>
            <a:pPr algn="ctr"/>
            <a:r>
              <a:rPr lang="it-IT" sz="2000" b="1" i="1" dirty="0" smtClean="0">
                <a:solidFill>
                  <a:srgbClr val="FFFF00"/>
                </a:solidFill>
              </a:rPr>
              <a:t>REALTA’ VIRTUALE</a:t>
            </a:r>
            <a:endParaRPr lang="it-IT" sz="2000" dirty="0"/>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467380"/>
            <a:ext cx="6480720" cy="400110"/>
          </a:xfrm>
          <a:prstGeom prst="rect">
            <a:avLst/>
          </a:prstGeom>
          <a:noFill/>
        </p:spPr>
        <p:txBody>
          <a:bodyPr wrap="square" rtlCol="0">
            <a:spAutoFit/>
          </a:bodyPr>
          <a:lstStyle/>
          <a:p>
            <a:pPr algn="ctr"/>
            <a:r>
              <a:rPr lang="it-IT" sz="2000" b="1" i="1" dirty="0" smtClean="0">
                <a:solidFill>
                  <a:srgbClr val="FFFF00"/>
                </a:solidFill>
              </a:rPr>
              <a:t>SERIOUS GAMES</a:t>
            </a:r>
            <a:endParaRPr lang="it-IT" sz="2000" dirty="0"/>
          </a:p>
        </p:txBody>
      </p:sp>
      <p:sp>
        <p:nvSpPr>
          <p:cNvPr id="13" name="CasellaDiTesto 12"/>
          <p:cNvSpPr txBox="1"/>
          <p:nvPr/>
        </p:nvSpPr>
        <p:spPr>
          <a:xfrm>
            <a:off x="517648" y="1196752"/>
            <a:ext cx="8208912" cy="5355312"/>
          </a:xfrm>
          <a:prstGeom prst="rect">
            <a:avLst/>
          </a:prstGeom>
          <a:noFill/>
        </p:spPr>
        <p:txBody>
          <a:bodyPr wrap="square" rtlCol="0">
            <a:spAutoFit/>
          </a:bodyPr>
          <a:lstStyle/>
          <a:p>
            <a:pPr algn="just">
              <a:lnSpc>
                <a:spcPct val="150000"/>
              </a:lnSpc>
            </a:pPr>
            <a:r>
              <a:rPr lang="it-IT" dirty="0" smtClean="0">
                <a:solidFill>
                  <a:schemeClr val="bg1"/>
                </a:solidFill>
              </a:rPr>
              <a:t>I </a:t>
            </a:r>
            <a:r>
              <a:rPr lang="it-IT" b="1" dirty="0" err="1" smtClean="0">
                <a:solidFill>
                  <a:schemeClr val="bg1"/>
                </a:solidFill>
              </a:rPr>
              <a:t>Serious</a:t>
            </a:r>
            <a:r>
              <a:rPr lang="it-IT" b="1" dirty="0" smtClean="0">
                <a:solidFill>
                  <a:schemeClr val="bg1"/>
                </a:solidFill>
              </a:rPr>
              <a:t> Games (</a:t>
            </a:r>
            <a:r>
              <a:rPr lang="it-IT" b="1" dirty="0" err="1" smtClean="0">
                <a:solidFill>
                  <a:schemeClr val="bg1"/>
                </a:solidFill>
              </a:rPr>
              <a:t>SGs</a:t>
            </a:r>
            <a:r>
              <a:rPr lang="it-IT" b="1" dirty="0" smtClean="0">
                <a:solidFill>
                  <a:schemeClr val="bg1"/>
                </a:solidFill>
              </a:rPr>
              <a:t>) </a:t>
            </a:r>
            <a:r>
              <a:rPr lang="it-IT" dirty="0" smtClean="0">
                <a:solidFill>
                  <a:schemeClr val="bg1"/>
                </a:solidFill>
              </a:rPr>
              <a:t>– giochi elettronici progettati per scopi diversi dal puro divertimento – rappresentano una nuova tipologia di interazione del soggetto con una realtà virtuale che offre l’opportunità di valutare specifici aspetti cognitivi, quali memoria, orientamento spazio-temporale, capacità logiche e funzioni esecutive.</a:t>
            </a:r>
          </a:p>
          <a:p>
            <a:pPr algn="just"/>
            <a:endParaRPr lang="it-IT" dirty="0" smtClean="0">
              <a:solidFill>
                <a:schemeClr val="bg1"/>
              </a:solidFill>
            </a:endParaRPr>
          </a:p>
          <a:p>
            <a:pPr algn="just">
              <a:lnSpc>
                <a:spcPct val="150000"/>
              </a:lnSpc>
            </a:pPr>
            <a:r>
              <a:rPr lang="it-IT" dirty="0" smtClean="0">
                <a:solidFill>
                  <a:schemeClr val="bg1"/>
                </a:solidFill>
              </a:rPr>
              <a:t>I </a:t>
            </a:r>
            <a:r>
              <a:rPr lang="it-IT" dirty="0" err="1" smtClean="0">
                <a:solidFill>
                  <a:schemeClr val="bg1"/>
                </a:solidFill>
              </a:rPr>
              <a:t>SGs</a:t>
            </a:r>
            <a:r>
              <a:rPr lang="it-IT" dirty="0" smtClean="0">
                <a:solidFill>
                  <a:schemeClr val="bg1"/>
                </a:solidFill>
              </a:rPr>
              <a:t> si basano sulla valutazione delle competenze utilizzate nella vita quotidiana (casa, luogo di lavoro, ecc.), e quindi rappresentano una modalità di valutazione maggiormente ecologica rispetto ai tradizionali compiti carta e matita. </a:t>
            </a:r>
          </a:p>
          <a:p>
            <a:pPr algn="just">
              <a:lnSpc>
                <a:spcPct val="150000"/>
              </a:lnSpc>
            </a:pPr>
            <a:endParaRPr lang="it-IT" dirty="0" smtClean="0">
              <a:solidFill>
                <a:schemeClr val="bg1"/>
              </a:solidFill>
            </a:endParaRPr>
          </a:p>
          <a:p>
            <a:pPr algn="just">
              <a:lnSpc>
                <a:spcPct val="150000"/>
              </a:lnSpc>
            </a:pPr>
            <a:r>
              <a:rPr lang="it-IT" dirty="0" smtClean="0">
                <a:solidFill>
                  <a:schemeClr val="bg1"/>
                </a:solidFill>
              </a:rPr>
              <a:t>Permettono poi di raccogliere in maniera automatica una serie di indici relativi allo svolgimento della prova, quali </a:t>
            </a:r>
            <a:r>
              <a:rPr lang="it-IT" b="1" dirty="0" smtClean="0">
                <a:solidFill>
                  <a:schemeClr val="bg1"/>
                </a:solidFill>
              </a:rPr>
              <a:t>tempi di reazione</a:t>
            </a:r>
            <a:r>
              <a:rPr lang="it-IT" dirty="0" smtClean="0">
                <a:solidFill>
                  <a:schemeClr val="bg1"/>
                </a:solidFill>
              </a:rPr>
              <a:t>, </a:t>
            </a:r>
            <a:r>
              <a:rPr lang="it-IT" b="1" dirty="0" smtClean="0">
                <a:solidFill>
                  <a:schemeClr val="bg1"/>
                </a:solidFill>
              </a:rPr>
              <a:t>risposte esatte</a:t>
            </a:r>
            <a:r>
              <a:rPr lang="it-IT" dirty="0" smtClean="0">
                <a:solidFill>
                  <a:schemeClr val="bg1"/>
                </a:solidFill>
              </a:rPr>
              <a:t> ed </a:t>
            </a:r>
            <a:r>
              <a:rPr lang="it-IT" b="1" dirty="0" smtClean="0">
                <a:solidFill>
                  <a:schemeClr val="bg1"/>
                </a:solidFill>
              </a:rPr>
              <a:t>errori</a:t>
            </a:r>
            <a:r>
              <a:rPr lang="it-IT" dirty="0" smtClean="0">
                <a:solidFill>
                  <a:schemeClr val="bg1"/>
                </a:solidFill>
              </a:rPr>
              <a:t>, </a:t>
            </a:r>
            <a:r>
              <a:rPr lang="it-IT" b="1" dirty="0" smtClean="0">
                <a:solidFill>
                  <a:schemeClr val="bg1"/>
                </a:solidFill>
              </a:rPr>
              <a:t>spostament</a:t>
            </a:r>
            <a:r>
              <a:rPr lang="it-IT" dirty="0" smtClean="0">
                <a:solidFill>
                  <a:schemeClr val="bg1"/>
                </a:solidFill>
              </a:rPr>
              <a:t>i e </a:t>
            </a:r>
            <a:r>
              <a:rPr lang="it-IT" b="1" dirty="0" smtClean="0">
                <a:solidFill>
                  <a:schemeClr val="bg1"/>
                </a:solidFill>
              </a:rPr>
              <a:t>distanza percorsa </a:t>
            </a:r>
            <a:r>
              <a:rPr lang="it-IT" dirty="0" smtClean="0">
                <a:solidFill>
                  <a:schemeClr val="bg1"/>
                </a:solidFill>
              </a:rPr>
              <a:t>per “navigare” nello spazio, che possono essere utilizzati per la valutazione cognitiva del soggetto.</a:t>
            </a: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467380"/>
            <a:ext cx="6480720" cy="400110"/>
          </a:xfrm>
          <a:prstGeom prst="rect">
            <a:avLst/>
          </a:prstGeom>
          <a:noFill/>
        </p:spPr>
        <p:txBody>
          <a:bodyPr wrap="square" rtlCol="0">
            <a:spAutoFit/>
          </a:bodyPr>
          <a:lstStyle/>
          <a:p>
            <a:pPr algn="ctr"/>
            <a:r>
              <a:rPr lang="it-IT" sz="2000" b="1" i="1" dirty="0" smtClean="0">
                <a:solidFill>
                  <a:srgbClr val="FFFF00"/>
                </a:solidFill>
              </a:rPr>
              <a:t>FAMILIARIZZAZIONE CON IL LOFT</a:t>
            </a:r>
            <a:endParaRPr lang="it-IT" sz="2000" dirty="0"/>
          </a:p>
        </p:txBody>
      </p:sp>
      <p:sp>
        <p:nvSpPr>
          <p:cNvPr id="13" name="CasellaDiTesto 12"/>
          <p:cNvSpPr txBox="1"/>
          <p:nvPr/>
        </p:nvSpPr>
        <p:spPr>
          <a:xfrm>
            <a:off x="467544" y="1148259"/>
            <a:ext cx="8208912" cy="3000821"/>
          </a:xfrm>
          <a:prstGeom prst="rect">
            <a:avLst/>
          </a:prstGeom>
          <a:noFill/>
        </p:spPr>
        <p:txBody>
          <a:bodyPr wrap="square" rtlCol="0">
            <a:spAutoFit/>
          </a:bodyPr>
          <a:lstStyle/>
          <a:p>
            <a:pPr algn="just">
              <a:lnSpc>
                <a:spcPct val="150000"/>
              </a:lnSpc>
            </a:pPr>
            <a:r>
              <a:rPr lang="it-IT" spc="-100" dirty="0" smtClean="0">
                <a:solidFill>
                  <a:schemeClr val="bg1"/>
                </a:solidFill>
              </a:rPr>
              <a:t>Serve a evitare che eventuali difficoltà nello svolgimento dei compiti siano legate a problematiche nella navigazione all’interno  dello scenario del SG, costituito da un </a:t>
            </a:r>
            <a:r>
              <a:rPr lang="it-IT" b="1" spc="-100" dirty="0" smtClean="0">
                <a:solidFill>
                  <a:schemeClr val="bg1"/>
                </a:solidFill>
              </a:rPr>
              <a:t>loft</a:t>
            </a:r>
            <a:r>
              <a:rPr lang="it-IT" spc="-100" dirty="0" smtClean="0">
                <a:solidFill>
                  <a:schemeClr val="bg1"/>
                </a:solidFill>
              </a:rPr>
              <a:t> in cui sono presenti tutti gli ambienti domestici (</a:t>
            </a:r>
            <a:r>
              <a:rPr lang="it-IT" i="1" spc="-100" dirty="0" smtClean="0">
                <a:solidFill>
                  <a:schemeClr val="bg1"/>
                </a:solidFill>
              </a:rPr>
              <a:t>cucina ,soggiorno, bagno, camera da letto</a:t>
            </a:r>
            <a:r>
              <a:rPr lang="it-IT" spc="-100" dirty="0" smtClean="0">
                <a:solidFill>
                  <a:schemeClr val="bg1"/>
                </a:solidFill>
              </a:rPr>
              <a:t>), piuttosto che a difficoltà cognitive specifiche. La navigazione è in prima persona (viene visualizzata una mano con un dito indice che mostra la direzione di movimento). </a:t>
            </a:r>
            <a:r>
              <a:rPr lang="it-IT" dirty="0" smtClean="0">
                <a:solidFill>
                  <a:schemeClr val="bg1"/>
                </a:solidFill>
              </a:rPr>
              <a:t>Questa fase permette al soggetto di familiarizzare con gli spostamenti e con le azioni e quindi di capire come muoversi nello spazio virtuale, come avvicinarsi agli oggetti o luoghi desiderati e come svolgere i compiti. </a:t>
            </a:r>
            <a:endParaRPr lang="it-IT" dirty="0">
              <a:solidFill>
                <a:schemeClr val="bg1"/>
              </a:solidFill>
            </a:endParaRPr>
          </a:p>
        </p:txBody>
      </p:sp>
      <p:pic>
        <p:nvPicPr>
          <p:cNvPr id="14" name="Immagine 13"/>
          <p:cNvPicPr/>
          <p:nvPr/>
        </p:nvPicPr>
        <p:blipFill>
          <a:blip r:embed="rId4" cstate="print"/>
          <a:srcRect/>
          <a:stretch>
            <a:fillRect/>
          </a:stretch>
        </p:blipFill>
        <p:spPr bwMode="auto">
          <a:xfrm>
            <a:off x="2109936" y="4221088"/>
            <a:ext cx="4982344"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7668344" y="416858"/>
            <a:ext cx="1008112" cy="491862"/>
            <a:chOff x="6300192" y="2780928"/>
            <a:chExt cx="1188000" cy="707886"/>
          </a:xfrm>
        </p:grpSpPr>
        <p:sp>
          <p:nvSpPr>
            <p:cNvPr id="9" name="CasellaDiTesto 8"/>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10"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11"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12" name="CasellaDiTesto 11"/>
          <p:cNvSpPr txBox="1"/>
          <p:nvPr/>
        </p:nvSpPr>
        <p:spPr>
          <a:xfrm>
            <a:off x="1043608" y="332656"/>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13" name="CasellaDiTesto 12"/>
          <p:cNvSpPr txBox="1"/>
          <p:nvPr/>
        </p:nvSpPr>
        <p:spPr>
          <a:xfrm>
            <a:off x="1058466" y="692696"/>
            <a:ext cx="6480720" cy="400110"/>
          </a:xfrm>
          <a:prstGeom prst="rect">
            <a:avLst/>
          </a:prstGeom>
          <a:noFill/>
        </p:spPr>
        <p:txBody>
          <a:bodyPr wrap="square" rtlCol="0">
            <a:spAutoFit/>
          </a:bodyPr>
          <a:lstStyle/>
          <a:p>
            <a:pPr algn="ctr"/>
            <a:r>
              <a:rPr lang="it-IT" sz="2000" b="1" i="1" dirty="0" smtClean="0">
                <a:solidFill>
                  <a:srgbClr val="FFFF00"/>
                </a:solidFill>
              </a:rPr>
              <a:t>Ricerca di oggetti</a:t>
            </a:r>
            <a:endParaRPr lang="it-IT" sz="2000" dirty="0"/>
          </a:p>
        </p:txBody>
      </p:sp>
      <p:sp>
        <p:nvSpPr>
          <p:cNvPr id="14" name="CasellaDiTesto 13"/>
          <p:cNvSpPr txBox="1"/>
          <p:nvPr/>
        </p:nvSpPr>
        <p:spPr>
          <a:xfrm>
            <a:off x="467544" y="1124744"/>
            <a:ext cx="8208912" cy="2292935"/>
          </a:xfrm>
          <a:prstGeom prst="rect">
            <a:avLst/>
          </a:prstGeom>
          <a:noFill/>
        </p:spPr>
        <p:txBody>
          <a:bodyPr wrap="square" rtlCol="0">
            <a:spAutoFit/>
          </a:bodyPr>
          <a:lstStyle/>
          <a:p>
            <a:pPr algn="just">
              <a:lnSpc>
                <a:spcPct val="150000"/>
              </a:lnSpc>
            </a:pPr>
            <a:r>
              <a:rPr lang="it-IT" dirty="0" smtClean="0">
                <a:solidFill>
                  <a:schemeClr val="bg1"/>
                </a:solidFill>
              </a:rPr>
              <a:t>In un </a:t>
            </a:r>
            <a:r>
              <a:rPr lang="it-IT" dirty="0" err="1" smtClean="0">
                <a:solidFill>
                  <a:schemeClr val="bg1"/>
                </a:solidFill>
              </a:rPr>
              <a:t>framework</a:t>
            </a:r>
            <a:r>
              <a:rPr lang="it-IT" dirty="0" smtClean="0">
                <a:solidFill>
                  <a:schemeClr val="bg1"/>
                </a:solidFill>
              </a:rPr>
              <a:t> di comandi in 2D, viene mostrato un elenco di oggetti (di cui alcuni collocati in luoghi logici, es. il burro in frigorifero, altri  in luoghi definiti dal valutatore, es. il pane nell’armadietto in alto a sinistra) con la consegna di trovare gli stessi nei vari spazi della cucina (nei quali è possibile trovare più di uno stesso prodotto) e collocarli sul tavolo. </a:t>
            </a:r>
          </a:p>
          <a:p>
            <a:pPr algn="just"/>
            <a:endParaRPr lang="it-IT" sz="800" u="sng" dirty="0" smtClean="0">
              <a:solidFill>
                <a:schemeClr val="bg1"/>
              </a:solidFill>
            </a:endParaRPr>
          </a:p>
        </p:txBody>
      </p:sp>
      <p:pic>
        <p:nvPicPr>
          <p:cNvPr id="18461" name="Picture 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501008"/>
            <a:ext cx="3293646" cy="2470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p:cNvSpPr txBox="1"/>
          <p:nvPr/>
        </p:nvSpPr>
        <p:spPr>
          <a:xfrm>
            <a:off x="3995936" y="3362492"/>
            <a:ext cx="4824536" cy="3234860"/>
          </a:xfrm>
          <a:prstGeom prst="rect">
            <a:avLst/>
          </a:prstGeom>
          <a:noFill/>
        </p:spPr>
        <p:txBody>
          <a:bodyPr wrap="square" rtlCol="0">
            <a:spAutoFit/>
          </a:bodyPr>
          <a:lstStyle/>
          <a:p>
            <a:pPr algn="just">
              <a:lnSpc>
                <a:spcPct val="150000"/>
              </a:lnSpc>
            </a:pPr>
            <a:r>
              <a:rPr lang="it-IT" u="sng" dirty="0" smtClean="0">
                <a:solidFill>
                  <a:schemeClr val="bg1"/>
                </a:solidFill>
              </a:rPr>
              <a:t>Finalità del compito</a:t>
            </a:r>
            <a:r>
              <a:rPr lang="it-IT" dirty="0" smtClean="0">
                <a:solidFill>
                  <a:schemeClr val="bg1"/>
                </a:solidFill>
              </a:rPr>
              <a:t>: valutazione delle funzioni esecutive e attenzione sostenuta/divisa.</a:t>
            </a:r>
          </a:p>
          <a:p>
            <a:pPr algn="just"/>
            <a:endParaRPr lang="it-IT" sz="800" dirty="0" smtClean="0">
              <a:solidFill>
                <a:schemeClr val="bg1"/>
              </a:solidFill>
            </a:endParaRPr>
          </a:p>
          <a:p>
            <a:pPr algn="just">
              <a:lnSpc>
                <a:spcPct val="150000"/>
              </a:lnSpc>
            </a:pPr>
            <a:r>
              <a:rPr lang="it-IT" u="sng" dirty="0" smtClean="0">
                <a:solidFill>
                  <a:schemeClr val="bg1"/>
                </a:solidFill>
              </a:rPr>
              <a:t>Indici di valutazione</a:t>
            </a:r>
            <a:r>
              <a:rPr lang="it-IT" dirty="0" smtClean="0">
                <a:solidFill>
                  <a:schemeClr val="bg1"/>
                </a:solidFill>
              </a:rPr>
              <a:t>: numero di oggetti correttamente posizionati sul tavolo entro il tempo a disposizione, numero di errori, numero di omissioni, tempo impiegato per completare il compito e distanza percorsa.</a:t>
            </a: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7668344" y="416858"/>
            <a:ext cx="1008112" cy="491862"/>
            <a:chOff x="6300192" y="2780928"/>
            <a:chExt cx="1188000" cy="707886"/>
          </a:xfrm>
        </p:grpSpPr>
        <p:sp>
          <p:nvSpPr>
            <p:cNvPr id="4" name="CasellaDiTesto 3"/>
            <p:cNvSpPr txBox="1"/>
            <p:nvPr/>
          </p:nvSpPr>
          <p:spPr>
            <a:xfrm>
              <a:off x="6300192" y="2780928"/>
              <a:ext cx="1188000" cy="707886"/>
            </a:xfrm>
            <a:prstGeom prst="rect">
              <a:avLst/>
            </a:prstGeom>
            <a:solidFill>
              <a:schemeClr val="bg1"/>
            </a:solidFill>
          </p:spPr>
          <p:txBody>
            <a:bodyPr wrap="square" rtlCol="0">
              <a:spAutoFit/>
            </a:bodyPr>
            <a:lstStyle/>
            <a:p>
              <a:endParaRPr lang="it-IT" sz="4000" dirty="0"/>
            </a:p>
          </p:txBody>
        </p:sp>
        <p:pic>
          <p:nvPicPr>
            <p:cNvPr id="5" name="Immagine 1"/>
            <p:cNvPicPr>
              <a:picLocks noChangeAspect="1" noChangeArrowheads="1"/>
            </p:cNvPicPr>
            <p:nvPr/>
          </p:nvPicPr>
          <p:blipFill>
            <a:blip r:embed="rId2" cstate="print"/>
            <a:srcRect/>
            <a:stretch>
              <a:fillRect/>
            </a:stretch>
          </p:blipFill>
          <p:spPr bwMode="auto">
            <a:xfrm>
              <a:off x="6449541" y="2809503"/>
              <a:ext cx="923925" cy="257175"/>
            </a:xfrm>
            <a:prstGeom prst="rect">
              <a:avLst/>
            </a:prstGeom>
            <a:noFill/>
            <a:ln w="9525">
              <a:noFill/>
              <a:miter lim="800000"/>
              <a:headEnd/>
              <a:tailEnd/>
            </a:ln>
          </p:spPr>
        </p:pic>
        <p:pic>
          <p:nvPicPr>
            <p:cNvPr id="6" name="Immagine 2"/>
            <p:cNvPicPr>
              <a:picLocks noChangeAspect="1" noChangeArrowheads="1"/>
            </p:cNvPicPr>
            <p:nvPr/>
          </p:nvPicPr>
          <p:blipFill>
            <a:blip r:embed="rId3" cstate="print"/>
            <a:srcRect/>
            <a:stretch>
              <a:fillRect/>
            </a:stretch>
          </p:blipFill>
          <p:spPr bwMode="auto">
            <a:xfrm>
              <a:off x="6362278" y="3068960"/>
              <a:ext cx="1066800" cy="333375"/>
            </a:xfrm>
            <a:prstGeom prst="rect">
              <a:avLst/>
            </a:prstGeom>
            <a:noFill/>
            <a:ln w="9525">
              <a:noFill/>
              <a:miter lim="800000"/>
              <a:headEnd/>
              <a:tailEnd/>
            </a:ln>
          </p:spPr>
        </p:pic>
      </p:grpSp>
      <p:sp>
        <p:nvSpPr>
          <p:cNvPr id="7" name="CasellaDiTesto 6"/>
          <p:cNvSpPr txBox="1"/>
          <p:nvPr/>
        </p:nvSpPr>
        <p:spPr>
          <a:xfrm>
            <a:off x="1043608" y="332656"/>
            <a:ext cx="6480720" cy="400110"/>
          </a:xfrm>
          <a:prstGeom prst="rect">
            <a:avLst/>
          </a:prstGeom>
          <a:noFill/>
        </p:spPr>
        <p:txBody>
          <a:bodyPr wrap="square" rtlCol="0">
            <a:spAutoFit/>
          </a:bodyPr>
          <a:lstStyle/>
          <a:p>
            <a:pPr algn="ctr"/>
            <a:r>
              <a:rPr lang="it-IT" sz="2000" b="1" i="1" dirty="0" smtClean="0">
                <a:solidFill>
                  <a:srgbClr val="FFFF00"/>
                </a:solidFill>
              </a:rPr>
              <a:t>PROVE COGNITIVE</a:t>
            </a:r>
            <a:endParaRPr lang="it-IT" sz="2000" dirty="0"/>
          </a:p>
        </p:txBody>
      </p:sp>
      <p:sp>
        <p:nvSpPr>
          <p:cNvPr id="8" name="CasellaDiTesto 7"/>
          <p:cNvSpPr txBox="1"/>
          <p:nvPr/>
        </p:nvSpPr>
        <p:spPr>
          <a:xfrm>
            <a:off x="1043608" y="757600"/>
            <a:ext cx="6480720" cy="400110"/>
          </a:xfrm>
          <a:prstGeom prst="rect">
            <a:avLst/>
          </a:prstGeom>
          <a:noFill/>
        </p:spPr>
        <p:txBody>
          <a:bodyPr wrap="square" rtlCol="0">
            <a:spAutoFit/>
          </a:bodyPr>
          <a:lstStyle/>
          <a:p>
            <a:pPr algn="ctr"/>
            <a:r>
              <a:rPr lang="it-IT" sz="2000" b="1" i="1" dirty="0" smtClean="0">
                <a:solidFill>
                  <a:srgbClr val="FFFF00"/>
                </a:solidFill>
              </a:rPr>
              <a:t>Posizionamento relativo degli oggetti</a:t>
            </a:r>
            <a:endParaRPr lang="it-IT" sz="2000" dirty="0"/>
          </a:p>
        </p:txBody>
      </p:sp>
      <p:sp>
        <p:nvSpPr>
          <p:cNvPr id="9" name="CasellaDiTesto 8"/>
          <p:cNvSpPr txBox="1"/>
          <p:nvPr/>
        </p:nvSpPr>
        <p:spPr>
          <a:xfrm>
            <a:off x="467544" y="1502489"/>
            <a:ext cx="8208912" cy="3416320"/>
          </a:xfrm>
          <a:prstGeom prst="rect">
            <a:avLst/>
          </a:prstGeom>
          <a:noFill/>
        </p:spPr>
        <p:txBody>
          <a:bodyPr wrap="square" rtlCol="0">
            <a:spAutoFit/>
          </a:bodyPr>
          <a:lstStyle/>
          <a:p>
            <a:pPr algn="just">
              <a:lnSpc>
                <a:spcPct val="150000"/>
              </a:lnSpc>
            </a:pPr>
            <a:r>
              <a:rPr lang="it-IT" dirty="0" smtClean="0">
                <a:solidFill>
                  <a:schemeClr val="bg1"/>
                </a:solidFill>
              </a:rPr>
              <a:t>La prova è finalizzata a valutare la capacità di “collocare” gli oggetti avendo come riferimento sé stessi (5 oggetti) o altri elementi della cucina (5 oggetti). </a:t>
            </a:r>
          </a:p>
          <a:p>
            <a:pPr algn="just"/>
            <a:endParaRPr lang="it-IT" dirty="0">
              <a:solidFill>
                <a:schemeClr val="bg1"/>
              </a:solidFill>
            </a:endParaRPr>
          </a:p>
          <a:p>
            <a:pPr algn="just"/>
            <a:endParaRPr lang="it-IT" dirty="0" smtClean="0">
              <a:solidFill>
                <a:schemeClr val="bg1"/>
              </a:solidFill>
            </a:endParaRPr>
          </a:p>
          <a:p>
            <a:pPr algn="just">
              <a:lnSpc>
                <a:spcPct val="150000"/>
              </a:lnSpc>
            </a:pPr>
            <a:r>
              <a:rPr lang="it-IT" u="sng" dirty="0" smtClean="0">
                <a:solidFill>
                  <a:schemeClr val="bg1"/>
                </a:solidFill>
              </a:rPr>
              <a:t>Finalità del compito</a:t>
            </a:r>
            <a:r>
              <a:rPr lang="it-IT" dirty="0" smtClean="0">
                <a:solidFill>
                  <a:schemeClr val="bg1"/>
                </a:solidFill>
              </a:rPr>
              <a:t>: valutazione delle capacità orientamento egocentriche e </a:t>
            </a:r>
            <a:r>
              <a:rPr lang="it-IT" dirty="0" err="1" smtClean="0">
                <a:solidFill>
                  <a:schemeClr val="bg1"/>
                </a:solidFill>
              </a:rPr>
              <a:t>allocentriche</a:t>
            </a:r>
            <a:r>
              <a:rPr lang="it-IT" dirty="0" smtClean="0">
                <a:solidFill>
                  <a:schemeClr val="bg1"/>
                </a:solidFill>
              </a:rPr>
              <a:t>.</a:t>
            </a:r>
          </a:p>
          <a:p>
            <a:pPr algn="just"/>
            <a:endParaRPr lang="it-IT" dirty="0" smtClean="0">
              <a:solidFill>
                <a:schemeClr val="bg1"/>
              </a:solidFill>
            </a:endParaRPr>
          </a:p>
          <a:p>
            <a:pPr algn="just">
              <a:lnSpc>
                <a:spcPct val="150000"/>
              </a:lnSpc>
            </a:pPr>
            <a:r>
              <a:rPr lang="it-IT" u="sng" dirty="0" smtClean="0">
                <a:solidFill>
                  <a:schemeClr val="bg1"/>
                </a:solidFill>
              </a:rPr>
              <a:t>Indici di valutazione</a:t>
            </a:r>
            <a:r>
              <a:rPr lang="it-IT" dirty="0" smtClean="0">
                <a:solidFill>
                  <a:schemeClr val="bg1"/>
                </a:solidFill>
              </a:rPr>
              <a:t>: numero di risposte corrette, numero di errori e tempo impiegato per rispondere a ciascuna domanda.</a:t>
            </a:r>
          </a:p>
        </p:txBody>
      </p:sp>
    </p:spTree>
    <p:extLst>
      <p:ext uri="{BB962C8B-B14F-4D97-AF65-F5344CB8AC3E}">
        <p14:creationId xmlns:p14="http://schemas.microsoft.com/office/powerpoint/2010/main" val="4214692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TotalTime>
  <Words>1617</Words>
  <Application>Microsoft Office PowerPoint</Application>
  <PresentationFormat>Presentazione su schermo (4:3)</PresentationFormat>
  <Paragraphs>130</Paragraphs>
  <Slides>19</Slides>
  <Notes>0</Notes>
  <HiddenSlides>0</HiddenSlides>
  <MMClips>0</MMClips>
  <ScaleCrop>false</ScaleCrop>
  <HeadingPairs>
    <vt:vector size="4" baseType="variant">
      <vt:variant>
        <vt:lpstr>Tema</vt:lpstr>
      </vt:variant>
      <vt:variant>
        <vt:i4>3</vt:i4>
      </vt:variant>
      <vt:variant>
        <vt:lpstr>Titoli diapositive</vt:lpstr>
      </vt:variant>
      <vt:variant>
        <vt:i4>19</vt:i4>
      </vt:variant>
    </vt:vector>
  </HeadingPairs>
  <TitlesOfParts>
    <vt:vector size="22" baseType="lpstr">
      <vt:lpstr>Tema di Office</vt:lpstr>
      <vt:lpstr>1_Tema di Office</vt:lpstr>
      <vt:lpstr>2_Tema di Office</vt:lpstr>
      <vt:lpstr>SMART AGING Un approccio innovativo basato sulla tecnologia dei Serious Games alla diagnosi precoce di disturbi cognitivi lievi ed al self training Codice identificativo: PON04a3_00372   Dott.ssa Marialisa Lamonica Presidente SMART AGING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FASI REALIZZATIVE</vt:lpstr>
      <vt:lpstr>www.smartaging.it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AGING Un approccio innovativo basato sulla tecnologia dei Serious Games alla diagnosi precoce di disturbi cognitivi lievi ed al self training Codice identificativo: PON04a3_00372 </dc:title>
  <dc:creator>Stefania Pazzi</dc:creator>
  <cp:lastModifiedBy>GianDomenico</cp:lastModifiedBy>
  <cp:revision>107</cp:revision>
  <dcterms:created xsi:type="dcterms:W3CDTF">2013-01-27T14:21:30Z</dcterms:created>
  <dcterms:modified xsi:type="dcterms:W3CDTF">2014-03-19T16:01:47Z</dcterms:modified>
</cp:coreProperties>
</file>