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7"/>
  </p:notesMasterIdLst>
  <p:sldIdLst>
    <p:sldId id="256" r:id="rId2"/>
    <p:sldId id="270" r:id="rId3"/>
    <p:sldId id="272" r:id="rId4"/>
    <p:sldId id="271" r:id="rId5"/>
    <p:sldId id="27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0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3D1E7D-9480-4D53-8551-CD8DA8C96C54}" type="datetimeFigureOut">
              <a:rPr lang="it-IT"/>
              <a:pPr>
                <a:defRPr/>
              </a:pPr>
              <a:t>14/04/2014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B21648-9099-45C0-950E-BB5066A6E9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134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igura a mano libera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F1F827-8111-4A91-8580-12215AE10577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9AE911-D781-475A-9162-4CF5398E6D4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3D60-4A12-491D-A34F-CBDF3A2EDA30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BA8A-ECAA-4214-BBFC-73D6ECE80A2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618B-5E8A-4BD9-ADB5-DCC40126C2CE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B241-B580-4839-B5D7-BBA47504CDE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591F-2BEE-46C9-B70C-10B833D2CE4F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3697-FF2D-4D90-94B4-CAD25580791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allone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3410E-C81D-4D03-8EF9-A57F4269E9D4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CCC5D3-10B0-416D-8A8D-4C50EDFF16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EBC437-E8F8-4318-9CC8-020D553400DD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DF3D2-B957-4FE5-9F27-166FF4B5D1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2C6E30-6C54-44CD-90EC-B4EE8067C6F3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00888-80B9-4C06-9AD3-91DC2D925C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67883F-22CB-4B18-B76C-A35A71811C68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89DB0-9D14-4E8C-B785-F10EBB1E82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5E83-8E9C-4E2A-8177-0823E59B4450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B548-67F1-4686-BF1E-23FBD5A7014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60A1AF-A3C4-4ABC-BF3D-0495ACA554BC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FAA3D7-263B-4EDF-B4E2-7EF5BF7E87A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allone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00E6DA-EDB3-4097-88AB-1825CFD06DC8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1271E2-539F-4662-8D7D-7997FF29B4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872BB1-AC91-447F-9337-8954668B1D0D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93C3F5-BA17-467A-9B1C-365B7B49A72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0" r:id="rId2"/>
    <p:sldLayoutId id="2147483985" r:id="rId3"/>
    <p:sldLayoutId id="2147483986" r:id="rId4"/>
    <p:sldLayoutId id="2147483987" r:id="rId5"/>
    <p:sldLayoutId id="2147483988" r:id="rId6"/>
    <p:sldLayoutId id="2147483981" r:id="rId7"/>
    <p:sldLayoutId id="2147483989" r:id="rId8"/>
    <p:sldLayoutId id="2147483990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8.jpeg"/><Relationship Id="rId10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712" y="3573016"/>
            <a:ext cx="1654487" cy="191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2522" y="5535788"/>
            <a:ext cx="6554234" cy="989556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Sorgenti plastiche ad alta efficienza per l’illuminazione di ambienti espositivi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573016"/>
            <a:ext cx="2287487" cy="17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669149" y="6453336"/>
            <a:ext cx="458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progetto PON04a3_00369, Lecce PUGLIA </a:t>
            </a:r>
            <a:endParaRPr lang="it-IT" dirty="0"/>
          </a:p>
        </p:txBody>
      </p:sp>
      <p:pic>
        <p:nvPicPr>
          <p:cNvPr id="8" name="Immagine 7" descr="miur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42852"/>
            <a:ext cx="2680689" cy="1082972"/>
          </a:xfrm>
          <a:prstGeom prst="rect">
            <a:avLst/>
          </a:prstGeom>
        </p:spPr>
      </p:pic>
      <p:pic>
        <p:nvPicPr>
          <p:cNvPr id="10" name="Immagine 9" descr="marchiop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0"/>
            <a:ext cx="2428892" cy="153444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196611" y="348126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000" dirty="0" err="1" smtClean="0">
                <a:solidFill>
                  <a:schemeClr val="bg1"/>
                </a:solidFill>
              </a:rPr>
              <a:t>Novaled</a:t>
            </a:r>
            <a:endParaRPr lang="it-IT" sz="1000" dirty="0">
              <a:solidFill>
                <a:schemeClr val="bg1"/>
              </a:solidFill>
            </a:endParaRPr>
          </a:p>
        </p:txBody>
      </p:sp>
      <p:pic>
        <p:nvPicPr>
          <p:cNvPr id="13" name="Immagine 12" descr="novaled-15-by-15-ol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549" y="3573016"/>
            <a:ext cx="2284495" cy="171337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024516" y="350100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000" dirty="0" err="1" smtClean="0">
                <a:solidFill>
                  <a:schemeClr val="bg1"/>
                </a:solidFill>
              </a:rPr>
              <a:t>Novaled</a:t>
            </a:r>
            <a:endParaRPr lang="it-IT" sz="10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61" y="1412776"/>
            <a:ext cx="5407621" cy="1833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68" y="2673521"/>
            <a:ext cx="2784452" cy="418447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09247" y="2068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Illuminazione per l’arte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08" y="4448847"/>
            <a:ext cx="5043632" cy="24365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35621" y="1342849"/>
            <a:ext cx="3122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chemeClr val="tx2"/>
                </a:solidFill>
                <a:latin typeface="Lucida Sans Unicode" pitchFamily="34" charset="0"/>
              </a:rPr>
              <a:t>Ottima </a:t>
            </a:r>
            <a:r>
              <a:rPr lang="it-IT" dirty="0" smtClean="0">
                <a:solidFill>
                  <a:schemeClr val="tx2"/>
                </a:solidFill>
                <a:latin typeface="Lucida Sans Unicode" pitchFamily="34" charset="0"/>
              </a:rPr>
              <a:t>resa cromatica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  <a:latin typeface="Lucida Sans Unicode" pitchFamily="34" charset="0"/>
              </a:rPr>
              <a:t>Alta efficienza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Lucida Sans Unicode" pitchFamily="34" charset="0"/>
              </a:rPr>
              <a:t>Buon impatto </a:t>
            </a:r>
            <a:r>
              <a:rPr lang="it-IT" dirty="0" smtClean="0">
                <a:solidFill>
                  <a:srgbClr val="FF0000"/>
                </a:solidFill>
                <a:latin typeface="Lucida Sans Unicode" pitchFamily="34" charset="0"/>
              </a:rPr>
              <a:t>visivo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Lucida Sans Unicode" pitchFamily="34" charset="0"/>
              </a:rPr>
              <a:t>Luce diffusa e uniforme</a:t>
            </a:r>
          </a:p>
          <a:p>
            <a:endParaRPr lang="it-IT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pic>
        <p:nvPicPr>
          <p:cNvPr id="10" name="Immagine 9" descr="miur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9" y="142852"/>
            <a:ext cx="1340344" cy="541486"/>
          </a:xfrm>
          <a:prstGeom prst="rect">
            <a:avLst/>
          </a:prstGeom>
        </p:spPr>
      </p:pic>
      <p:pic>
        <p:nvPicPr>
          <p:cNvPr id="11" name="Immagine 10" descr="marchiop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81964"/>
            <a:ext cx="1308684" cy="826756"/>
          </a:xfrm>
          <a:prstGeom prst="rect">
            <a:avLst/>
          </a:prstGeom>
        </p:spPr>
      </p:pic>
      <p:pic>
        <p:nvPicPr>
          <p:cNvPr id="12" name="Picture 4" descr="C:\Users\BaccoGenco\AppData\Desktop\Research\WOLED\Progetto smart cities\3_958x5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462" y="1342849"/>
            <a:ext cx="4059530" cy="248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3635896" y="140808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000" dirty="0" smtClean="0">
                <a:solidFill>
                  <a:schemeClr val="bg1"/>
                </a:solidFill>
              </a:rPr>
              <a:t>PHILIPS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81033" y="6525344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Arup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4849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32040" y="4157231"/>
            <a:ext cx="3852693" cy="2296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3276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600" dirty="0" err="1" smtClean="0"/>
              <a:t>OLEDs</a:t>
            </a:r>
            <a:r>
              <a:rPr lang="it-IT" sz="3600" dirty="0" smtClean="0"/>
              <a:t> per illuminazione</a:t>
            </a:r>
            <a:endParaRPr lang="it-IT" sz="3600" dirty="0"/>
          </a:p>
        </p:txBody>
      </p:sp>
      <p:sp>
        <p:nvSpPr>
          <p:cNvPr id="15362" name="CasellaDiTesto 3"/>
          <p:cNvSpPr txBox="1">
            <a:spLocks noChangeArrowheads="1"/>
          </p:cNvSpPr>
          <p:nvPr/>
        </p:nvSpPr>
        <p:spPr bwMode="auto">
          <a:xfrm>
            <a:off x="940110" y="3337049"/>
            <a:ext cx="2817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dirty="0">
                <a:latin typeface="Lucida Sans Unicode" pitchFamily="34" charset="0"/>
              </a:rPr>
              <a:t>LUMIBLADE by PHILIPS</a:t>
            </a:r>
          </a:p>
        </p:txBody>
      </p:sp>
      <p:pic>
        <p:nvPicPr>
          <p:cNvPr id="15364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780" y="1153175"/>
            <a:ext cx="3809498" cy="21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miur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9" y="142852"/>
            <a:ext cx="1340344" cy="541486"/>
          </a:xfrm>
          <a:prstGeom prst="rect">
            <a:avLst/>
          </a:prstGeom>
        </p:spPr>
      </p:pic>
      <p:pic>
        <p:nvPicPr>
          <p:cNvPr id="10" name="Immagine 9" descr="marchiop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81964"/>
            <a:ext cx="1308684" cy="826756"/>
          </a:xfrm>
          <a:prstGeom prst="rect">
            <a:avLst/>
          </a:prstGeom>
        </p:spPr>
      </p:pic>
      <p:pic>
        <p:nvPicPr>
          <p:cNvPr id="12" name="Immagine 11" descr="quant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357" y="1153174"/>
            <a:ext cx="4025376" cy="2131860"/>
          </a:xfrm>
          <a:prstGeom prst="rect">
            <a:avLst/>
          </a:prstGeom>
        </p:spPr>
      </p:pic>
      <p:grpSp>
        <p:nvGrpSpPr>
          <p:cNvPr id="13" name="Gruppo 12"/>
          <p:cNvGrpSpPr>
            <a:grpSpLocks/>
          </p:cNvGrpSpPr>
          <p:nvPr/>
        </p:nvGrpSpPr>
        <p:grpSpPr bwMode="auto">
          <a:xfrm>
            <a:off x="264099" y="4093144"/>
            <a:ext cx="4078859" cy="2685352"/>
            <a:chOff x="3122988" y="1439692"/>
            <a:chExt cx="5873719" cy="3867470"/>
          </a:xfrm>
        </p:grpSpPr>
        <p:pic>
          <p:nvPicPr>
            <p:cNvPr id="14" name="Immagin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2988" y="1439692"/>
              <a:ext cx="5873719" cy="3867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uppo 9"/>
            <p:cNvGrpSpPr>
              <a:grpSpLocks/>
            </p:cNvGrpSpPr>
            <p:nvPr/>
          </p:nvGrpSpPr>
          <p:grpSpPr bwMode="auto">
            <a:xfrm>
              <a:off x="3653863" y="1822293"/>
              <a:ext cx="3695181" cy="1928130"/>
              <a:chOff x="3635896" y="1772817"/>
              <a:chExt cx="3726009" cy="1944216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3635238" y="1772847"/>
                <a:ext cx="3726512" cy="1943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19" name="Immagine 12" descr="isplaysearch_oled_roadmap_grafico_201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96985" y="1847978"/>
                <a:ext cx="3603830" cy="1852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CasellaDiTesto 19"/>
          <p:cNvSpPr txBox="1"/>
          <p:nvPr/>
        </p:nvSpPr>
        <p:spPr>
          <a:xfrm>
            <a:off x="387200" y="3823817"/>
            <a:ext cx="4113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Lucida Sans Unicode" pitchFamily="34" charset="0"/>
              </a:rPr>
              <a:t> Market trend per gli </a:t>
            </a:r>
            <a:r>
              <a:rPr lang="it-IT" sz="1400" dirty="0" err="1" smtClean="0">
                <a:latin typeface="Lucida Sans Unicode" pitchFamily="34" charset="0"/>
              </a:rPr>
              <a:t>OLEDs</a:t>
            </a:r>
            <a:r>
              <a:rPr lang="it-IT" sz="1400" dirty="0" smtClean="0">
                <a:latin typeface="Lucida Sans Unicode" pitchFamily="34" charset="0"/>
              </a:rPr>
              <a:t> (Display </a:t>
            </a:r>
            <a:r>
              <a:rPr lang="it-IT" sz="1400" dirty="0" err="1" smtClean="0">
                <a:latin typeface="Lucida Sans Unicode" pitchFamily="34" charset="0"/>
              </a:rPr>
              <a:t>Search</a:t>
            </a:r>
            <a:r>
              <a:rPr lang="it-IT" sz="1400" dirty="0" smtClean="0">
                <a:latin typeface="Lucida Sans Unicode" pitchFamily="34" charset="0"/>
              </a:rPr>
              <a:t>)</a:t>
            </a:r>
            <a:endParaRPr lang="it-IT" sz="1400" dirty="0">
              <a:latin typeface="Lucida Sans Unicode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439589" y="4335787"/>
            <a:ext cx="371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SVANTAGGI ATTUALI: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ALTI COSTI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BASSA QUALITÀ CROMATICA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OLED NON FLESSIBILI</a:t>
            </a:r>
          </a:p>
        </p:txBody>
      </p:sp>
    </p:spTree>
    <p:extLst>
      <p:ext uri="{BB962C8B-B14F-4D97-AF65-F5344CB8AC3E}">
        <p14:creationId xmlns:p14="http://schemas.microsoft.com/office/powerpoint/2010/main" val="27552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ccoGenco\AppData\Desktop\Research\WOLED\Nature\foto oled flessi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96" y="533115"/>
            <a:ext cx="2730193" cy="27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\Desktop\Progetto smart cities\4° SAL\IlluminotecnicaOLEDflex-03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79" y="1621516"/>
            <a:ext cx="2705217" cy="19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ente\Desktop\Progetto smart cities\4° SAL\IlluminotecnicaLED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" y="1412776"/>
            <a:ext cx="3495600" cy="24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tente\Desktop\Progetto smart cities\4° SAL\IlluminotecnicaOLEDrig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86" y="1422237"/>
            <a:ext cx="2936394" cy="207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miur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89" y="142852"/>
            <a:ext cx="1340344" cy="541486"/>
          </a:xfrm>
          <a:prstGeom prst="rect">
            <a:avLst/>
          </a:prstGeom>
        </p:spPr>
      </p:pic>
      <p:pic>
        <p:nvPicPr>
          <p:cNvPr id="12" name="Immagine 11" descr="marchiop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81964"/>
            <a:ext cx="1308684" cy="826756"/>
          </a:xfrm>
          <a:prstGeom prst="rect">
            <a:avLst/>
          </a:prstGeom>
        </p:spPr>
      </p:pic>
      <p:pic>
        <p:nvPicPr>
          <p:cNvPr id="13" name="Picture 5" descr="101_27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5180" y="4509120"/>
            <a:ext cx="313679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60" y="57262"/>
            <a:ext cx="5407621" cy="1833163"/>
          </a:xfrm>
          <a:prstGeom prst="rect">
            <a:avLst/>
          </a:prstGeom>
        </p:spPr>
      </p:pic>
      <p:pic>
        <p:nvPicPr>
          <p:cNvPr id="15" name="Picture 2" descr="C:\Users\BaccoGenco\AppData\Desktop\Research\WOLED\Nature\foto oled flessi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36235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540482"/>
            <a:ext cx="3015730" cy="234490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15402"/>
              </p:ext>
            </p:extLst>
          </p:nvPr>
        </p:nvGraphicFramePr>
        <p:xfrm>
          <a:off x="323531" y="3573016"/>
          <a:ext cx="84969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8"/>
                <a:gridCol w="1699388"/>
                <a:gridCol w="1699388"/>
                <a:gridCol w="1699388"/>
                <a:gridCol w="169938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Efficienza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Resa cromatica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Colore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Area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Supporto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60 lm/W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90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Bianco standard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5cm</a:t>
                      </a:r>
                      <a:r>
                        <a:rPr lang="it-IT" sz="1400" baseline="0" dirty="0" smtClean="0"/>
                        <a:t> x 5cm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Flessibile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2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SEDE OPERATIVA:</a:t>
            </a:r>
          </a:p>
          <a:p>
            <a:r>
              <a:rPr lang="it-IT" dirty="0" smtClean="0"/>
              <a:t>LECCE c/o CNR-NANO, </a:t>
            </a:r>
            <a:r>
              <a:rPr lang="it-IT" dirty="0" err="1" smtClean="0"/>
              <a:t>Nanotechnology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Center</a:t>
            </a:r>
          </a:p>
          <a:p>
            <a:pPr marL="109537" indent="0"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CONTATTI:</a:t>
            </a:r>
          </a:p>
          <a:p>
            <a:r>
              <a:rPr lang="it-IT" dirty="0" smtClean="0"/>
              <a:t>Armando </a:t>
            </a:r>
            <a:r>
              <a:rPr lang="it-IT" dirty="0" err="1" smtClean="0"/>
              <a:t>Genco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0070C0"/>
                </a:solidFill>
              </a:rPr>
              <a:t>g.rnd@libero.it</a:t>
            </a:r>
          </a:p>
          <a:p>
            <a:r>
              <a:rPr lang="it-IT" dirty="0" err="1" smtClean="0"/>
              <a:t>Twitter</a:t>
            </a:r>
            <a:r>
              <a:rPr lang="it-IT" dirty="0" smtClean="0"/>
              <a:t>: #</a:t>
            </a:r>
            <a:r>
              <a:rPr lang="it-IT" dirty="0" err="1" smtClean="0"/>
              <a:t>evOled_ITA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3372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Info &amp; contatti</a:t>
            </a:r>
            <a:endParaRPr lang="it-IT" sz="3600" dirty="0"/>
          </a:p>
        </p:txBody>
      </p:sp>
      <p:pic>
        <p:nvPicPr>
          <p:cNvPr id="5" name="Immagine 4" descr="miur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9" y="142852"/>
            <a:ext cx="1340344" cy="541486"/>
          </a:xfrm>
          <a:prstGeom prst="rect">
            <a:avLst/>
          </a:prstGeom>
        </p:spPr>
      </p:pic>
      <p:pic>
        <p:nvPicPr>
          <p:cNvPr id="6" name="Immagine 5" descr="marchiop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81964"/>
            <a:ext cx="1308684" cy="8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941</TotalTime>
  <Words>102</Words>
  <Application>Microsoft Office PowerPoint</Application>
  <PresentationFormat>Presentazione su schermo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Viale</vt:lpstr>
      <vt:lpstr>Presentazione standard di PowerPoint</vt:lpstr>
      <vt:lpstr>Illuminazione per l’arte</vt:lpstr>
      <vt:lpstr>OLEDs per illuminazione</vt:lpstr>
      <vt:lpstr>Presentazione standard di PowerPoint</vt:lpstr>
      <vt:lpstr>Info &amp; contatti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Organic Light Emitting Diodes for art</dc:title>
  <dc:creator>BaccoGenco</dc:creator>
  <cp:lastModifiedBy>Fabiana Zeppieri</cp:lastModifiedBy>
  <cp:revision>121</cp:revision>
  <dcterms:created xsi:type="dcterms:W3CDTF">2012-04-03T09:37:19Z</dcterms:created>
  <dcterms:modified xsi:type="dcterms:W3CDTF">2014-04-14T13:52:48Z</dcterms:modified>
</cp:coreProperties>
</file>