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5" r:id="rId6"/>
    <p:sldId id="261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4" d="100"/>
          <a:sy n="64" d="100"/>
        </p:scale>
        <p:origin x="-134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0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4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8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60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1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1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85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41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35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3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95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79A7-F8A0-494C-B6F1-6537171AC3B6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DE78-4809-451B-9011-61E3DDD503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5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ostm1\Documents\materiale promozionale\materiale per presentazione\sistemat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83768" y="0"/>
            <a:ext cx="6660232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 descr="C:\Users\seostm1\ownCloud\Seostm\logo\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1" b="20896"/>
          <a:stretch/>
        </p:blipFill>
        <p:spPr bwMode="auto">
          <a:xfrm>
            <a:off x="2915816" y="260648"/>
            <a:ext cx="6036508" cy="33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ostm1\Documents\materiale promozionale\materiale per presentazione\2vu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" y="0"/>
            <a:ext cx="9123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79712" y="620689"/>
            <a:ext cx="460851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302024" y="1988840"/>
            <a:ext cx="6726359" cy="34587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22108" y="620688"/>
            <a:ext cx="6120680" cy="486287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5200" b="1" dirty="0" smtClean="0">
                <a:solidFill>
                  <a:srgbClr val="0070C0"/>
                </a:solidFill>
              </a:rPr>
              <a:t>Il progetto</a:t>
            </a:r>
          </a:p>
          <a:p>
            <a:pPr algn="ctr"/>
            <a:endParaRPr lang="it-IT" sz="1200" dirty="0" smtClean="0">
              <a:solidFill>
                <a:schemeClr val="bg2"/>
              </a:solidFill>
            </a:endParaRPr>
          </a:p>
          <a:p>
            <a:pPr algn="ctr"/>
            <a:endParaRPr lang="it-IT" sz="1200" dirty="0">
              <a:solidFill>
                <a:schemeClr val="bg2"/>
              </a:solidFill>
            </a:endParaRPr>
          </a:p>
          <a:p>
            <a:pPr algn="ctr"/>
            <a:endParaRPr lang="it-IT" sz="1200" dirty="0" smtClean="0">
              <a:solidFill>
                <a:schemeClr val="bg2"/>
              </a:solidFill>
            </a:endParaRPr>
          </a:p>
          <a:p>
            <a:pPr algn="ctr"/>
            <a:endParaRPr lang="it-IT" sz="1200" dirty="0" smtClean="0">
              <a:solidFill>
                <a:schemeClr val="bg2"/>
              </a:solidFill>
            </a:endParaRPr>
          </a:p>
          <a:p>
            <a:pPr algn="ctr"/>
            <a:r>
              <a:rPr lang="it-IT" sz="3000" dirty="0" err="1" smtClean="0">
                <a:solidFill>
                  <a:schemeClr val="bg1"/>
                </a:solidFill>
              </a:rPr>
              <a:t>Seostm</a:t>
            </a:r>
            <a:r>
              <a:rPr lang="it-IT" sz="3000" dirty="0" smtClean="0">
                <a:solidFill>
                  <a:schemeClr val="bg1"/>
                </a:solidFill>
              </a:rPr>
              <a:t> è un’associazione no profit nata con l’obiettivo di migliorare e rendere efficiente l’erogazione dei servizi turistici attraverso lo sviluppo </a:t>
            </a:r>
            <a:r>
              <a:rPr lang="it-IT" sz="3000" b="1" dirty="0">
                <a:solidFill>
                  <a:srgbClr val="FFC000"/>
                </a:solidFill>
              </a:rPr>
              <a:t>di un </a:t>
            </a:r>
            <a:r>
              <a:rPr lang="it-IT" sz="3000" b="1" dirty="0" smtClean="0">
                <a:solidFill>
                  <a:srgbClr val="FFC000"/>
                </a:solidFill>
              </a:rPr>
              <a:t>software finalizzato alla misurazione dell’efficienza dei servizi turistici </a:t>
            </a:r>
            <a:endParaRPr lang="it-IT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ostm1\Documents\materiale promozionale\materiale per presentazione\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63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arrotondato 8"/>
          <p:cNvSpPr/>
          <p:nvPr/>
        </p:nvSpPr>
        <p:spPr>
          <a:xfrm>
            <a:off x="148840" y="311059"/>
            <a:ext cx="4063120" cy="590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="1" dirty="0" err="1" smtClean="0"/>
              <a:t>Search</a:t>
            </a:r>
            <a:r>
              <a:rPr lang="it-IT" sz="2600" b="1" dirty="0" smtClean="0"/>
              <a:t> Engine </a:t>
            </a:r>
            <a:r>
              <a:rPr lang="it-IT" sz="2600" b="1" dirty="0" err="1" smtClean="0"/>
              <a:t>Optimization</a:t>
            </a:r>
            <a:endParaRPr lang="it-IT" sz="26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5004048" y="311059"/>
            <a:ext cx="3960440" cy="590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="1" dirty="0" err="1"/>
              <a:t>Sicilian</a:t>
            </a:r>
            <a:r>
              <a:rPr lang="it-IT" sz="2600" b="1" dirty="0"/>
              <a:t> </a:t>
            </a:r>
            <a:r>
              <a:rPr lang="it-IT" sz="2600" b="1" dirty="0" err="1"/>
              <a:t>Tourism</a:t>
            </a:r>
            <a:r>
              <a:rPr lang="it-IT" sz="2600" b="1" dirty="0"/>
              <a:t> Marketing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45270" y="1184192"/>
            <a:ext cx="1885938" cy="2419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/>
          </a:p>
        </p:txBody>
      </p:sp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145270" y="1238028"/>
            <a:ext cx="1974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Analisi della rete  e del </a:t>
            </a: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posizionamento</a:t>
            </a:r>
            <a:endParaRPr lang="it-IT" sz="1600" i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Creazione </a:t>
            </a: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del </a:t>
            </a: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modello di analisi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Analisi preferenze dei consumatori 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Evoluzione del SEO tradizionale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7104533" y="1184193"/>
            <a:ext cx="1885938" cy="21728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/>
          </a:p>
        </p:txBody>
      </p:sp>
      <p:sp>
        <p:nvSpPr>
          <p:cNvPr id="14" name="CasellaDiTesto 16"/>
          <p:cNvSpPr txBox="1">
            <a:spLocks noChangeArrowheads="1"/>
          </p:cNvSpPr>
          <p:nvPr/>
        </p:nvSpPr>
        <p:spPr bwMode="auto">
          <a:xfrm>
            <a:off x="7104533" y="1239585"/>
            <a:ext cx="18339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Analisi </a:t>
            </a: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advertising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Generazione </a:t>
            </a: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del Marketing Plan</a:t>
            </a:r>
            <a:endParaRPr lang="it-IT" sz="1600" i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Creazione dei report d’analisi</a:t>
            </a:r>
            <a:endParaRPr lang="it-IT" sz="1600" i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t-IT" sz="1600" i="1" dirty="0">
                <a:solidFill>
                  <a:schemeClr val="bg1"/>
                </a:solidFill>
                <a:latin typeface="Calibri" pitchFamily="34" charset="0"/>
              </a:rPr>
              <a:t>Supporto </a:t>
            </a:r>
            <a:r>
              <a:rPr lang="it-IT" sz="1600" i="1" dirty="0" smtClean="0">
                <a:solidFill>
                  <a:schemeClr val="bg1"/>
                </a:solidFill>
                <a:latin typeface="Calibri" pitchFamily="34" charset="0"/>
              </a:rPr>
              <a:t>del cliente</a:t>
            </a:r>
            <a:endParaRPr lang="it-IT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ostm1\Documents\materiale promozionale\materiale per presentazione\sistemat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9"/>
            <a:ext cx="9144000" cy="68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ostm1\Documents\materiale promozionale\materiale per presentazione\foto della broch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560976" y="186546"/>
            <a:ext cx="3608024" cy="43414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b="1" dirty="0" smtClean="0"/>
              <a:t>LA NOSTRA MISSION</a:t>
            </a:r>
            <a:endParaRPr lang="it-IT" sz="2600" b="1" dirty="0"/>
          </a:p>
        </p:txBody>
      </p:sp>
      <p:sp>
        <p:nvSpPr>
          <p:cNvPr id="5" name="Freccia in giù 4"/>
          <p:cNvSpPr/>
          <p:nvPr/>
        </p:nvSpPr>
        <p:spPr>
          <a:xfrm>
            <a:off x="2260552" y="692696"/>
            <a:ext cx="258113" cy="29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60425" y="1588175"/>
            <a:ext cx="3658366" cy="53033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b="1" dirty="0" smtClean="0"/>
              <a:t>ANALISI E MONITORAGGIO DEI DATI TURISTICI ONLINE/OFFLINE</a:t>
            </a:r>
            <a:endParaRPr lang="it-IT" sz="1550" b="1" dirty="0"/>
          </a:p>
        </p:txBody>
      </p:sp>
      <p:sp>
        <p:nvSpPr>
          <p:cNvPr id="7" name="Rettangolo arrotondato 6"/>
          <p:cNvSpPr/>
          <p:nvPr/>
        </p:nvSpPr>
        <p:spPr>
          <a:xfrm>
            <a:off x="-926423" y="692696"/>
            <a:ext cx="6696745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MISURARE IL TURISMO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255316" y="1229882"/>
            <a:ext cx="258113" cy="29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260552" y="2160901"/>
            <a:ext cx="258113" cy="29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85976" y="2508788"/>
            <a:ext cx="4049554" cy="56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b="1" dirty="0" smtClean="0"/>
              <a:t>SVILUPPO MODELLI D’INTERVENTO PER UN TURISMO VERAMENTE SOSTENIBILE</a:t>
            </a:r>
            <a:endParaRPr lang="it-IT" sz="1550" b="1" dirty="0"/>
          </a:p>
        </p:txBody>
      </p:sp>
    </p:spTree>
    <p:extLst>
      <p:ext uri="{BB962C8B-B14F-4D97-AF65-F5344CB8AC3E}">
        <p14:creationId xmlns:p14="http://schemas.microsoft.com/office/powerpoint/2010/main" val="6126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ostm1\Documents\materiale promozionale\materiale per presentazione\sistemat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" y="0"/>
            <a:ext cx="91421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-5206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Processo di analisi 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5760" y="836712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Il processo di analisi semplificato consiste nell’esaminare tre diverse macro - aree</a:t>
            </a:r>
            <a:endParaRPr lang="it-IT" sz="1600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574655" y="1270618"/>
            <a:ext cx="180020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Area Input</a:t>
            </a:r>
            <a:endParaRPr lang="it-IT" b="1" dirty="0"/>
          </a:p>
        </p:txBody>
      </p:sp>
      <p:sp>
        <p:nvSpPr>
          <p:cNvPr id="40" name="Rettangolo arrotondato 39"/>
          <p:cNvSpPr/>
          <p:nvPr/>
        </p:nvSpPr>
        <p:spPr>
          <a:xfrm>
            <a:off x="3635896" y="1268760"/>
            <a:ext cx="180020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Area Contesto</a:t>
            </a:r>
            <a:endParaRPr lang="it-IT" b="1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6732240" y="1268760"/>
            <a:ext cx="180020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Area Processo</a:t>
            </a:r>
            <a:endParaRPr lang="it-IT" b="1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35496" y="1700808"/>
            <a:ext cx="28438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smtClean="0"/>
              <a:t>L’area di input, definisce </a:t>
            </a:r>
            <a:r>
              <a:rPr lang="it-IT" sz="1200" b="1" dirty="0" smtClean="0"/>
              <a:t>oggettivamente</a:t>
            </a:r>
            <a:r>
              <a:rPr lang="it-IT" sz="1200" dirty="0" smtClean="0"/>
              <a:t> la condizione </a:t>
            </a:r>
            <a:r>
              <a:rPr lang="it-IT" sz="1200" b="1" dirty="0" smtClean="0"/>
              <a:t>reale</a:t>
            </a:r>
            <a:r>
              <a:rPr lang="it-IT" sz="1200" dirty="0" smtClean="0"/>
              <a:t> dell’operatore turistico al momento dell’inizio del processo di analisi. La caratteristica su cui si fonda è quella di contenere informazioni qualitative – quantitative fornite direttamente dall’operatore e di conseguenza non trattate </a:t>
            </a:r>
            <a:endParaRPr lang="it-IT" sz="1200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3168352" y="1700808"/>
            <a:ext cx="28438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6264696" y="1700808"/>
            <a:ext cx="28438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/>
          </a:p>
        </p:txBody>
      </p:sp>
      <p:sp>
        <p:nvSpPr>
          <p:cNvPr id="45" name="Rettangolo 44"/>
          <p:cNvSpPr/>
          <p:nvPr/>
        </p:nvSpPr>
        <p:spPr>
          <a:xfrm>
            <a:off x="3150096" y="1844824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L’area di contesto definisce il </a:t>
            </a:r>
            <a:r>
              <a:rPr lang="it-IT" sz="1200" b="1" dirty="0">
                <a:solidFill>
                  <a:schemeClr val="bg1"/>
                </a:solidFill>
              </a:rPr>
              <a:t>livello di integrazione </a:t>
            </a:r>
            <a:r>
              <a:rPr lang="it-IT" sz="1200" dirty="0">
                <a:solidFill>
                  <a:schemeClr val="bg1"/>
                </a:solidFill>
              </a:rPr>
              <a:t>tra l’operatore turistico con il </a:t>
            </a:r>
            <a:r>
              <a:rPr lang="it-IT" sz="1200" b="1" dirty="0">
                <a:solidFill>
                  <a:schemeClr val="bg1"/>
                </a:solidFill>
              </a:rPr>
              <a:t>territorio</a:t>
            </a:r>
            <a:r>
              <a:rPr lang="it-IT" sz="1200" dirty="0">
                <a:solidFill>
                  <a:schemeClr val="bg1"/>
                </a:solidFill>
              </a:rPr>
              <a:t> e tutti gli </a:t>
            </a:r>
            <a:r>
              <a:rPr lang="it-IT" sz="1200" b="1" dirty="0">
                <a:solidFill>
                  <a:schemeClr val="bg1"/>
                </a:solidFill>
              </a:rPr>
              <a:t>stakeholder</a:t>
            </a:r>
            <a:r>
              <a:rPr lang="it-IT" sz="1200" dirty="0">
                <a:solidFill>
                  <a:schemeClr val="bg1"/>
                </a:solidFill>
              </a:rPr>
              <a:t> del contesto in cui opera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6318448" y="1844824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L’area di processo definisce il raggio d’azione in cui l’operatore turistico </a:t>
            </a:r>
            <a:r>
              <a:rPr lang="it-IT" sz="1200" b="1" dirty="0">
                <a:solidFill>
                  <a:schemeClr val="bg1"/>
                </a:solidFill>
              </a:rPr>
              <a:t>interviene regolarmente o intende intervenire</a:t>
            </a:r>
            <a:r>
              <a:rPr lang="it-IT" sz="1200" dirty="0">
                <a:solidFill>
                  <a:schemeClr val="bg1"/>
                </a:solidFill>
              </a:rPr>
              <a:t> per migliorare il proprio pacchetto turistico al fine di creare del valore aggiunto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496" y="3502749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Ciascuna area analizzerà tipologie di dati diversi ma allo stesso tempo tra loro complementari in modo da generare un output 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600400" y="4221088"/>
            <a:ext cx="1979712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Output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35496" y="4726885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L’output coglierà </a:t>
            </a:r>
            <a:r>
              <a:rPr lang="it-IT" sz="1600" dirty="0"/>
              <a:t>a 360° la condizione dell’operatore turistico, per un efficace sviluppo del piano d’intervento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600400" y="5373216"/>
            <a:ext cx="1979712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Piano d’intervento</a:t>
            </a:r>
            <a:endParaRPr lang="it-IT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107504" y="789384"/>
            <a:ext cx="8928992" cy="407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25760" y="3502749"/>
            <a:ext cx="8928992" cy="584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107504" y="4725144"/>
            <a:ext cx="8928992" cy="584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9512" y="5898758"/>
            <a:ext cx="10278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A seguito del piano d’intervento, inizierà la fase di monitoraggio per valutare l’efficacia di quest’ultimo.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3563888" y="6381328"/>
            <a:ext cx="1979712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Monitoraggio</a:t>
            </a:r>
            <a:endParaRPr lang="it-IT" b="1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179512" y="5877272"/>
            <a:ext cx="8784976" cy="407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27384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-5206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Tempi di realizzazione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150096" y="4725144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L’area di contesto definisce il </a:t>
            </a:r>
            <a:r>
              <a:rPr lang="it-IT" sz="1200" b="1" dirty="0">
                <a:solidFill>
                  <a:schemeClr val="bg1"/>
                </a:solidFill>
              </a:rPr>
              <a:t>livello di integrazione </a:t>
            </a:r>
            <a:r>
              <a:rPr lang="it-IT" sz="1200" dirty="0">
                <a:solidFill>
                  <a:schemeClr val="bg1"/>
                </a:solidFill>
              </a:rPr>
              <a:t>tra l’operatore turistico con il </a:t>
            </a:r>
            <a:r>
              <a:rPr lang="it-IT" sz="1200" b="1" dirty="0">
                <a:solidFill>
                  <a:schemeClr val="bg1"/>
                </a:solidFill>
              </a:rPr>
              <a:t>territorio</a:t>
            </a:r>
            <a:r>
              <a:rPr lang="it-IT" sz="1200" dirty="0">
                <a:solidFill>
                  <a:schemeClr val="bg1"/>
                </a:solidFill>
              </a:rPr>
              <a:t> e tutti gli </a:t>
            </a:r>
            <a:r>
              <a:rPr lang="it-IT" sz="1200" b="1" dirty="0">
                <a:solidFill>
                  <a:schemeClr val="bg1"/>
                </a:solidFill>
              </a:rPr>
              <a:t>stakeholder</a:t>
            </a:r>
            <a:r>
              <a:rPr lang="it-IT" sz="1200" dirty="0">
                <a:solidFill>
                  <a:schemeClr val="bg1"/>
                </a:solidFill>
              </a:rPr>
              <a:t> del contesto in cui opera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6318448" y="4725144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L’area di processo definisce il raggio d’azione in cui l’operatore turistico </a:t>
            </a:r>
            <a:r>
              <a:rPr lang="it-IT" sz="1200" b="1" dirty="0">
                <a:solidFill>
                  <a:schemeClr val="bg1"/>
                </a:solidFill>
              </a:rPr>
              <a:t>interviene regolarmente o intende intervenire</a:t>
            </a:r>
            <a:r>
              <a:rPr lang="it-IT" sz="1200" dirty="0">
                <a:solidFill>
                  <a:schemeClr val="bg1"/>
                </a:solidFill>
              </a:rPr>
              <a:t> per migliorare il proprio pacchetto turistico al fine di creare del valore aggiunto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971600" y="2132856"/>
            <a:ext cx="6696745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MISURARE IL TURISMO 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139952" y="2852936"/>
            <a:ext cx="432048" cy="526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4159958" y="4581128"/>
            <a:ext cx="432048" cy="526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04817"/>
              </p:ext>
            </p:extLst>
          </p:nvPr>
        </p:nvGraphicFramePr>
        <p:xfrm>
          <a:off x="467544" y="1124744"/>
          <a:ext cx="8280920" cy="5171264"/>
        </p:xfrm>
        <a:graphic>
          <a:graphicData uri="http://schemas.openxmlformats.org/drawingml/2006/table">
            <a:tbl>
              <a:tblPr/>
              <a:tblGrid>
                <a:gridCol w="7056784"/>
                <a:gridCol w="1224136"/>
              </a:tblGrid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 smtClean="0">
                          <a:solidFill>
                            <a:srgbClr val="363636"/>
                          </a:solidFill>
                          <a:effectLst/>
                          <a:latin typeface="Arial"/>
                        </a:rPr>
                        <a:t>Attività</a:t>
                      </a:r>
                      <a:endParaRPr lang="it-IT" sz="1400" b="1" i="0" u="none" strike="noStrike" dirty="0">
                        <a:solidFill>
                          <a:srgbClr val="36363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363636"/>
                          </a:solidFill>
                          <a:effectLst/>
                          <a:latin typeface="Arial"/>
                        </a:rPr>
                        <a:t>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Stipula della convenzione - Inizio del Progetto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15/10/12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organizzazione degli indicatori generali e specifici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07/06/13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Determinazione delle basi di dati da utilizzare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02/08/13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del  Centro Servizi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25/10/13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Progettazione del software applicativo  analisi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25/10/13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Progettazione software applicativo  diagnosi e sviluppo di modelli di intervento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17/01/14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91B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Collaudo software analisi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27/06/14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Collaudo software diagnosi e sviluppo modelli di intervento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01/08/14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dei servizi nelle aree di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12/09/14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Monitoraggio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10/04/15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Disseminazione  dei servizi e dei risultati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10/04/15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Fine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progetto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 14/04/15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B9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Attività già realizzate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9"/>
          <a:stretch/>
        </p:blipFill>
        <p:spPr>
          <a:xfrm>
            <a:off x="7812360" y="6085637"/>
            <a:ext cx="936104" cy="7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ostm1\Documents\materiale promozionale\materiale per presentazione\sistemat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1"/>
            <a:ext cx="9144000" cy="68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59632" y="1484784"/>
            <a:ext cx="23042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 descr="C:\Users\seostm1\ownCloud\Seostm\logo\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1" b="24141"/>
          <a:stretch/>
        </p:blipFill>
        <p:spPr bwMode="auto">
          <a:xfrm>
            <a:off x="1259632" y="1343472"/>
            <a:ext cx="2080035" cy="10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418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seostm1</dc:creator>
  <cp:lastModifiedBy>Giorgio Massa</cp:lastModifiedBy>
  <cp:revision>21</cp:revision>
  <dcterms:created xsi:type="dcterms:W3CDTF">2013-10-14T09:51:47Z</dcterms:created>
  <dcterms:modified xsi:type="dcterms:W3CDTF">2014-04-14T07:57:39Z</dcterms:modified>
</cp:coreProperties>
</file>