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60" r:id="rId4"/>
    <p:sldId id="261" r:id="rId5"/>
    <p:sldId id="267" r:id="rId6"/>
    <p:sldId id="269" r:id="rId7"/>
    <p:sldId id="266" r:id="rId8"/>
    <p:sldId id="268" r:id="rId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3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1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39D2C-50C8-E14F-9066-DB0B130EEBF1}" type="datetime1">
              <a:rPr lang="it-IT" smtClean="0"/>
              <a:t>08/04/2014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6279-B0A9-E449-A305-98CD11B3B6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8414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02029-82CB-834A-A546-2B20FFAAE602}" type="datetime1">
              <a:rPr lang="it-IT" smtClean="0"/>
              <a:t>08/04/2014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F16CD-F1A4-EA40-B436-4ACD573BB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859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F16CD-F1A4-EA40-B436-4ACD573BB40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946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F16CD-F1A4-EA40-B436-4ACD573BB40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94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F16CD-F1A4-EA40-B436-4ACD573BB40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946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F16CD-F1A4-EA40-B436-4ACD573BB40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946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F16CD-F1A4-EA40-B436-4ACD573BB40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94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B028-62A7-714B-B708-A4D1032EF86C}" type="datetime1">
              <a:rPr lang="it-IT" smtClean="0"/>
              <a:t>08/04/2014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14F6-AD6F-E44B-B389-93E040910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72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0899-323C-C547-A1BF-0E54E3F1210C}" type="datetime1">
              <a:rPr lang="it-IT" smtClean="0"/>
              <a:t>08/04/2014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14F6-AD6F-E44B-B389-93E040910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93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71B6-39B2-D84E-A9AC-D935BAE9D85C}" type="datetime1">
              <a:rPr lang="it-IT" smtClean="0"/>
              <a:t>08/04/2014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14F6-AD6F-E44B-B389-93E040910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03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0D95-49FB-FE4C-9F52-43AFF2A85A3D}" type="datetime1">
              <a:rPr lang="it-IT" smtClean="0"/>
              <a:t>08/04/2014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14F6-AD6F-E44B-B389-93E040910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14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C469-E302-6041-ABFB-57B281A00DF8}" type="datetime1">
              <a:rPr lang="it-IT" smtClean="0"/>
              <a:t>08/04/2014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14F6-AD6F-E44B-B389-93E040910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52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DE6A-0433-AC4B-AB2A-665EC3DCC897}" type="datetime1">
              <a:rPr lang="it-IT" smtClean="0"/>
              <a:t>08/04/2014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14F6-AD6F-E44B-B389-93E040910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20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7B60-E858-8E45-94BA-45E75F62A316}" type="datetime1">
              <a:rPr lang="it-IT" smtClean="0"/>
              <a:t>08/04/2014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14F6-AD6F-E44B-B389-93E040910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88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DE1-62B1-8648-8414-A160BF340290}" type="datetime1">
              <a:rPr lang="it-IT" smtClean="0"/>
              <a:t>08/04/2014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14F6-AD6F-E44B-B389-93E040910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03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6CCA-1E60-AC4A-9B18-D22E45D18A85}" type="datetime1">
              <a:rPr lang="it-IT" smtClean="0"/>
              <a:t>08/04/2014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14F6-AD6F-E44B-B389-93E040910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37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9D88-FD3D-104C-B5EB-5F975AE2CC67}" type="datetime1">
              <a:rPr lang="it-IT" smtClean="0"/>
              <a:t>08/04/2014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14F6-AD6F-E44B-B389-93E040910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30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56E0-DB2C-7B49-A223-F2914ED0A298}" type="datetime1">
              <a:rPr lang="it-IT" smtClean="0"/>
              <a:t>08/04/2014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14F6-AD6F-E44B-B389-93E040910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95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0B1F9-49CC-6847-A366-D74D675F48D3}" type="datetime1">
              <a:rPr lang="it-IT" smtClean="0"/>
              <a:t>08/04/2014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D14F6-AD6F-E44B-B389-93E040910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27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7.em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7.emf"/><Relationship Id="rId10" Type="http://schemas.openxmlformats.org/officeDocument/2006/relationships/image" Target="../media/image1.png"/><Relationship Id="rId4" Type="http://schemas.openxmlformats.org/officeDocument/2006/relationships/image" Target="../media/image13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7.em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emf"/><Relationship Id="rId7" Type="http://schemas.openxmlformats.org/officeDocument/2006/relationships/image" Target="../media/image21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9.jpg"/><Relationship Id="rId4" Type="http://schemas.openxmlformats.org/officeDocument/2006/relationships/image" Target="../media/image18.jpe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.emf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7.png"/><Relationship Id="rId5" Type="http://schemas.openxmlformats.org/officeDocument/2006/relationships/image" Target="../media/image24.jpeg"/><Relationship Id="rId10" Type="http://schemas.openxmlformats.org/officeDocument/2006/relationships/image" Target="../media/image9.jpg"/><Relationship Id="rId4" Type="http://schemas.openxmlformats.org/officeDocument/2006/relationships/image" Target="../media/image23.jpe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2876"/>
            <a:ext cx="3249507" cy="8213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4039"/>
            <a:ext cx="9144000" cy="257370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094"/>
            <a:ext cx="9144000" cy="5187547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8712" y="3600450"/>
            <a:ext cx="8488018" cy="1126496"/>
          </a:xfrm>
        </p:spPr>
        <p:txBody>
          <a:bodyPr>
            <a:normAutofit fontScale="70000" lnSpcReduction="20000"/>
          </a:bodyPr>
          <a:lstStyle/>
          <a:p>
            <a:r>
              <a:rPr lang="it-IT" sz="5900" dirty="0" smtClean="0">
                <a:solidFill>
                  <a:srgbClr val="FFFFFF"/>
                </a:solidFill>
              </a:rPr>
              <a:t>Nuova Mobilità Urbana</a:t>
            </a:r>
            <a:endParaRPr lang="it-IT" sz="5900" dirty="0" smtClean="0">
              <a:solidFill>
                <a:srgbClr val="FFFFFF"/>
              </a:solidFill>
            </a:endParaRPr>
          </a:p>
          <a:p>
            <a:endParaRPr lang="it-IT" baseline="30000" dirty="0">
              <a:solidFill>
                <a:srgbClr val="FFFFFF"/>
              </a:solidFill>
            </a:endParaRPr>
          </a:p>
          <a:p>
            <a:r>
              <a:rPr lang="it-IT" baseline="30000" dirty="0" smtClean="0">
                <a:solidFill>
                  <a:schemeClr val="bg1"/>
                </a:solidFill>
              </a:rPr>
              <a:t>(Speaker: Andrea Di Pietro)</a:t>
            </a:r>
            <a:endParaRPr lang="it-IT" baseline="30000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339" y="309794"/>
            <a:ext cx="3103210" cy="288634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586" y="5949897"/>
            <a:ext cx="4229414" cy="94726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343" y="2831117"/>
            <a:ext cx="2516909" cy="222827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900000">
            <a:off x="5719124" y="2174867"/>
            <a:ext cx="2516909" cy="222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347681" y="4085367"/>
            <a:ext cx="3538436" cy="179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334" y="0"/>
            <a:ext cx="672666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350" y="248450"/>
            <a:ext cx="991848" cy="92253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25885" y="1716066"/>
            <a:ext cx="781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5884" y="358929"/>
            <a:ext cx="7816241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LA LOGICA DEL PROGETTO </a:t>
            </a:r>
            <a:r>
              <a:rPr lang="it-IT" sz="2400" b="1" dirty="0" err="1">
                <a:solidFill>
                  <a:srgbClr val="0070C0"/>
                </a:solidFill>
              </a:rPr>
              <a:t>Ci.Ro</a:t>
            </a:r>
            <a:r>
              <a:rPr lang="it-IT" sz="2400" b="1" dirty="0" smtClean="0">
                <a:solidFill>
                  <a:srgbClr val="0070C0"/>
                </a:solidFill>
              </a:rPr>
              <a:t>. City Roaming</a:t>
            </a:r>
            <a:endParaRPr lang="it-IT" sz="2400" b="1" dirty="0">
              <a:solidFill>
                <a:srgbClr val="0070C0"/>
              </a:solidFill>
            </a:endParaRPr>
          </a:p>
          <a:p>
            <a:endParaRPr lang="it-IT" sz="1400" dirty="0" smtClean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 smtClean="0"/>
          </a:p>
          <a:p>
            <a:endParaRPr lang="it-IT" sz="1400" dirty="0"/>
          </a:p>
          <a:p>
            <a:endParaRPr lang="it-IT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72" y="4059374"/>
            <a:ext cx="3068878" cy="1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ccia a destra 7"/>
          <p:cNvSpPr/>
          <p:nvPr/>
        </p:nvSpPr>
        <p:spPr>
          <a:xfrm>
            <a:off x="3910874" y="2230731"/>
            <a:ext cx="90387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22924" y="2149882"/>
            <a:ext cx="3587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COS’E’ </a:t>
            </a:r>
            <a:r>
              <a:rPr lang="it-IT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Ci.Ro</a:t>
            </a:r>
            <a:r>
              <a:rPr lang="it-IT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???</a:t>
            </a:r>
            <a:endParaRPr lang="it-IT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2924" y="4355210"/>
            <a:ext cx="3641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Meno saranno i veicoli in circolazione in una determinata via, minore sarà la probabilità che si possano creare ingorghi</a:t>
            </a:r>
            <a:endParaRPr lang="it-IT" b="1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4885150" y="1560213"/>
            <a:ext cx="3356975" cy="18256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771472" y="1734383"/>
            <a:ext cx="3584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È uno strumento </a:t>
            </a:r>
            <a:r>
              <a:rPr lang="it-IT" b="1" dirty="0"/>
              <a:t>strategico di gestione delle variabili di traffico urbano </a:t>
            </a:r>
            <a:r>
              <a:rPr lang="it-IT" b="1" dirty="0" smtClean="0"/>
              <a:t>finalizzato </a:t>
            </a:r>
            <a:r>
              <a:rPr lang="it-IT" b="1" dirty="0"/>
              <a:t>alla redistribuzione razionale </a:t>
            </a:r>
            <a:r>
              <a:rPr lang="it-IT" b="1" dirty="0" smtClean="0"/>
              <a:t>dello stesso</a:t>
            </a:r>
            <a:endParaRPr lang="it-IT" b="1" dirty="0"/>
          </a:p>
        </p:txBody>
      </p:sp>
      <p:sp>
        <p:nvSpPr>
          <p:cNvPr id="14" name="Freccia a destra 13"/>
          <p:cNvSpPr/>
          <p:nvPr/>
        </p:nvSpPr>
        <p:spPr>
          <a:xfrm>
            <a:off x="3964321" y="4713058"/>
            <a:ext cx="90387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47125"/>
            <a:ext cx="2416941" cy="610875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63" y="6247125"/>
            <a:ext cx="3104272" cy="61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5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335" y="0"/>
            <a:ext cx="672666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350" y="248450"/>
            <a:ext cx="991848" cy="92253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38619" y="248450"/>
            <a:ext cx="7273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Cosa fare per ridurre il numero di veicoli in strade ad </a:t>
            </a:r>
            <a:r>
              <a:rPr lang="it-IT" b="1" dirty="0" smtClean="0">
                <a:solidFill>
                  <a:srgbClr val="0070C0"/>
                </a:solidFill>
              </a:rPr>
              <a:t>alta frequentazione? </a:t>
            </a:r>
            <a:endParaRPr lang="it-IT" b="1" dirty="0">
              <a:solidFill>
                <a:srgbClr val="0070C0"/>
              </a:solidFill>
            </a:endParaRP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43" y="3510912"/>
            <a:ext cx="1056884" cy="14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513016" y="1687935"/>
            <a:ext cx="2113212" cy="10242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Fleet</a:t>
            </a:r>
            <a:r>
              <a:rPr lang="it-IT" dirty="0" smtClean="0">
                <a:solidFill>
                  <a:schemeClr val="tx1"/>
                </a:solidFill>
              </a:rPr>
              <a:t> management dei veicoli in </a:t>
            </a:r>
            <a:r>
              <a:rPr lang="it-IT" dirty="0" err="1" smtClean="0">
                <a:solidFill>
                  <a:schemeClr val="tx1"/>
                </a:solidFill>
              </a:rPr>
              <a:t>sharing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509368" y="2883729"/>
            <a:ext cx="2113214" cy="9561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APP </a:t>
            </a:r>
            <a:r>
              <a:rPr lang="it-IT" dirty="0">
                <a:solidFill>
                  <a:schemeClr val="tx1"/>
                </a:solidFill>
              </a:rPr>
              <a:t>p</a:t>
            </a:r>
            <a:r>
              <a:rPr lang="it-IT" dirty="0" smtClean="0">
                <a:solidFill>
                  <a:schemeClr val="tx1"/>
                </a:solidFill>
              </a:rPr>
              <a:t>renotazione su </a:t>
            </a:r>
            <a:r>
              <a:rPr lang="it-IT" dirty="0" smtClean="0">
                <a:solidFill>
                  <a:schemeClr val="tx1"/>
                </a:solidFill>
              </a:rPr>
              <a:t>Smartphone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646427" y="4039300"/>
            <a:ext cx="1976155" cy="10135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APP </a:t>
            </a:r>
            <a:r>
              <a:rPr lang="it-IT" dirty="0" err="1" smtClean="0">
                <a:solidFill>
                  <a:schemeClr val="tx1"/>
                </a:solidFill>
              </a:rPr>
              <a:t>infomobility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navigation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on </a:t>
            </a:r>
            <a:r>
              <a:rPr lang="it-IT" dirty="0" err="1">
                <a:solidFill>
                  <a:schemeClr val="tx1"/>
                </a:solidFill>
              </a:rPr>
              <a:t>board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670707" y="5213824"/>
            <a:ext cx="1976155" cy="835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Software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E-</a:t>
            </a:r>
            <a:r>
              <a:rPr lang="it-IT" dirty="0" err="1" smtClean="0">
                <a:solidFill>
                  <a:schemeClr val="tx1"/>
                </a:solidFill>
              </a:rPr>
              <a:t>Gov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1378" y="1318603"/>
            <a:ext cx="289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Ci.Ro</a:t>
            </a:r>
            <a:r>
              <a:rPr lang="it-IT" b="1" dirty="0" smtClean="0"/>
              <a:t>. utilizza 3 sistemi fisici: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353531" y="1318603"/>
            <a:ext cx="316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Integrati da 4 moduli software:</a:t>
            </a:r>
            <a:endParaRPr lang="it-IT" b="1" dirty="0"/>
          </a:p>
        </p:txBody>
      </p:sp>
      <p:cxnSp>
        <p:nvCxnSpPr>
          <p:cNvPr id="15" name="Connettore 7 14"/>
          <p:cNvCxnSpPr>
            <a:stCxn id="4" idx="3"/>
          </p:cNvCxnSpPr>
          <p:nvPr/>
        </p:nvCxnSpPr>
        <p:spPr>
          <a:xfrm>
            <a:off x="6626228" y="2200081"/>
            <a:ext cx="681695" cy="1639790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7 16"/>
          <p:cNvCxnSpPr/>
          <p:nvPr/>
        </p:nvCxnSpPr>
        <p:spPr>
          <a:xfrm flipV="1">
            <a:off x="6646862" y="4450821"/>
            <a:ext cx="640425" cy="300572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7 21"/>
          <p:cNvCxnSpPr/>
          <p:nvPr/>
        </p:nvCxnSpPr>
        <p:spPr>
          <a:xfrm flipV="1">
            <a:off x="6639585" y="4846643"/>
            <a:ext cx="808294" cy="879975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7 27"/>
          <p:cNvCxnSpPr/>
          <p:nvPr/>
        </p:nvCxnSpPr>
        <p:spPr>
          <a:xfrm>
            <a:off x="6646862" y="3593898"/>
            <a:ext cx="640425" cy="491947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Immagine 10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897940"/>
            <a:ext cx="4353533" cy="4172533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47125"/>
            <a:ext cx="2416941" cy="610875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63" y="6247125"/>
            <a:ext cx="3104272" cy="61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17" y="4597146"/>
            <a:ext cx="3060192" cy="166420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7146"/>
            <a:ext cx="3474720" cy="151180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444" y="13166"/>
            <a:ext cx="672666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350" y="248450"/>
            <a:ext cx="991848" cy="92253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7216" y="69442"/>
            <a:ext cx="7885134" cy="3816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C</a:t>
            </a:r>
            <a:r>
              <a:rPr lang="it-IT" sz="2000" b="1" dirty="0" smtClean="0">
                <a:solidFill>
                  <a:srgbClr val="0070C0"/>
                </a:solidFill>
              </a:rPr>
              <a:t>ome contribuiscono il CAR e VAN SHARING alla </a:t>
            </a:r>
            <a:r>
              <a:rPr lang="it-IT" sz="2000" b="1" dirty="0">
                <a:solidFill>
                  <a:srgbClr val="0070C0"/>
                </a:solidFill>
              </a:rPr>
              <a:t>redistribuzione </a:t>
            </a:r>
            <a:r>
              <a:rPr lang="it-IT" sz="2000" b="1" dirty="0" smtClean="0">
                <a:solidFill>
                  <a:srgbClr val="0070C0"/>
                </a:solidFill>
              </a:rPr>
              <a:t>dei flussi di traffico ? </a:t>
            </a:r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 smtClean="0"/>
          </a:p>
          <a:p>
            <a:r>
              <a:rPr lang="it-IT" sz="1400" dirty="0" smtClean="0"/>
              <a:t> </a:t>
            </a:r>
          </a:p>
          <a:p>
            <a:endParaRPr lang="it-IT" sz="1400" dirty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/>
          </a:p>
          <a:p>
            <a:endParaRPr lang="it-IT" sz="1400" dirty="0" smtClean="0"/>
          </a:p>
          <a:p>
            <a:endParaRPr lang="it-IT" sz="1400" dirty="0"/>
          </a:p>
          <a:p>
            <a:endParaRPr lang="it-IT" sz="1400" dirty="0" smtClean="0"/>
          </a:p>
          <a:p>
            <a:endParaRPr lang="it-IT" sz="1400" dirty="0"/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7" y="1977657"/>
            <a:ext cx="3078709" cy="202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478116" y="890390"/>
            <a:ext cx="7557050" cy="809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latin typeface="Georgia" pitchFamily="18" charset="0"/>
              </a:rPr>
              <a:t>L’utilizzatore  </a:t>
            </a:r>
            <a:r>
              <a:rPr lang="it-IT" sz="1400" b="1" dirty="0">
                <a:latin typeface="Georgia" pitchFamily="18" charset="0"/>
              </a:rPr>
              <a:t>grazie alla possibilità di passare in aree a ZTL e corsie preferenziali, con molta probabilità, si sposterà dalla via ad alta frequentazione ad una via a bassa frequentazione</a:t>
            </a:r>
            <a:r>
              <a:rPr lang="it-IT" sz="1400" b="1" dirty="0" smtClean="0">
                <a:latin typeface="Georgia" pitchFamily="18" charset="0"/>
              </a:rPr>
              <a:t>.</a:t>
            </a:r>
            <a:endParaRPr lang="it-IT" dirty="0">
              <a:latin typeface="Georg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41" y="1748171"/>
            <a:ext cx="3278692" cy="185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45" y="6261355"/>
            <a:ext cx="3031890" cy="59600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205956" y="3775808"/>
            <a:ext cx="5217771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>
                <a:latin typeface="Georgia" pitchFamily="18" charset="0"/>
              </a:rPr>
              <a:t>Per il van </a:t>
            </a:r>
            <a:r>
              <a:rPr lang="it-IT" sz="1400" dirty="0" err="1" smtClean="0">
                <a:latin typeface="Georgia" pitchFamily="18" charset="0"/>
              </a:rPr>
              <a:t>sharing</a:t>
            </a:r>
            <a:r>
              <a:rPr lang="it-IT" sz="1400" dirty="0">
                <a:latin typeface="Georgia" pitchFamily="18" charset="0"/>
              </a:rPr>
              <a:t>:</a:t>
            </a:r>
            <a:r>
              <a:rPr lang="it-IT" sz="1400" dirty="0" smtClean="0">
                <a:latin typeface="Georgia" pitchFamily="18" charset="0"/>
              </a:rPr>
              <a:t> si disincentiva il ricorso a mezzi commerciali di proprietà, riducendo i costi di gestione per i commercianti. </a:t>
            </a:r>
          </a:p>
          <a:p>
            <a:endParaRPr lang="it-IT" sz="1400" dirty="0">
              <a:latin typeface="Georgia" pitchFamily="18" charset="0"/>
            </a:endParaRPr>
          </a:p>
          <a:p>
            <a:r>
              <a:rPr lang="it-IT" sz="1400" dirty="0" smtClean="0">
                <a:latin typeface="Georgia" pitchFamily="18" charset="0"/>
              </a:rPr>
              <a:t>NB può essere utilizzato anche ai fini domestici</a:t>
            </a:r>
            <a:endParaRPr lang="it-IT" sz="1400" dirty="0">
              <a:latin typeface="Georgia" pitchFamily="18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247125"/>
            <a:ext cx="2416941" cy="6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335" y="-638"/>
            <a:ext cx="672666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350" y="248450"/>
            <a:ext cx="991848" cy="92253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4212"/>
            <a:ext cx="3417865" cy="185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50380" y="142808"/>
            <a:ext cx="80792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300" b="1" dirty="0">
                <a:solidFill>
                  <a:srgbClr val="0070C0"/>
                </a:solidFill>
              </a:rPr>
              <a:t>Come </a:t>
            </a:r>
            <a:r>
              <a:rPr lang="it-IT" sz="2300" b="1" dirty="0" smtClean="0">
                <a:solidFill>
                  <a:srgbClr val="0070C0"/>
                </a:solidFill>
              </a:rPr>
              <a:t>contribuisce l’Amministrazione </a:t>
            </a:r>
            <a:r>
              <a:rPr lang="it-IT" sz="2300" b="1" dirty="0">
                <a:solidFill>
                  <a:srgbClr val="0070C0"/>
                </a:solidFill>
              </a:rPr>
              <a:t>a Km </a:t>
            </a:r>
            <a:r>
              <a:rPr lang="it-IT" sz="2300" b="1" dirty="0" smtClean="0">
                <a:solidFill>
                  <a:srgbClr val="0070C0"/>
                </a:solidFill>
              </a:rPr>
              <a:t>zero alla </a:t>
            </a:r>
            <a:r>
              <a:rPr lang="it-IT" sz="2300" b="1" dirty="0">
                <a:solidFill>
                  <a:srgbClr val="0070C0"/>
                </a:solidFill>
              </a:rPr>
              <a:t>redistribuzione dei flussi di </a:t>
            </a:r>
            <a:r>
              <a:rPr lang="it-IT" sz="2300" b="1" dirty="0" smtClean="0">
                <a:solidFill>
                  <a:srgbClr val="0070C0"/>
                </a:solidFill>
              </a:rPr>
              <a:t>traffico?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13143" y="1760981"/>
            <a:ext cx="4958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Georgia" pitchFamily="18" charset="0"/>
              </a:rPr>
              <a:t>Grazie ai servizi di e-</a:t>
            </a:r>
            <a:r>
              <a:rPr lang="it-IT" sz="1400" b="1" dirty="0" err="1" smtClean="0">
                <a:latin typeface="Georgia" pitchFamily="18" charset="0"/>
              </a:rPr>
              <a:t>Gov</a:t>
            </a:r>
            <a:r>
              <a:rPr lang="it-IT" sz="1400" b="1" dirty="0" smtClean="0">
                <a:latin typeface="Georgia" pitchFamily="18" charset="0"/>
              </a:rPr>
              <a:t> espletati presso i </a:t>
            </a:r>
            <a:r>
              <a:rPr lang="it-IT" sz="1400" b="1" dirty="0" err="1" smtClean="0">
                <a:latin typeface="Georgia" pitchFamily="18" charset="0"/>
              </a:rPr>
              <a:t>Ci.Ro</a:t>
            </a:r>
            <a:r>
              <a:rPr lang="it-IT" sz="1400" b="1" dirty="0" smtClean="0">
                <a:latin typeface="Georgia" pitchFamily="18" charset="0"/>
              </a:rPr>
              <a:t>. </a:t>
            </a:r>
            <a:r>
              <a:rPr lang="it-IT" sz="1400" b="1" dirty="0" err="1" smtClean="0">
                <a:latin typeface="Georgia" pitchFamily="18" charset="0"/>
              </a:rPr>
              <a:t>Points</a:t>
            </a:r>
            <a:r>
              <a:rPr lang="it-IT" sz="1400" b="1" dirty="0" smtClean="0">
                <a:latin typeface="Georgia" pitchFamily="18" charset="0"/>
              </a:rPr>
              <a:t> </a:t>
            </a:r>
            <a:r>
              <a:rPr lang="it-IT" sz="1400" b="1" dirty="0" smtClean="0">
                <a:latin typeface="Georgia" pitchFamily="18" charset="0"/>
              </a:rPr>
              <a:t>ci </a:t>
            </a:r>
            <a:r>
              <a:rPr lang="it-IT" sz="1400" b="1" dirty="0" smtClean="0">
                <a:latin typeface="Georgia" pitchFamily="18" charset="0"/>
              </a:rPr>
              <a:t>sarà una diminuzione degli spostamenti definiti </a:t>
            </a:r>
            <a:r>
              <a:rPr lang="it-IT" sz="1400" b="1" dirty="0" smtClean="0">
                <a:latin typeface="Georgia" pitchFamily="18" charset="0"/>
              </a:rPr>
              <a:t>«</a:t>
            </a:r>
            <a:r>
              <a:rPr lang="it-IT" sz="1400" b="1" dirty="0" smtClean="0">
                <a:latin typeface="Georgia" pitchFamily="18" charset="0"/>
              </a:rPr>
              <a:t>di servizio</a:t>
            </a:r>
            <a:r>
              <a:rPr lang="it-IT" sz="1400" b="1" dirty="0" smtClean="0">
                <a:latin typeface="Georgia" pitchFamily="18" charset="0"/>
              </a:rPr>
              <a:t>» </a:t>
            </a:r>
            <a:endParaRPr lang="it-IT" sz="1400" dirty="0">
              <a:latin typeface="Georgia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4214327"/>
            <a:ext cx="39872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Georgia" pitchFamily="18" charset="0"/>
              </a:rPr>
              <a:t>Possibili procedure espletabili (</a:t>
            </a:r>
            <a:r>
              <a:rPr lang="it-IT" sz="1400" b="1" dirty="0" err="1" smtClean="0">
                <a:latin typeface="Georgia" pitchFamily="18" charset="0"/>
              </a:rPr>
              <a:t>Napolipark</a:t>
            </a:r>
            <a:r>
              <a:rPr lang="it-IT" sz="1400" b="1" dirty="0" smtClean="0">
                <a:latin typeface="Georgia" pitchFamily="18" charset="0"/>
              </a:rPr>
              <a:t>)</a:t>
            </a:r>
            <a:r>
              <a:rPr lang="it-IT" sz="1400" dirty="0" smtClean="0">
                <a:latin typeface="Georgia" pitchFamily="18" charset="0"/>
              </a:rPr>
              <a:t>:</a:t>
            </a:r>
            <a:br>
              <a:rPr lang="it-IT" sz="1400" dirty="0" smtClean="0">
                <a:latin typeface="Georgia" pitchFamily="18" charset="0"/>
              </a:rPr>
            </a:br>
            <a:endParaRPr lang="it-IT" sz="1400" dirty="0" smtClean="0">
              <a:latin typeface="Georg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Georgia" pitchFamily="18" charset="0"/>
              </a:rPr>
              <a:t>Permessi di </a:t>
            </a:r>
            <a:r>
              <a:rPr lang="it-IT" sz="1400" b="1" dirty="0" smtClean="0">
                <a:latin typeface="Georgia" pitchFamily="18" charset="0"/>
              </a:rPr>
              <a:t>sosta residenti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Georgia" pitchFamily="18" charset="0"/>
              </a:rPr>
              <a:t>Permessi di </a:t>
            </a:r>
            <a:r>
              <a:rPr lang="it-IT" sz="1400" b="1" dirty="0" smtClean="0">
                <a:latin typeface="Georgia" pitchFamily="18" charset="0"/>
              </a:rPr>
              <a:t>sosta disabili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Georgia" pitchFamily="18" charset="0"/>
              </a:rPr>
              <a:t>Permessi di transito in </a:t>
            </a:r>
            <a:r>
              <a:rPr lang="it-IT" sz="1400" b="1" dirty="0" smtClean="0">
                <a:latin typeface="Georgia" pitchFamily="18" charset="0"/>
              </a:rPr>
              <a:t>ZTL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Georgia" pitchFamily="18" charset="0"/>
              </a:rPr>
              <a:t>Permessi di transito in </a:t>
            </a:r>
            <a:r>
              <a:rPr lang="it-IT" sz="1400" b="1" dirty="0" smtClean="0">
                <a:latin typeface="Georgia" pitchFamily="18" charset="0"/>
              </a:rPr>
              <a:t>corsie </a:t>
            </a:r>
            <a:r>
              <a:rPr lang="it-IT" sz="1400" b="1" dirty="0" smtClean="0">
                <a:latin typeface="Georgia" pitchFamily="18" charset="0"/>
              </a:rPr>
              <a:t>preferenziali</a:t>
            </a:r>
            <a:endParaRPr lang="it-IT" sz="1400" b="1" dirty="0" smtClean="0">
              <a:latin typeface="Georgia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1" y="2979878"/>
            <a:ext cx="4680384" cy="3267248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47125"/>
            <a:ext cx="2416941" cy="61087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63" y="6247125"/>
            <a:ext cx="3104272" cy="61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948" y="0"/>
            <a:ext cx="672666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350" y="248450"/>
            <a:ext cx="991848" cy="92253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25302" y="1420717"/>
            <a:ext cx="7877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Georgia" pitchFamily="18" charset="0"/>
              </a:rPr>
              <a:t>Integrando gli effetti di Car/Van </a:t>
            </a:r>
            <a:r>
              <a:rPr lang="it-IT" sz="1600" dirty="0" err="1" smtClean="0">
                <a:latin typeface="Georgia" pitchFamily="18" charset="0"/>
              </a:rPr>
              <a:t>Sharing</a:t>
            </a:r>
            <a:r>
              <a:rPr lang="it-IT" sz="1600" dirty="0" smtClean="0">
                <a:latin typeface="Georgia" pitchFamily="18" charset="0"/>
              </a:rPr>
              <a:t> e E-</a:t>
            </a:r>
            <a:r>
              <a:rPr lang="it-IT" sz="1600" dirty="0" err="1" smtClean="0">
                <a:latin typeface="Georgia" pitchFamily="18" charset="0"/>
              </a:rPr>
              <a:t>Gov</a:t>
            </a:r>
            <a:r>
              <a:rPr lang="it-IT" sz="1600" dirty="0" smtClean="0">
                <a:latin typeface="Georgia" pitchFamily="18" charset="0"/>
              </a:rPr>
              <a:t>, si otterranno vantaggi socio-economici valutabili come diminuzione di:</a:t>
            </a:r>
            <a:endParaRPr lang="it-IT" dirty="0">
              <a:latin typeface="Georg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69" y="4534280"/>
            <a:ext cx="1696118" cy="169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58" y="3429000"/>
            <a:ext cx="1707298" cy="170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991" y="2309811"/>
            <a:ext cx="1696118" cy="169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991" y="4534280"/>
            <a:ext cx="1696118" cy="169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69" y="2309811"/>
            <a:ext cx="1696118" cy="169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50381" y="142808"/>
            <a:ext cx="790197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300" b="1" dirty="0" smtClean="0">
                <a:solidFill>
                  <a:srgbClr val="0070C0"/>
                </a:solidFill>
              </a:rPr>
              <a:t>Quali sono gli effetti?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247125"/>
            <a:ext cx="2416941" cy="61087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63" y="6247125"/>
            <a:ext cx="3104272" cy="61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65515" y="3434950"/>
            <a:ext cx="4756112" cy="307777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solidFill>
                  <a:schemeClr val="tx1"/>
                </a:solidFill>
                <a:latin typeface="Georgia" pitchFamily="18" charset="0"/>
              </a:rPr>
              <a:t>Prenotazione tramite </a:t>
            </a:r>
            <a:r>
              <a:rPr lang="it-IT" sz="1400" dirty="0" err="1" smtClean="0">
                <a:solidFill>
                  <a:schemeClr val="tx1"/>
                </a:solidFill>
                <a:latin typeface="Georgia" pitchFamily="18" charset="0"/>
              </a:rPr>
              <a:t>App</a:t>
            </a:r>
            <a:r>
              <a:rPr lang="it-IT" sz="1400" dirty="0" smtClean="0">
                <a:solidFill>
                  <a:schemeClr val="tx1"/>
                </a:solidFill>
                <a:latin typeface="Georgia" pitchFamily="18" charset="0"/>
              </a:rPr>
              <a:t> su </a:t>
            </a:r>
            <a:r>
              <a:rPr lang="it-IT" sz="1400" dirty="0" err="1" smtClean="0">
                <a:solidFill>
                  <a:schemeClr val="tx1"/>
                </a:solidFill>
                <a:latin typeface="Georgia" pitchFamily="18" charset="0"/>
              </a:rPr>
              <a:t>smartphone</a:t>
            </a:r>
            <a:r>
              <a:rPr lang="it-IT" sz="1400" dirty="0" smtClean="0">
                <a:solidFill>
                  <a:schemeClr val="tx1"/>
                </a:solidFill>
                <a:latin typeface="Georgia" pitchFamily="18" charset="0"/>
              </a:rPr>
              <a:t> (</a:t>
            </a:r>
            <a:r>
              <a:rPr lang="it-IT" sz="1400" dirty="0" err="1" smtClean="0">
                <a:solidFill>
                  <a:schemeClr val="tx1"/>
                </a:solidFill>
                <a:latin typeface="Georgia" pitchFamily="18" charset="0"/>
              </a:rPr>
              <a:t>iOS</a:t>
            </a:r>
            <a:r>
              <a:rPr lang="it-IT" sz="1400" dirty="0" smtClean="0">
                <a:solidFill>
                  <a:schemeClr val="tx1"/>
                </a:solidFill>
                <a:latin typeface="Georgia" pitchFamily="18" charset="0"/>
              </a:rPr>
              <a:t> e </a:t>
            </a:r>
            <a:r>
              <a:rPr lang="it-IT" sz="1400" dirty="0" err="1" smtClean="0">
                <a:solidFill>
                  <a:schemeClr val="tx1"/>
                </a:solidFill>
                <a:latin typeface="Georgia" pitchFamily="18" charset="0"/>
              </a:rPr>
              <a:t>Android</a:t>
            </a:r>
            <a:r>
              <a:rPr lang="it-IT" sz="1400" dirty="0" smtClean="0">
                <a:solidFill>
                  <a:schemeClr val="tx1"/>
                </a:solidFill>
                <a:latin typeface="Georgia" pitchFamily="18" charset="0"/>
              </a:rPr>
              <a:t>)</a:t>
            </a:r>
            <a:endParaRPr lang="it-IT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00651" y="2914654"/>
            <a:ext cx="6858001" cy="102869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38202" y="320312"/>
            <a:ext cx="8141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LE INNOVAZIONI IN CORSO DI INTRODUZIONE</a:t>
            </a:r>
          </a:p>
        </p:txBody>
      </p:sp>
      <p:pic>
        <p:nvPicPr>
          <p:cNvPr id="8194" name="Picture 2" descr="C:\Users\utentepc\Desktop\slide convegno\car-van-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77" y="1060339"/>
            <a:ext cx="4326233" cy="177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9082" y="1574673"/>
            <a:ext cx="3625703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Georgia" pitchFamily="18" charset="0"/>
              </a:rPr>
              <a:t>Registrazione on-line presso i </a:t>
            </a:r>
            <a:r>
              <a:rPr lang="it-IT" sz="1400" dirty="0" err="1" smtClean="0">
                <a:latin typeface="Georgia" pitchFamily="18" charset="0"/>
              </a:rPr>
              <a:t>Ci.Ro</a:t>
            </a:r>
            <a:r>
              <a:rPr lang="it-IT" sz="1400" dirty="0" smtClean="0">
                <a:latin typeface="Georgia" pitchFamily="18" charset="0"/>
              </a:rPr>
              <a:t>. </a:t>
            </a:r>
            <a:r>
              <a:rPr lang="it-IT" sz="1400" dirty="0" err="1" smtClean="0">
                <a:latin typeface="Georgia" pitchFamily="18" charset="0"/>
              </a:rPr>
              <a:t>Points</a:t>
            </a:r>
            <a:endParaRPr lang="it-IT" sz="1400" dirty="0">
              <a:latin typeface="Georgia" pitchFamily="18" charset="0"/>
            </a:endParaRPr>
          </a:p>
        </p:txBody>
      </p:sp>
      <p:pic>
        <p:nvPicPr>
          <p:cNvPr id="9" name="Picture 2" descr="C:\Users\Utente\Dropbox\comunicazione e marketing\Convegno 4 luglio 2013\slide convegno\app-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436" y="2643404"/>
            <a:ext cx="1145480" cy="20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tente\Dropbox\comunicazione e marketing\Convegno 4 luglio 2013\slide convegno\app-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4929" y="2643404"/>
            <a:ext cx="1028207" cy="20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tente\Dropbox\comunicazione e marketing\Convegno 4 luglio 2013\slide convegno\app--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3136" y="2643404"/>
            <a:ext cx="1125296" cy="20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2153136" y="5256445"/>
            <a:ext cx="2417395" cy="307777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solidFill>
                  <a:schemeClr val="tx1"/>
                </a:solidFill>
                <a:latin typeface="Georgia" pitchFamily="18" charset="0"/>
              </a:rPr>
              <a:t>Navigazione «</a:t>
            </a:r>
            <a:r>
              <a:rPr lang="it-IT" sz="1400" dirty="0" err="1" smtClean="0">
                <a:solidFill>
                  <a:schemeClr val="tx1"/>
                </a:solidFill>
                <a:latin typeface="Georgia" pitchFamily="18" charset="0"/>
              </a:rPr>
              <a:t>Infomobility</a:t>
            </a:r>
            <a:r>
              <a:rPr lang="it-IT" sz="1400" dirty="0" smtClean="0">
                <a:solidFill>
                  <a:schemeClr val="tx1"/>
                </a:solidFill>
                <a:latin typeface="Georgia" pitchFamily="18" charset="0"/>
              </a:rPr>
              <a:t>»</a:t>
            </a:r>
            <a:endParaRPr lang="it-IT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4195" y="320312"/>
            <a:ext cx="991848" cy="922533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247125"/>
            <a:ext cx="2416941" cy="610875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47" y="6247766"/>
            <a:ext cx="3104272" cy="610237"/>
          </a:xfrm>
          <a:prstGeom prst="rect">
            <a:avLst/>
          </a:prstGeom>
        </p:spPr>
      </p:pic>
      <p:pic>
        <p:nvPicPr>
          <p:cNvPr id="12" name="Immagine 11" descr="Nav_CiRo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176918"/>
            <a:ext cx="3609610" cy="19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51144" y="1420481"/>
            <a:ext cx="760120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GRAZIE </a:t>
            </a:r>
          </a:p>
          <a:p>
            <a:pPr algn="ctr"/>
            <a:r>
              <a:rPr lang="it-IT" sz="8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per la cortese attenzione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692" y="0"/>
            <a:ext cx="672666" cy="6858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350" y="248450"/>
            <a:ext cx="991848" cy="92253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47125"/>
            <a:ext cx="2416941" cy="6108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63" y="6247125"/>
            <a:ext cx="3104272" cy="61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2899</TotalTime>
  <Words>284</Words>
  <Application>Microsoft Office PowerPoint</Application>
  <PresentationFormat>Presentazione su schermo (4:3)</PresentationFormat>
  <Paragraphs>58</Paragraphs>
  <Slides>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Alice Vitiello</dc:creator>
  <cp:lastModifiedBy>Utente</cp:lastModifiedBy>
  <cp:revision>113</cp:revision>
  <dcterms:created xsi:type="dcterms:W3CDTF">2013-07-02T13:59:44Z</dcterms:created>
  <dcterms:modified xsi:type="dcterms:W3CDTF">2014-04-08T15:08:49Z</dcterms:modified>
</cp:coreProperties>
</file>