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300" y="-150"/>
      </p:cViewPr>
      <p:guideLst>
        <p:guide orient="horz" pos="1439"/>
        <p:guide orient="horz" pos="2885"/>
        <p:guide pos="191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8989B-6EA4-46E9-AC9B-610604FED618}" type="datetimeFigureOut">
              <a:rPr lang="en-US" smtClean="0"/>
              <a:t>4/8/2014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A86230-DCB6-42A5-84A2-9CFEA7FE10D3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169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86230-DCB6-42A5-84A2-9CFEA7FE10D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33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383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5264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2648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81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3224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895939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6043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071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874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6783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027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122F7D-083E-462C-8980-81F41490844C}" type="datetimeFigureOut">
              <a:rPr lang="it-IT" smtClean="0"/>
              <a:t>08/04/2014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78FBF-D1A5-49D4-A62A-1FB1FEA40F9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84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3102868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Methodologies and technologies for intelligent </a:t>
            </a:r>
          </a:p>
          <a:p>
            <a:pPr algn="ctr">
              <a:defRPr/>
            </a:pPr>
            <a:r>
              <a:rPr lang="it-IT" sz="2200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 </a:t>
            </a:r>
            <a:r>
              <a:rPr lang="it-IT" sz="2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 WORKing building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0" y="4336965"/>
            <a:ext cx="914400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Social Innovation Day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1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15 Aprile 2014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it-IT" sz="16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PICO, Napoli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0" y="549748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ING.  LUIGI D’ORIANO</a:t>
            </a:r>
            <a:endParaRPr lang="it-IT" sz="14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1734135" y="1974323"/>
            <a:ext cx="5670560" cy="576064"/>
          </a:xfrm>
          <a:prstGeom prst="rect">
            <a:avLst/>
          </a:prstGeom>
          <a:solidFill>
            <a:srgbClr val="5C8D2B">
              <a:alpha val="90000"/>
            </a:srgb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4000" b="1" cap="small" dirty="0" smtClean="0">
                <a:solidFill>
                  <a:schemeClr val="bg1"/>
                </a:solidFill>
              </a:rPr>
              <a:t>Energy@Work</a:t>
            </a:r>
            <a:endParaRPr lang="it-IT" sz="40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127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808038" y="1665288"/>
            <a:ext cx="7597775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sz="1300" dirty="0">
                <a:solidFill>
                  <a:srgbClr val="787878"/>
                </a:solidFill>
                <a:latin typeface="+mn-lt"/>
              </a:rPr>
              <a:t>Presentato nell’ambito del PON R&amp;C 2007 – 2013 Smart </a:t>
            </a:r>
            <a:r>
              <a:rPr lang="it-IT" sz="1300" dirty="0" err="1">
                <a:solidFill>
                  <a:srgbClr val="787878"/>
                </a:solidFill>
                <a:latin typeface="+mn-lt"/>
              </a:rPr>
              <a:t>Cities</a:t>
            </a:r>
            <a:r>
              <a:rPr lang="it-IT" sz="1300" dirty="0">
                <a:solidFill>
                  <a:srgbClr val="787878"/>
                </a:solidFill>
                <a:latin typeface="+mn-lt"/>
              </a:rPr>
              <a:t> and </a:t>
            </a:r>
            <a:r>
              <a:rPr lang="it-IT" sz="1300" dirty="0" err="1">
                <a:solidFill>
                  <a:srgbClr val="787878"/>
                </a:solidFill>
                <a:latin typeface="+mn-lt"/>
              </a:rPr>
              <a:t>Communities</a:t>
            </a:r>
            <a:r>
              <a:rPr lang="it-IT" sz="1300" dirty="0">
                <a:solidFill>
                  <a:srgbClr val="787878"/>
                </a:solidFill>
                <a:latin typeface="+mn-lt"/>
              </a:rPr>
              <a:t> and Social </a:t>
            </a:r>
            <a:r>
              <a:rPr lang="it-IT" sz="1300" dirty="0" err="1">
                <a:solidFill>
                  <a:srgbClr val="787878"/>
                </a:solidFill>
                <a:latin typeface="+mn-lt"/>
              </a:rPr>
              <a:t>Innovation</a:t>
            </a:r>
            <a:r>
              <a:rPr lang="it-IT" sz="1300" dirty="0">
                <a:solidFill>
                  <a:srgbClr val="787878"/>
                </a:solidFill>
                <a:latin typeface="+mn-lt"/>
              </a:rPr>
              <a:t> 2012</a:t>
            </a:r>
            <a:br>
              <a:rPr lang="it-IT" sz="1300" dirty="0">
                <a:solidFill>
                  <a:srgbClr val="787878"/>
                </a:solidFill>
                <a:latin typeface="+mn-lt"/>
              </a:rPr>
            </a:br>
            <a:r>
              <a:rPr lang="it-IT" sz="1300" dirty="0">
                <a:solidFill>
                  <a:srgbClr val="787878"/>
                </a:solidFill>
                <a:latin typeface="+mn-lt"/>
              </a:rPr>
              <a:t>Obiettivo operativo: Integrazioni programmatiche per il perseguimento di effetti di sistema per le regioni di convergenza.</a:t>
            </a:r>
          </a:p>
        </p:txBody>
      </p:sp>
      <p:sp>
        <p:nvSpPr>
          <p:cNvPr id="5" name="Rettangolo 4"/>
          <p:cNvSpPr/>
          <p:nvPr/>
        </p:nvSpPr>
        <p:spPr>
          <a:xfrm>
            <a:off x="926071" y="1304764"/>
            <a:ext cx="252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Progetto di innovazione sociale</a:t>
            </a:r>
          </a:p>
        </p:txBody>
      </p:sp>
      <p:sp>
        <p:nvSpPr>
          <p:cNvPr id="7" name="Segnaposto contenuto 2"/>
          <p:cNvSpPr txBox="1">
            <a:spLocks/>
          </p:cNvSpPr>
          <p:nvPr/>
        </p:nvSpPr>
        <p:spPr bwMode="auto">
          <a:xfrm rot="21531911">
            <a:off x="1509713" y="4791075"/>
            <a:ext cx="6229350" cy="1409700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it-IT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Risultati Attesi:</a:t>
            </a:r>
          </a:p>
          <a:p>
            <a:pPr eaLnBrk="1" hangingPunct="1">
              <a:buFont typeface="Arial" charset="0"/>
              <a:buNone/>
              <a:defRPr/>
            </a:pPr>
            <a:endParaRPr lang="it-IT" altLang="en-US" sz="500" b="1" dirty="0" smtClean="0">
              <a:solidFill>
                <a:srgbClr val="787878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it-IT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Conseguire fino al 40% di risparmio energetico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Aumentare il livello di comfort percepito oltre gli standard qualitativi presenti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Ottimizzare la presenza di FER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it-IT" alt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Sensibilizzare gli utenti verso comportamenti energeticamente sostenibili</a:t>
            </a:r>
          </a:p>
          <a:p>
            <a:pPr eaLnBrk="1" hangingPunct="1">
              <a:buFont typeface="Arial" charset="0"/>
              <a:buNone/>
              <a:defRPr/>
            </a:pPr>
            <a:endParaRPr lang="it-IT" altLang="en-US" sz="1400" b="1" dirty="0" smtClean="0">
              <a:solidFill>
                <a:srgbClr val="787878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15529" y="2492896"/>
            <a:ext cx="108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 err="1">
                <a:solidFill>
                  <a:schemeClr val="bg1">
                    <a:lumMod val="95000"/>
                  </a:schemeClr>
                </a:solidFill>
              </a:rPr>
              <a:t>Main</a:t>
            </a: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 Goal</a:t>
            </a:r>
          </a:p>
        </p:txBody>
      </p:sp>
      <p:sp>
        <p:nvSpPr>
          <p:cNvPr id="9" name="Rettangolo 8"/>
          <p:cNvSpPr/>
          <p:nvPr/>
        </p:nvSpPr>
        <p:spPr>
          <a:xfrm>
            <a:off x="827088" y="2852738"/>
            <a:ext cx="7885112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it-IT" altLang="en-US" sz="1300" dirty="0">
                <a:solidFill>
                  <a:srgbClr val="787878"/>
                </a:solidFill>
                <a:latin typeface="+mn-lt"/>
              </a:rPr>
              <a:t>Miglioramento dell’efficienza energetica negli edifici tramite la gestione armonizzata delle risorse </a:t>
            </a:r>
          </a:p>
          <a:p>
            <a:pPr>
              <a:defRPr/>
            </a:pPr>
            <a:r>
              <a:rPr lang="it-IT" altLang="en-US" sz="1300" dirty="0">
                <a:solidFill>
                  <a:srgbClr val="787878"/>
                </a:solidFill>
                <a:latin typeface="+mn-lt"/>
              </a:rPr>
              <a:t>Sviluppo di una cultura comune in tema di risparmio energetico attraverso la sensibilizzazione del </a:t>
            </a:r>
            <a:br>
              <a:rPr lang="it-IT" altLang="en-US" sz="1300" dirty="0">
                <a:solidFill>
                  <a:srgbClr val="787878"/>
                </a:solidFill>
                <a:latin typeface="+mn-lt"/>
              </a:rPr>
            </a:br>
            <a:r>
              <a:rPr lang="it-IT" altLang="en-US" sz="1300" dirty="0">
                <a:solidFill>
                  <a:srgbClr val="787878"/>
                </a:solidFill>
                <a:latin typeface="+mn-lt"/>
              </a:rPr>
              <a:t>cittadino-utente. </a:t>
            </a:r>
          </a:p>
        </p:txBody>
      </p:sp>
      <p:sp>
        <p:nvSpPr>
          <p:cNvPr id="10" name="Rettangolo 9"/>
          <p:cNvSpPr/>
          <p:nvPr/>
        </p:nvSpPr>
        <p:spPr>
          <a:xfrm>
            <a:off x="915530" y="3609020"/>
            <a:ext cx="108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Challenge</a:t>
            </a:r>
          </a:p>
        </p:txBody>
      </p:sp>
      <p:sp>
        <p:nvSpPr>
          <p:cNvPr id="11" name="Rettangolo 9"/>
          <p:cNvSpPr>
            <a:spLocks noChangeArrowheads="1"/>
          </p:cNvSpPr>
          <p:nvPr/>
        </p:nvSpPr>
        <p:spPr bwMode="auto">
          <a:xfrm>
            <a:off x="827088" y="3968750"/>
            <a:ext cx="77422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it-IT" altLang="en-US" sz="1300" b="1" dirty="0">
                <a:solidFill>
                  <a:srgbClr val="5F5F5F"/>
                </a:solidFill>
                <a:latin typeface="Calibri" pitchFamily="34" charset="0"/>
              </a:rPr>
              <a:t>Sviluppare un intelligent Building </a:t>
            </a:r>
            <a:r>
              <a:rPr lang="it-IT" altLang="en-US" sz="1300" b="1" dirty="0" err="1">
                <a:solidFill>
                  <a:srgbClr val="5F5F5F"/>
                </a:solidFill>
                <a:latin typeface="Calibri" pitchFamily="34" charset="0"/>
              </a:rPr>
              <a:t>Mangement</a:t>
            </a:r>
            <a:r>
              <a:rPr lang="it-IT" altLang="en-US" sz="1300" b="1" dirty="0">
                <a:solidFill>
                  <a:srgbClr val="5F5F5F"/>
                </a:solidFill>
                <a:latin typeface="Calibri" pitchFamily="34" charset="0"/>
              </a:rPr>
              <a:t> System (</a:t>
            </a:r>
            <a:r>
              <a:rPr lang="it-IT" altLang="en-US" sz="1300" b="1" dirty="0" err="1">
                <a:solidFill>
                  <a:srgbClr val="5F5F5F"/>
                </a:solidFill>
                <a:latin typeface="Calibri" pitchFamily="34" charset="0"/>
              </a:rPr>
              <a:t>iBMS</a:t>
            </a:r>
            <a:r>
              <a:rPr lang="it-IT" altLang="en-US" sz="1300" b="1" dirty="0">
                <a:solidFill>
                  <a:srgbClr val="5F5F5F"/>
                </a:solidFill>
                <a:latin typeface="Calibri" pitchFamily="34" charset="0"/>
              </a:rPr>
              <a:t>): integrabile, </a:t>
            </a:r>
            <a:r>
              <a:rPr lang="it-IT" altLang="en-US" sz="1300" b="1" dirty="0" err="1">
                <a:solidFill>
                  <a:srgbClr val="5F5F5F"/>
                </a:solidFill>
                <a:latin typeface="Calibri" pitchFamily="34" charset="0"/>
              </a:rPr>
              <a:t>customizzabile</a:t>
            </a:r>
            <a:r>
              <a:rPr lang="it-IT" altLang="en-US" sz="1300" b="1" dirty="0">
                <a:solidFill>
                  <a:srgbClr val="5F5F5F"/>
                </a:solidFill>
                <a:latin typeface="Calibri" pitchFamily="34" charset="0"/>
              </a:rPr>
              <a:t>, competitivo in termini di prezzo e prestazioni, che tenga conto dei comportamenti degli utenti mediante algoritmi di controllo intelligenti.</a:t>
            </a:r>
          </a:p>
        </p:txBody>
      </p:sp>
      <p:sp>
        <p:nvSpPr>
          <p:cNvPr id="23" name="Rettangolo 22"/>
          <p:cNvSpPr/>
          <p:nvPr/>
        </p:nvSpPr>
        <p:spPr>
          <a:xfrm>
            <a:off x="3644581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</a:rPr>
              <a:t>RIFERIMENTI PROGRAMMATICI</a:t>
            </a:r>
            <a:endParaRPr lang="it-I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8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/>
          <p:cNvSpPr txBox="1">
            <a:spLocks/>
          </p:cNvSpPr>
          <p:nvPr/>
        </p:nvSpPr>
        <p:spPr bwMode="auto">
          <a:xfrm rot="21540000">
            <a:off x="683081" y="4077228"/>
            <a:ext cx="7633192" cy="855662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Font typeface="Arial" charset="0"/>
              <a:buNone/>
              <a:defRPr/>
            </a:pPr>
            <a:r>
              <a:rPr lang="it-IT" altLang="it-IT" sz="16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"Per risparmiare una tonnellata equivalente di petrolio sono sufficienti 100 euro con interventi di efficienza energetica, mentre con impianti di energia rinnovabile sarebbero necessari 600 euro" *</a:t>
            </a:r>
          </a:p>
        </p:txBody>
      </p:sp>
      <p:sp>
        <p:nvSpPr>
          <p:cNvPr id="5" name="Segnaposto contenuto 1"/>
          <p:cNvSpPr>
            <a:spLocks noGrp="1"/>
          </p:cNvSpPr>
          <p:nvPr>
            <p:ph idx="1"/>
          </p:nvPr>
        </p:nvSpPr>
        <p:spPr bwMode="auto">
          <a:xfrm>
            <a:off x="696058" y="1801936"/>
            <a:ext cx="2822575" cy="1820863"/>
          </a:xfrm>
          <a:noFill/>
          <a:ln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it-IT" altLang="it-IT" sz="1400" dirty="0" smtClean="0">
                <a:solidFill>
                  <a:srgbClr val="787878"/>
                </a:solidFill>
              </a:rPr>
              <a:t>70% edifici realizzati prima del 1973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altLang="it-IT" sz="1400" dirty="0" smtClean="0">
                <a:solidFill>
                  <a:srgbClr val="787878"/>
                </a:solidFill>
              </a:rPr>
              <a:t>Fabbisogno medio 180KW/m</a:t>
            </a:r>
            <a:r>
              <a:rPr lang="it-IT" altLang="it-IT" sz="1400" baseline="30000" dirty="0" smtClean="0">
                <a:solidFill>
                  <a:srgbClr val="787878"/>
                </a:solidFill>
              </a:rPr>
              <a:t>2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altLang="it-IT" sz="1400" dirty="0" smtClean="0">
                <a:solidFill>
                  <a:srgbClr val="787878"/>
                </a:solidFill>
              </a:rPr>
              <a:t>48% riscaldamento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altLang="it-IT" sz="1400" dirty="0" smtClean="0">
                <a:solidFill>
                  <a:srgbClr val="787878"/>
                </a:solidFill>
              </a:rPr>
              <a:t>12% raffrescamento</a:t>
            </a:r>
          </a:p>
          <a:p>
            <a:pPr marL="0" indent="0" eaLnBrk="1" hangingPunct="1">
              <a:buFont typeface="Arial" charset="0"/>
              <a:buNone/>
            </a:pPr>
            <a:r>
              <a:rPr lang="it-IT" altLang="it-IT" sz="1400" dirty="0" smtClean="0">
                <a:solidFill>
                  <a:srgbClr val="787878"/>
                </a:solidFill>
              </a:rPr>
              <a:t>11% illuminazione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180" y="1824161"/>
            <a:ext cx="1809750" cy="182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683568" y="1499381"/>
            <a:ext cx="144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Contesto urbano</a:t>
            </a:r>
          </a:p>
        </p:txBody>
      </p:sp>
      <p:sp>
        <p:nvSpPr>
          <p:cNvPr id="8" name="Segnaposto contenuto 1"/>
          <p:cNvSpPr txBox="1">
            <a:spLocks/>
          </p:cNvSpPr>
          <p:nvPr/>
        </p:nvSpPr>
        <p:spPr bwMode="auto">
          <a:xfrm>
            <a:off x="5795318" y="1811461"/>
            <a:ext cx="2520950" cy="1828800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it-IT" sz="1400">
                <a:solidFill>
                  <a:srgbClr val="787878"/>
                </a:solidFill>
                <a:latin typeface="Calibri" pitchFamily="34" charset="0"/>
              </a:rPr>
              <a:t>Entro il 2020 rispetto al 1990 </a:t>
            </a:r>
            <a:br>
              <a:rPr lang="it-IT" altLang="it-IT" sz="1400">
                <a:solidFill>
                  <a:srgbClr val="787878"/>
                </a:solidFill>
                <a:latin typeface="Calibri" pitchFamily="34" charset="0"/>
              </a:rPr>
            </a:br>
            <a:r>
              <a:rPr lang="it-IT" altLang="it-IT" sz="1400">
                <a:solidFill>
                  <a:srgbClr val="787878"/>
                </a:solidFill>
                <a:latin typeface="Calibri" pitchFamily="34" charset="0"/>
              </a:rPr>
              <a:t>(Dir 2010/31/UE)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it-IT" altLang="it-IT" sz="1400">
              <a:solidFill>
                <a:srgbClr val="787878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it-IT" sz="1400">
                <a:solidFill>
                  <a:srgbClr val="787878"/>
                </a:solidFill>
                <a:latin typeface="Calibri" pitchFamily="34" charset="0"/>
              </a:rPr>
              <a:t>20% riduzione emissioni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it-IT" altLang="it-IT" sz="1400">
              <a:solidFill>
                <a:srgbClr val="787878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it-IT" sz="1400">
                <a:solidFill>
                  <a:srgbClr val="787878"/>
                </a:solidFill>
                <a:latin typeface="Calibri" pitchFamily="34" charset="0"/>
              </a:rPr>
              <a:t>20% efficienza energetica</a:t>
            </a:r>
          </a:p>
        </p:txBody>
      </p:sp>
      <p:sp>
        <p:nvSpPr>
          <p:cNvPr id="9" name="Rettangolo 8"/>
          <p:cNvSpPr/>
          <p:nvPr/>
        </p:nvSpPr>
        <p:spPr>
          <a:xfrm>
            <a:off x="5788968" y="1508906"/>
            <a:ext cx="180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Direttive comunitarie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724128" y="6559460"/>
            <a:ext cx="281548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05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* fonte: presidente dell’Authority per l’energia</a:t>
            </a:r>
          </a:p>
        </p:txBody>
      </p:sp>
      <p:sp>
        <p:nvSpPr>
          <p:cNvPr id="11" name="Segnaposto contenuto 1"/>
          <p:cNvSpPr txBox="1">
            <a:spLocks/>
          </p:cNvSpPr>
          <p:nvPr/>
        </p:nvSpPr>
        <p:spPr bwMode="auto">
          <a:xfrm>
            <a:off x="683568" y="5588471"/>
            <a:ext cx="612775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Font typeface="Arial" charset="0"/>
              <a:buNone/>
              <a:defRPr/>
            </a:pPr>
            <a:r>
              <a:rPr lang="it-IT" altLang="it-IT" sz="1400" b="1" dirty="0" smtClean="0">
                <a:solidFill>
                  <a:schemeClr val="bg1">
                    <a:lumMod val="50000"/>
                  </a:schemeClr>
                </a:solidFill>
              </a:rPr>
              <a:t>Incentivi ad iniziative risolutive per la riduzione dei consumi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728018" y="5264720"/>
            <a:ext cx="1260000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Opportunità</a:t>
            </a:r>
          </a:p>
        </p:txBody>
      </p:sp>
      <p:sp>
        <p:nvSpPr>
          <p:cNvPr id="13" name="Rettangolo 12"/>
          <p:cNvSpPr/>
          <p:nvPr/>
        </p:nvSpPr>
        <p:spPr>
          <a:xfrm rot="21540000">
            <a:off x="3977779" y="1522635"/>
            <a:ext cx="142686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1400" b="1" u="sng" dirty="0">
                <a:solidFill>
                  <a:srgbClr val="5C8D2B"/>
                </a:solidFill>
                <a:latin typeface="+mn-lt"/>
              </a:rPr>
              <a:t>Consumi in Italia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3659511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>
                <a:solidFill>
                  <a:schemeClr val="bg1">
                    <a:lumMod val="95000"/>
                  </a:schemeClr>
                </a:solidFill>
              </a:rPr>
              <a:t>CONTESTO</a:t>
            </a:r>
          </a:p>
        </p:txBody>
      </p:sp>
    </p:spTree>
    <p:extLst>
      <p:ext uri="{BB962C8B-B14F-4D97-AF65-F5344CB8AC3E}">
        <p14:creationId xmlns:p14="http://schemas.microsoft.com/office/powerpoint/2010/main" val="200913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IMG_21012014_1655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88" y="3839939"/>
            <a:ext cx="3471862" cy="1965325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contenuto 1"/>
          <p:cNvSpPr>
            <a:spLocks noGrp="1"/>
          </p:cNvSpPr>
          <p:nvPr>
            <p:ph idx="1"/>
          </p:nvPr>
        </p:nvSpPr>
        <p:spPr bwMode="auto">
          <a:xfrm>
            <a:off x="568375" y="1825823"/>
            <a:ext cx="3455988" cy="1027113"/>
          </a:xfrm>
          <a:noFill/>
          <a:ln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it-IT" altLang="it-IT" sz="1400" dirty="0">
                <a:solidFill>
                  <a:srgbClr val="787878"/>
                </a:solidFill>
              </a:rPr>
              <a:t>S</a:t>
            </a:r>
            <a:r>
              <a:rPr lang="it-IT" altLang="it-IT" sz="1400" dirty="0" smtClean="0">
                <a:solidFill>
                  <a:srgbClr val="787878"/>
                </a:solidFill>
              </a:rPr>
              <a:t>istema di controllo informatico  hardware e software per il monitoraggio e controllo di impianti (HVAC, illuminazione, sicurezza, </a:t>
            </a:r>
            <a:r>
              <a:rPr lang="it-IT" altLang="it-IT" sz="1400" dirty="0" err="1" smtClean="0">
                <a:solidFill>
                  <a:srgbClr val="787878"/>
                </a:solidFill>
              </a:rPr>
              <a:t>safety</a:t>
            </a:r>
            <a:r>
              <a:rPr lang="it-IT" altLang="it-IT" sz="1400" dirty="0" smtClean="0">
                <a:solidFill>
                  <a:srgbClr val="787878"/>
                </a:solidFill>
              </a:rPr>
              <a:t>, </a:t>
            </a:r>
            <a:r>
              <a:rPr lang="it-IT" altLang="it-IT" sz="1400" dirty="0" err="1" smtClean="0">
                <a:solidFill>
                  <a:srgbClr val="787878"/>
                </a:solidFill>
              </a:rPr>
              <a:t>ecc</a:t>
            </a:r>
            <a:r>
              <a:rPr lang="it-IT" altLang="it-IT" sz="1400" dirty="0" smtClean="0">
                <a:solidFill>
                  <a:srgbClr val="787878"/>
                </a:solidFill>
              </a:rPr>
              <a:t>…) </a:t>
            </a:r>
          </a:p>
          <a:p>
            <a:pPr marL="0" indent="0" eaLnBrk="1" hangingPunct="1">
              <a:buFont typeface="Arial" charset="0"/>
              <a:buNone/>
            </a:pPr>
            <a:endParaRPr lang="it-IT" altLang="it-IT" sz="1400" dirty="0" smtClean="0">
              <a:solidFill>
                <a:srgbClr val="787878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endParaRPr lang="it-IT" altLang="it-IT" sz="1400" dirty="0" smtClean="0">
              <a:solidFill>
                <a:srgbClr val="787878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554584" y="1528477"/>
            <a:ext cx="1455192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Definizione BMS</a:t>
            </a:r>
          </a:p>
        </p:txBody>
      </p:sp>
      <p:sp>
        <p:nvSpPr>
          <p:cNvPr id="5" name="Rettangolo 4"/>
          <p:cNvSpPr/>
          <p:nvPr/>
        </p:nvSpPr>
        <p:spPr>
          <a:xfrm>
            <a:off x="4808364" y="2120577"/>
            <a:ext cx="830436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Criticità</a:t>
            </a:r>
          </a:p>
        </p:txBody>
      </p:sp>
      <p:sp>
        <p:nvSpPr>
          <p:cNvPr id="6" name="Rettangolo 5"/>
          <p:cNvSpPr/>
          <p:nvPr/>
        </p:nvSpPr>
        <p:spPr>
          <a:xfrm>
            <a:off x="535534" y="3538314"/>
            <a:ext cx="1599208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 err="1">
                <a:solidFill>
                  <a:schemeClr val="bg1">
                    <a:lumMod val="95000"/>
                  </a:schemeClr>
                </a:solidFill>
              </a:rPr>
              <a:t>Leading</a:t>
            </a: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sz="1400" b="1" dirty="0" err="1">
                <a:solidFill>
                  <a:schemeClr val="bg1">
                    <a:lumMod val="95000"/>
                  </a:schemeClr>
                </a:solidFill>
              </a:rPr>
              <a:t>suppliers</a:t>
            </a: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*</a:t>
            </a:r>
          </a:p>
        </p:txBody>
      </p:sp>
      <p:sp>
        <p:nvSpPr>
          <p:cNvPr id="7" name="CasellaDiTesto 15"/>
          <p:cNvSpPr txBox="1">
            <a:spLocks noChangeArrowheads="1"/>
          </p:cNvSpPr>
          <p:nvPr/>
        </p:nvSpPr>
        <p:spPr bwMode="auto">
          <a:xfrm>
            <a:off x="3146351" y="6554638"/>
            <a:ext cx="5281612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it-IT" altLang="it-IT" sz="1050" dirty="0">
                <a:solidFill>
                  <a:srgbClr val="7F7F7F"/>
                </a:solidFill>
                <a:latin typeface="Calibri" pitchFamily="34" charset="0"/>
              </a:rPr>
              <a:t>* fonte: Building Automation Systems Worldwide Outlook – Market Analysis and </a:t>
            </a:r>
            <a:r>
              <a:rPr lang="it-IT" altLang="it-IT" sz="1050" dirty="0" err="1">
                <a:solidFill>
                  <a:srgbClr val="7F7F7F"/>
                </a:solidFill>
                <a:latin typeface="Calibri" pitchFamily="34" charset="0"/>
              </a:rPr>
              <a:t>Forecast</a:t>
            </a:r>
            <a:r>
              <a:rPr lang="it-IT" altLang="it-IT" sz="1050" dirty="0">
                <a:solidFill>
                  <a:srgbClr val="7F7F7F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8" name="Text Box 17"/>
          <p:cNvSpPr txBox="1">
            <a:spLocks noChangeArrowheads="1"/>
          </p:cNvSpPr>
          <p:nvPr/>
        </p:nvSpPr>
        <p:spPr bwMode="auto">
          <a:xfrm>
            <a:off x="4808364" y="2449686"/>
            <a:ext cx="3781425" cy="1772793"/>
          </a:xfrm>
          <a:prstGeom prst="rect">
            <a:avLst/>
          </a:prstGeom>
          <a:noFill/>
          <a:ln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indent="0">
              <a:spcBef>
                <a:spcPct val="20000"/>
              </a:spcBef>
              <a:buFont typeface="Arial" charset="0"/>
              <a:buNone/>
              <a:defRPr sz="1400">
                <a:solidFill>
                  <a:srgbClr val="787878"/>
                </a:solidFill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/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/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/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000"/>
            </a:lvl9pPr>
          </a:lstStyle>
          <a:p>
            <a:r>
              <a:rPr lang="it-IT" altLang="it-IT" dirty="0"/>
              <a:t>Politiche di ottimizzazione non presenti o limitate</a:t>
            </a:r>
          </a:p>
          <a:p>
            <a:r>
              <a:rPr lang="it-IT" altLang="it-IT" dirty="0"/>
              <a:t>Non offrono alcun supporto decisionale, ma garantiscono la semplice automazione</a:t>
            </a:r>
          </a:p>
          <a:p>
            <a:r>
              <a:rPr lang="it-IT" altLang="it-IT" dirty="0"/>
              <a:t>Coinvolgimento utenti limitato o assente</a:t>
            </a:r>
          </a:p>
          <a:p>
            <a:r>
              <a:rPr lang="it-IT" altLang="it-IT" dirty="0"/>
              <a:t>Tecnologie proprietarie chiuse e difficilmente interfacciabili</a:t>
            </a:r>
          </a:p>
          <a:p>
            <a:r>
              <a:rPr lang="it-IT" altLang="it-IT" dirty="0"/>
              <a:t>Utilizzabili solo da utenti esperti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3647915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</a:rPr>
              <a:t>STATO DELL’ARTE</a:t>
            </a:r>
            <a:endParaRPr lang="it-I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 bwMode="auto">
          <a:xfrm>
            <a:off x="559991" y="1780629"/>
            <a:ext cx="3606800" cy="2376487"/>
          </a:xfrm>
          <a:noFill/>
          <a:ln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charset="0"/>
              <a:buNone/>
            </a:pPr>
            <a:r>
              <a:rPr lang="it-IT" altLang="en-US" sz="1300" b="1" smtClean="0">
                <a:solidFill>
                  <a:srgbClr val="787878"/>
                </a:solidFill>
              </a:rPr>
              <a:t>Utilizzo di dispositivi smart che consentono granularità di campo</a:t>
            </a:r>
          </a:p>
          <a:p>
            <a:pPr marL="0" indent="0" eaLnBrk="1" hangingPunct="1">
              <a:buFont typeface="Arial" charset="0"/>
              <a:buNone/>
            </a:pPr>
            <a:endParaRPr lang="it-IT" altLang="en-US" sz="600" b="1" smtClean="0">
              <a:solidFill>
                <a:srgbClr val="787878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it-IT" altLang="en-US" sz="1300" b="1" smtClean="0">
                <a:solidFill>
                  <a:srgbClr val="787878"/>
                </a:solidFill>
              </a:rPr>
              <a:t>Architettura software per la gestione e il controllo dei flussi energetici di un edificio </a:t>
            </a:r>
          </a:p>
          <a:p>
            <a:pPr marL="0" indent="0" eaLnBrk="1" hangingPunct="1">
              <a:buFont typeface="Arial" charset="0"/>
              <a:buNone/>
            </a:pPr>
            <a:endParaRPr lang="it-IT" altLang="en-US" sz="600" b="1" smtClean="0">
              <a:solidFill>
                <a:srgbClr val="787878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it-IT" altLang="en-US" sz="1300" b="1" smtClean="0">
                <a:solidFill>
                  <a:srgbClr val="787878"/>
                </a:solidFill>
              </a:rPr>
              <a:t>Interfaccia per la comunicazione con i sotto-sistemi già esistenti nell’edificio</a:t>
            </a:r>
          </a:p>
          <a:p>
            <a:pPr marL="0" indent="0" eaLnBrk="1" hangingPunct="1">
              <a:buFont typeface="Arial" charset="0"/>
              <a:buNone/>
            </a:pPr>
            <a:endParaRPr lang="it-IT" altLang="en-US" sz="600" b="1" smtClean="0">
              <a:solidFill>
                <a:srgbClr val="787878"/>
              </a:solidFill>
            </a:endParaRPr>
          </a:p>
          <a:p>
            <a:pPr marL="0" indent="0" eaLnBrk="1" hangingPunct="1">
              <a:buFont typeface="Arial" charset="0"/>
              <a:buNone/>
            </a:pPr>
            <a:r>
              <a:rPr lang="it-IT" altLang="en-US" sz="1300" b="1" smtClean="0">
                <a:solidFill>
                  <a:srgbClr val="787878"/>
                </a:solidFill>
              </a:rPr>
              <a:t>Logiche di controllo volte all’ottimizzazione dei consumi e alla gestione armonizzata delle risorse mediante tecnologie di A.I.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864" y="2264122"/>
            <a:ext cx="4038600" cy="361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549313" y="1466118"/>
            <a:ext cx="942442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 err="1">
                <a:solidFill>
                  <a:schemeClr val="bg1">
                    <a:lumMod val="95000"/>
                  </a:schemeClr>
                </a:solidFill>
              </a:rPr>
              <a:t>Concept</a:t>
            </a:r>
            <a:endParaRPr lang="it-IT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693418" y="1933698"/>
            <a:ext cx="1160822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>
                <a:solidFill>
                  <a:schemeClr val="bg1">
                    <a:lumMod val="95000"/>
                  </a:schemeClr>
                </a:solidFill>
              </a:rPr>
              <a:t>Architettura</a:t>
            </a:r>
          </a:p>
        </p:txBody>
      </p:sp>
      <p:sp>
        <p:nvSpPr>
          <p:cNvPr id="6" name="Segnaposto contenuto 1"/>
          <p:cNvSpPr txBox="1">
            <a:spLocks/>
          </p:cNvSpPr>
          <p:nvPr/>
        </p:nvSpPr>
        <p:spPr bwMode="auto">
          <a:xfrm>
            <a:off x="555229" y="4596854"/>
            <a:ext cx="3594100" cy="1568450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300" b="1">
                <a:solidFill>
                  <a:srgbClr val="787878"/>
                </a:solidFill>
                <a:latin typeface="Calibri" pitchFamily="34" charset="0"/>
              </a:rPr>
              <a:t>Proprietari di edifici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it-IT" altLang="en-US" sz="600" b="1">
              <a:solidFill>
                <a:srgbClr val="787878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300" b="1">
                <a:solidFill>
                  <a:srgbClr val="787878"/>
                </a:solidFill>
                <a:latin typeface="Calibri" pitchFamily="34" charset="0"/>
              </a:rPr>
              <a:t>Pubbliche amministrazioni 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it-IT" altLang="en-US" sz="600" b="1">
              <a:solidFill>
                <a:srgbClr val="787878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300" b="1">
                <a:solidFill>
                  <a:srgbClr val="787878"/>
                </a:solidFill>
                <a:latin typeface="Calibri" pitchFamily="34" charset="0"/>
              </a:rPr>
              <a:t>Facility/Energy manager</a:t>
            </a: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endParaRPr lang="it-IT" altLang="en-US" sz="600" b="1">
              <a:solidFill>
                <a:srgbClr val="787878"/>
              </a:solidFill>
              <a:latin typeface="Calibri" pitchFamily="34" charset="0"/>
            </a:endParaRPr>
          </a:p>
          <a:p>
            <a:pPr eaLnBrk="1" hangingPunct="1">
              <a:spcBef>
                <a:spcPct val="20000"/>
              </a:spcBef>
              <a:buFont typeface="Arial" charset="0"/>
              <a:buNone/>
            </a:pPr>
            <a:r>
              <a:rPr lang="it-IT" altLang="en-US" sz="1300" b="1">
                <a:solidFill>
                  <a:srgbClr val="787878"/>
                </a:solidFill>
                <a:latin typeface="Calibri" pitchFamily="34" charset="0"/>
              </a:rPr>
              <a:t>Aziende di manutenzione</a:t>
            </a:r>
          </a:p>
        </p:txBody>
      </p:sp>
      <p:sp>
        <p:nvSpPr>
          <p:cNvPr id="7" name="Rettangolo 6"/>
          <p:cNvSpPr/>
          <p:nvPr/>
        </p:nvSpPr>
        <p:spPr>
          <a:xfrm>
            <a:off x="539552" y="4319475"/>
            <a:ext cx="1277937" cy="32400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1400" b="1" dirty="0" err="1">
                <a:solidFill>
                  <a:schemeClr val="bg1">
                    <a:lumMod val="95000"/>
                  </a:schemeClr>
                </a:solidFill>
              </a:rPr>
              <a:t>Stakeholders</a:t>
            </a:r>
            <a:endParaRPr lang="it-IT" sz="1400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3647915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</a:rPr>
              <a:t>IDEA</a:t>
            </a:r>
            <a:endParaRPr lang="it-I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sz="half" idx="1"/>
          </p:nvPr>
        </p:nvSpPr>
        <p:spPr bwMode="auto">
          <a:xfrm>
            <a:off x="753268" y="2339975"/>
            <a:ext cx="3521175" cy="1079500"/>
          </a:xfrm>
          <a:noFill/>
          <a:ln>
            <a:solidFill>
              <a:srgbClr val="787878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indent="0">
              <a:buFont typeface="Arial" charset="0"/>
              <a:buNone/>
            </a:pPr>
            <a:r>
              <a:rPr lang="it-IT" altLang="it-IT" sz="1400" dirty="0" smtClean="0">
                <a:solidFill>
                  <a:srgbClr val="7F7F7F"/>
                </a:solidFill>
              </a:rPr>
              <a:t>Sensori </a:t>
            </a:r>
            <a:r>
              <a:rPr lang="it-IT" altLang="it-IT" sz="1400" dirty="0" err="1" smtClean="0">
                <a:solidFill>
                  <a:srgbClr val="7F7F7F"/>
                </a:solidFill>
              </a:rPr>
              <a:t>low-cost</a:t>
            </a:r>
            <a:endParaRPr lang="it-IT" altLang="it-IT" sz="1400" dirty="0" smtClean="0">
              <a:solidFill>
                <a:srgbClr val="7F7F7F"/>
              </a:solidFill>
            </a:endParaRPr>
          </a:p>
          <a:p>
            <a:pPr marL="0" indent="0">
              <a:buFont typeface="Arial" charset="0"/>
              <a:buNone/>
            </a:pPr>
            <a:r>
              <a:rPr lang="it-IT" altLang="it-IT" sz="1400" dirty="0" smtClean="0">
                <a:solidFill>
                  <a:srgbClr val="7F7F7F"/>
                </a:solidFill>
              </a:rPr>
              <a:t>Modularità della soluzione</a:t>
            </a:r>
          </a:p>
          <a:p>
            <a:pPr marL="0" indent="0">
              <a:buFont typeface="Arial" charset="0"/>
              <a:buNone/>
            </a:pPr>
            <a:r>
              <a:rPr lang="it-IT" altLang="it-IT" sz="1400" dirty="0" smtClean="0">
                <a:solidFill>
                  <a:srgbClr val="7F7F7F"/>
                </a:solidFill>
              </a:rPr>
              <a:t>Protocolli di comunicazione standard de facto</a:t>
            </a:r>
          </a:p>
        </p:txBody>
      </p:sp>
      <p:sp>
        <p:nvSpPr>
          <p:cNvPr id="3" name="Rettangolo 2"/>
          <p:cNvSpPr/>
          <p:nvPr/>
        </p:nvSpPr>
        <p:spPr>
          <a:xfrm>
            <a:off x="743743" y="2074887"/>
            <a:ext cx="828000" cy="323850"/>
          </a:xfrm>
          <a:prstGeom prst="rect">
            <a:avLst/>
          </a:prstGeom>
          <a:solidFill>
            <a:srgbClr val="787878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Cheap</a:t>
            </a:r>
          </a:p>
        </p:txBody>
      </p:sp>
      <p:sp>
        <p:nvSpPr>
          <p:cNvPr id="4" name="Segnaposto contenuto 1"/>
          <p:cNvSpPr>
            <a:spLocks/>
          </p:cNvSpPr>
          <p:nvPr/>
        </p:nvSpPr>
        <p:spPr bwMode="auto">
          <a:xfrm>
            <a:off x="5661273" y="2341066"/>
            <a:ext cx="2473078" cy="10795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Soluzione integrata </a:t>
            </a:r>
            <a:r>
              <a:rPr lang="it-IT" altLang="it-IT" sz="1400" dirty="0" smtClean="0">
                <a:solidFill>
                  <a:srgbClr val="7F7F7F"/>
                </a:solidFill>
                <a:latin typeface="Calibri" pitchFamily="34" charset="0"/>
              </a:rPr>
              <a:t/>
            </a:r>
            <a:br>
              <a:rPr lang="it-IT" altLang="it-IT" sz="1400" dirty="0" smtClean="0">
                <a:solidFill>
                  <a:srgbClr val="7F7F7F"/>
                </a:solidFill>
                <a:latin typeface="Calibri" pitchFamily="34" charset="0"/>
              </a:rPr>
            </a:br>
            <a:r>
              <a:rPr lang="it-IT" altLang="it-IT" sz="1400" dirty="0" smtClean="0">
                <a:solidFill>
                  <a:srgbClr val="7F7F7F"/>
                </a:solidFill>
                <a:latin typeface="Calibri" pitchFamily="34" charset="0"/>
              </a:rPr>
              <a:t>CAD-Simulatore</a:t>
            </a: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Generazione Energy BIM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Data-</a:t>
            </a:r>
            <a:r>
              <a:rPr lang="it-IT" altLang="it-IT" sz="1400" dirty="0" err="1">
                <a:solidFill>
                  <a:srgbClr val="7F7F7F"/>
                </a:solidFill>
                <a:latin typeface="Calibri" pitchFamily="34" charset="0"/>
              </a:rPr>
              <a:t>driven</a:t>
            </a: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 Vs model-</a:t>
            </a:r>
            <a:r>
              <a:rPr lang="it-IT" altLang="it-IT" sz="1400" dirty="0" err="1">
                <a:solidFill>
                  <a:srgbClr val="7F7F7F"/>
                </a:solidFill>
                <a:latin typeface="Calibri" pitchFamily="34" charset="0"/>
              </a:rPr>
              <a:t>driven</a:t>
            </a: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 algn="ctr"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5" name="Rettangolo 5"/>
          <p:cNvSpPr/>
          <p:nvPr/>
        </p:nvSpPr>
        <p:spPr>
          <a:xfrm>
            <a:off x="5651748" y="2073175"/>
            <a:ext cx="828000" cy="323850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Fast</a:t>
            </a:r>
          </a:p>
        </p:txBody>
      </p:sp>
      <p:sp>
        <p:nvSpPr>
          <p:cNvPr id="6" name="Segnaposto contenuto 1"/>
          <p:cNvSpPr>
            <a:spLocks/>
          </p:cNvSpPr>
          <p:nvPr/>
        </p:nvSpPr>
        <p:spPr bwMode="auto">
          <a:xfrm>
            <a:off x="753268" y="4678090"/>
            <a:ext cx="3529013" cy="10795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 typeface="Arial" charset="0"/>
              <a:buNone/>
              <a:defRPr/>
            </a:pPr>
            <a:r>
              <a:rPr lang="it-IT" altLang="it-IT" sz="1400" dirty="0" smtClean="0">
                <a:solidFill>
                  <a:srgbClr val="7F7F7F"/>
                </a:solidFill>
              </a:rPr>
              <a:t>Acquisizione conoscenza mediante esperienza</a:t>
            </a:r>
          </a:p>
          <a:p>
            <a:pPr>
              <a:buFont typeface="Arial" charset="0"/>
              <a:buNone/>
              <a:defRPr/>
            </a:pPr>
            <a:r>
              <a:rPr lang="it-IT" altLang="it-IT" sz="1400" dirty="0" smtClean="0">
                <a:solidFill>
                  <a:srgbClr val="7F7F7F"/>
                </a:solidFill>
              </a:rPr>
              <a:t>Deduzione nuove procedure di ottimizzazione</a:t>
            </a:r>
          </a:p>
          <a:p>
            <a:pPr>
              <a:buFont typeface="Arial" charset="0"/>
              <a:buNone/>
              <a:defRPr/>
            </a:pPr>
            <a:r>
              <a:rPr lang="it-IT" altLang="it-IT" sz="1400" dirty="0" smtClean="0">
                <a:solidFill>
                  <a:srgbClr val="7F7F7F"/>
                </a:solidFill>
              </a:rPr>
              <a:t>Supporto personale esperto attraverso motore inferenziale</a:t>
            </a:r>
          </a:p>
        </p:txBody>
      </p:sp>
      <p:sp>
        <p:nvSpPr>
          <p:cNvPr id="7" name="Rettangolo 5"/>
          <p:cNvSpPr/>
          <p:nvPr/>
        </p:nvSpPr>
        <p:spPr>
          <a:xfrm>
            <a:off x="743743" y="4413225"/>
            <a:ext cx="828000" cy="3238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Smart</a:t>
            </a:r>
          </a:p>
        </p:txBody>
      </p:sp>
      <p:sp>
        <p:nvSpPr>
          <p:cNvPr id="8" name="Segnaposto contenuto 1"/>
          <p:cNvSpPr>
            <a:spLocks/>
          </p:cNvSpPr>
          <p:nvPr/>
        </p:nvSpPr>
        <p:spPr bwMode="auto">
          <a:xfrm>
            <a:off x="5661273" y="4670425"/>
            <a:ext cx="2473077" cy="1079500"/>
          </a:xfrm>
          <a:prstGeom prst="rect">
            <a:avLst/>
          </a:prstGeom>
          <a:noFill/>
          <a:ln w="9525">
            <a:solidFill>
              <a:srgbClr val="5C8D2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Fino al 40% riduzione consumi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Target </a:t>
            </a:r>
            <a:r>
              <a:rPr lang="it-IT" altLang="it-IT" sz="1400" dirty="0" err="1">
                <a:solidFill>
                  <a:srgbClr val="7F7F7F"/>
                </a:solidFill>
                <a:latin typeface="Calibri" pitchFamily="34" charset="0"/>
              </a:rPr>
              <a:t>Horizon</a:t>
            </a: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 2020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r>
              <a:rPr lang="it-IT" altLang="it-IT" sz="1400" dirty="0">
                <a:solidFill>
                  <a:srgbClr val="7F7F7F"/>
                </a:solidFill>
                <a:latin typeface="Calibri" pitchFamily="34" charset="0"/>
              </a:rPr>
              <a:t>International </a:t>
            </a:r>
            <a:r>
              <a:rPr lang="it-IT" altLang="it-IT" sz="1400" dirty="0" err="1">
                <a:solidFill>
                  <a:srgbClr val="7F7F7F"/>
                </a:solidFill>
                <a:latin typeface="Calibri" pitchFamily="34" charset="0"/>
              </a:rPr>
              <a:t>agreement</a:t>
            </a: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it-IT" altLang="it-IT" sz="1400" dirty="0">
              <a:solidFill>
                <a:srgbClr val="7F7F7F"/>
              </a:solidFill>
              <a:latin typeface="Calibri" pitchFamily="34" charset="0"/>
            </a:endParaRPr>
          </a:p>
        </p:txBody>
      </p:sp>
      <p:sp>
        <p:nvSpPr>
          <p:cNvPr id="9" name="Rettangolo 5"/>
          <p:cNvSpPr/>
          <p:nvPr/>
        </p:nvSpPr>
        <p:spPr>
          <a:xfrm>
            <a:off x="5642900" y="4398963"/>
            <a:ext cx="827323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Green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3647915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</a:rPr>
              <a:t>MAIN FEATURES</a:t>
            </a:r>
            <a:endParaRPr lang="it-I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4048" y="2351955"/>
            <a:ext cx="3271924" cy="29671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Segnaposto contenuto 1"/>
          <p:cNvSpPr txBox="1">
            <a:spLocks/>
          </p:cNvSpPr>
          <p:nvPr/>
        </p:nvSpPr>
        <p:spPr bwMode="auto">
          <a:xfrm>
            <a:off x="783010" y="2455863"/>
            <a:ext cx="3636963" cy="3275012"/>
          </a:xfrm>
          <a:prstGeom prst="rect">
            <a:avLst/>
          </a:prstGeom>
          <a:noFill/>
          <a:ln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4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3200" cap="small" dirty="0" smtClean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Energy@Work</a:t>
            </a:r>
            <a:endParaRPr lang="it-IT" altLang="en-US" sz="3200" cap="small" dirty="0"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it-IT" altLang="en-US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Luigi D’Oriano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</a:t>
            </a:r>
            <a:r>
              <a:rPr lang="it-IT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3928163128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Mail: </a:t>
            </a:r>
            <a:r>
              <a:rPr lang="it-IT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luigi.doriano@energyatwork.it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it-IT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Giuseppe Rana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r>
              <a:rPr lang="it-IT" altLang="en-US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Tel</a:t>
            </a:r>
            <a:r>
              <a:rPr lang="it-IT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</a:t>
            </a:r>
            <a:r>
              <a:rPr lang="it-IT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3284570011</a:t>
            </a:r>
          </a:p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it-IT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Mail: </a:t>
            </a:r>
            <a:r>
              <a:rPr lang="it-IT" alt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giuseppe.rana@energyatwork.it</a:t>
            </a:r>
          </a:p>
          <a:p>
            <a:pPr marL="0" indent="0" eaLnBrk="1" hangingPunct="1">
              <a:spcBef>
                <a:spcPct val="0"/>
              </a:spcBef>
              <a:buFont typeface="Arial" charset="0"/>
              <a:buNone/>
              <a:defRPr/>
            </a:pPr>
            <a:endParaRPr lang="it-IT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19623" y="2197435"/>
            <a:ext cx="828092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Contatti</a:t>
            </a:r>
          </a:p>
        </p:txBody>
      </p:sp>
      <p:sp>
        <p:nvSpPr>
          <p:cNvPr id="5" name="Rettangolo 4"/>
          <p:cNvSpPr/>
          <p:nvPr/>
        </p:nvSpPr>
        <p:spPr>
          <a:xfrm>
            <a:off x="4989343" y="1855585"/>
            <a:ext cx="1525469" cy="349279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altLang="it-IT" sz="1400" b="1" dirty="0" err="1">
                <a:solidFill>
                  <a:schemeClr val="bg1">
                    <a:lumMod val="95000"/>
                  </a:schemeClr>
                </a:solidFill>
              </a:rPr>
              <a:t>Any</a:t>
            </a: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it-IT" altLang="it-IT" sz="1400" b="1" dirty="0" err="1">
                <a:solidFill>
                  <a:schemeClr val="bg1">
                    <a:lumMod val="95000"/>
                  </a:schemeClr>
                </a:solidFill>
              </a:rPr>
              <a:t>Questions</a:t>
            </a:r>
            <a:r>
              <a:rPr lang="it-IT" altLang="it-IT" sz="1400" b="1" dirty="0">
                <a:solidFill>
                  <a:schemeClr val="bg1">
                    <a:lumMod val="95000"/>
                  </a:schemeClr>
                </a:solidFill>
              </a:rPr>
              <a:t>?</a:t>
            </a:r>
          </a:p>
        </p:txBody>
      </p:sp>
      <p:sp>
        <p:nvSpPr>
          <p:cNvPr id="7" name="Rettangolo 6"/>
          <p:cNvSpPr/>
          <p:nvPr/>
        </p:nvSpPr>
        <p:spPr>
          <a:xfrm>
            <a:off x="3647915" y="394695"/>
            <a:ext cx="4896169" cy="323850"/>
          </a:xfrm>
          <a:prstGeom prst="rect">
            <a:avLst/>
          </a:prstGeom>
          <a:solidFill>
            <a:srgbClr val="5C8D2B"/>
          </a:solidFill>
          <a:ln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scene3d>
            <a:camera prst="isometricOffAxis1Right">
              <a:rot lat="21381450" lon="21271288" rev="12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it-IT" sz="2800" b="1" dirty="0" smtClean="0">
                <a:solidFill>
                  <a:schemeClr val="bg1">
                    <a:lumMod val="95000"/>
                  </a:schemeClr>
                </a:solidFill>
              </a:rPr>
              <a:t>GRAZIE PER L’ATTENZIONE</a:t>
            </a:r>
            <a:endParaRPr lang="it-IT" sz="2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0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436</Words>
  <Application>Microsoft Office PowerPoint</Application>
  <PresentationFormat>Presentazione su schermo (4:3)</PresentationFormat>
  <Paragraphs>102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8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marina cucinelli</dc:creator>
  <cp:lastModifiedBy>Luigi Doriano</cp:lastModifiedBy>
  <cp:revision>16</cp:revision>
  <dcterms:created xsi:type="dcterms:W3CDTF">2014-04-08T12:12:33Z</dcterms:created>
  <dcterms:modified xsi:type="dcterms:W3CDTF">2014-04-08T14:34:12Z</dcterms:modified>
</cp:coreProperties>
</file>