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84" r:id="rId3"/>
    <p:sldId id="283" r:id="rId4"/>
    <p:sldId id="271" r:id="rId5"/>
    <p:sldId id="273" r:id="rId6"/>
    <p:sldId id="276" r:id="rId7"/>
    <p:sldId id="277" r:id="rId8"/>
    <p:sldId id="278" r:id="rId9"/>
    <p:sldId id="274" r:id="rId10"/>
    <p:sldId id="279" r:id="rId11"/>
    <p:sldId id="280" r:id="rId12"/>
    <p:sldId id="275" r:id="rId13"/>
    <p:sldId id="285" r:id="rId14"/>
    <p:sldId id="286"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5018" autoAdjust="0"/>
  </p:normalViewPr>
  <p:slideViewPr>
    <p:cSldViewPr>
      <p:cViewPr>
        <p:scale>
          <a:sx n="70" d="100"/>
          <a:sy n="70" d="100"/>
        </p:scale>
        <p:origin x="-1236"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E367-1F20-4F2D-9796-9881627FEFE0}" type="datetimeFigureOut">
              <a:rPr lang="it-IT" smtClean="0"/>
              <a:t>03/04/2014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3D51C-5C8D-4769-8A31-320B03AF71B7}" type="slidenum">
              <a:rPr lang="it-IT" smtClean="0"/>
              <a:t>‹N›</a:t>
            </a:fld>
            <a:endParaRPr lang="it-IT"/>
          </a:p>
        </p:txBody>
      </p:sp>
    </p:spTree>
    <p:extLst>
      <p:ext uri="{BB962C8B-B14F-4D97-AF65-F5344CB8AC3E}">
        <p14:creationId xmlns:p14="http://schemas.microsoft.com/office/powerpoint/2010/main" val="9551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AF3D51C-5C8D-4769-8A31-320B03AF71B7}" type="slidenum">
              <a:rPr lang="it-IT" smtClean="0"/>
              <a:t>3</a:t>
            </a:fld>
            <a:endParaRPr lang="it-IT"/>
          </a:p>
        </p:txBody>
      </p:sp>
    </p:spTree>
    <p:extLst>
      <p:ext uri="{BB962C8B-B14F-4D97-AF65-F5344CB8AC3E}">
        <p14:creationId xmlns:p14="http://schemas.microsoft.com/office/powerpoint/2010/main" val="308374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80D2552-A3DD-4255-B414-A680589B3CE8}" type="datetimeFigureOut">
              <a:rPr lang="it-IT"/>
              <a:pPr>
                <a:defRPr/>
              </a:pPr>
              <a:t>03/04/2014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CCCF8D-3457-4922-A511-54C4D947EBCA}" type="slidenum">
              <a:rPr lang="it-IT"/>
              <a:pPr>
                <a:defRPr/>
              </a:pPr>
              <a:t>‹N›</a:t>
            </a:fld>
            <a:endParaRPr lang="it-IT"/>
          </a:p>
        </p:txBody>
      </p:sp>
    </p:spTree>
    <p:extLst>
      <p:ext uri="{BB962C8B-B14F-4D97-AF65-F5344CB8AC3E}">
        <p14:creationId xmlns:p14="http://schemas.microsoft.com/office/powerpoint/2010/main" val="34603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9F6AF86-018C-4B8F-89C0-46B0810F34C7}" type="datetimeFigureOut">
              <a:rPr lang="it-IT"/>
              <a:pPr>
                <a:defRPr/>
              </a:pPr>
              <a:t>03/04/2014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32B32FD-3D57-48FF-BFFB-107DD29444E5}" type="slidenum">
              <a:rPr lang="it-IT"/>
              <a:pPr>
                <a:defRPr/>
              </a:pPr>
              <a:t>‹N›</a:t>
            </a:fld>
            <a:endParaRPr lang="it-IT"/>
          </a:p>
        </p:txBody>
      </p:sp>
    </p:spTree>
    <p:extLst>
      <p:ext uri="{BB962C8B-B14F-4D97-AF65-F5344CB8AC3E}">
        <p14:creationId xmlns:p14="http://schemas.microsoft.com/office/powerpoint/2010/main" val="61508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519D36B-5F72-4E87-AD5C-DF09A64AE7B4}" type="datetimeFigureOut">
              <a:rPr lang="it-IT"/>
              <a:pPr>
                <a:defRPr/>
              </a:pPr>
              <a:t>03/04/2014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F56676C-FD32-459C-AFBE-14432B343C1C}" type="slidenum">
              <a:rPr lang="it-IT"/>
              <a:pPr>
                <a:defRPr/>
              </a:pPr>
              <a:t>‹N›</a:t>
            </a:fld>
            <a:endParaRPr lang="it-IT"/>
          </a:p>
        </p:txBody>
      </p:sp>
    </p:spTree>
    <p:extLst>
      <p:ext uri="{BB962C8B-B14F-4D97-AF65-F5344CB8AC3E}">
        <p14:creationId xmlns:p14="http://schemas.microsoft.com/office/powerpoint/2010/main" val="164039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32535F-55D0-4750-9B7E-826B765DD1FE}" type="datetimeFigureOut">
              <a:rPr lang="it-IT"/>
              <a:pPr>
                <a:defRPr/>
              </a:pPr>
              <a:t>03/04/2014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FB1849B-8EA3-4D22-854F-F5518DB11CF3}" type="slidenum">
              <a:rPr lang="it-IT"/>
              <a:pPr>
                <a:defRPr/>
              </a:pPr>
              <a:t>‹N›</a:t>
            </a:fld>
            <a:endParaRPr lang="it-IT"/>
          </a:p>
        </p:txBody>
      </p:sp>
    </p:spTree>
    <p:extLst>
      <p:ext uri="{BB962C8B-B14F-4D97-AF65-F5344CB8AC3E}">
        <p14:creationId xmlns:p14="http://schemas.microsoft.com/office/powerpoint/2010/main" val="41791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DAE9064-89E1-4079-B7C8-35A201D7614E}" type="datetimeFigureOut">
              <a:rPr lang="it-IT"/>
              <a:pPr>
                <a:defRPr/>
              </a:pPr>
              <a:t>03/04/2014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DAECBF-D18D-4B94-B3BA-63435FBC4AFC}" type="slidenum">
              <a:rPr lang="it-IT"/>
              <a:pPr>
                <a:defRPr/>
              </a:pPr>
              <a:t>‹N›</a:t>
            </a:fld>
            <a:endParaRPr lang="it-IT"/>
          </a:p>
        </p:txBody>
      </p:sp>
    </p:spTree>
    <p:extLst>
      <p:ext uri="{BB962C8B-B14F-4D97-AF65-F5344CB8AC3E}">
        <p14:creationId xmlns:p14="http://schemas.microsoft.com/office/powerpoint/2010/main" val="417406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5C510B-32AA-4394-B14F-60E644C66F15}" type="datetimeFigureOut">
              <a:rPr lang="it-IT"/>
              <a:pPr>
                <a:defRPr/>
              </a:pPr>
              <a:t>03/04/2014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B6D918A-8CB5-4C37-BEC9-34DA41A386C5}" type="slidenum">
              <a:rPr lang="it-IT"/>
              <a:pPr>
                <a:defRPr/>
              </a:pPr>
              <a:t>‹N›</a:t>
            </a:fld>
            <a:endParaRPr lang="it-IT"/>
          </a:p>
        </p:txBody>
      </p:sp>
    </p:spTree>
    <p:extLst>
      <p:ext uri="{BB962C8B-B14F-4D97-AF65-F5344CB8AC3E}">
        <p14:creationId xmlns:p14="http://schemas.microsoft.com/office/powerpoint/2010/main" val="3700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3F3A29C-25BE-4915-9841-82D93EDAEF5B}" type="datetimeFigureOut">
              <a:rPr lang="it-IT"/>
              <a:pPr>
                <a:defRPr/>
              </a:pPr>
              <a:t>03/04/2014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4CDE37A-D5AF-46D0-846C-DF016D10CD1B}" type="slidenum">
              <a:rPr lang="it-IT"/>
              <a:pPr>
                <a:defRPr/>
              </a:pPr>
              <a:t>‹N›</a:t>
            </a:fld>
            <a:endParaRPr lang="it-IT"/>
          </a:p>
        </p:txBody>
      </p:sp>
    </p:spTree>
    <p:extLst>
      <p:ext uri="{BB962C8B-B14F-4D97-AF65-F5344CB8AC3E}">
        <p14:creationId xmlns:p14="http://schemas.microsoft.com/office/powerpoint/2010/main" val="323400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92473F6-A9A9-404D-B3CB-6B4DF76983B2}" type="datetimeFigureOut">
              <a:rPr lang="it-IT"/>
              <a:pPr>
                <a:defRPr/>
              </a:pPr>
              <a:t>03/04/2014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3FA6FAA-96E5-4099-9C88-5C310D5889A3}" type="slidenum">
              <a:rPr lang="it-IT"/>
              <a:pPr>
                <a:defRPr/>
              </a:pPr>
              <a:t>‹N›</a:t>
            </a:fld>
            <a:endParaRPr lang="it-IT"/>
          </a:p>
        </p:txBody>
      </p:sp>
    </p:spTree>
    <p:extLst>
      <p:ext uri="{BB962C8B-B14F-4D97-AF65-F5344CB8AC3E}">
        <p14:creationId xmlns:p14="http://schemas.microsoft.com/office/powerpoint/2010/main" val="37271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44EFE9E-16FC-4CF0-8242-1626D95AAA46}" type="datetimeFigureOut">
              <a:rPr lang="it-IT"/>
              <a:pPr>
                <a:defRPr/>
              </a:pPr>
              <a:t>03/04/2014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6D8EB3F-6456-45E8-9F93-F481316B8A9A}" type="slidenum">
              <a:rPr lang="it-IT"/>
              <a:pPr>
                <a:defRPr/>
              </a:pPr>
              <a:t>‹N›</a:t>
            </a:fld>
            <a:endParaRPr lang="it-IT"/>
          </a:p>
        </p:txBody>
      </p:sp>
    </p:spTree>
    <p:extLst>
      <p:ext uri="{BB962C8B-B14F-4D97-AF65-F5344CB8AC3E}">
        <p14:creationId xmlns:p14="http://schemas.microsoft.com/office/powerpoint/2010/main" val="76297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BE588F1-A289-48D3-9407-CC9B2B011B05}" type="datetimeFigureOut">
              <a:rPr lang="it-IT"/>
              <a:pPr>
                <a:defRPr/>
              </a:pPr>
              <a:t>03/04/2014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A5ED9BB-7532-4496-AD2F-F9A4C5690AC2}" type="slidenum">
              <a:rPr lang="it-IT"/>
              <a:pPr>
                <a:defRPr/>
              </a:pPr>
              <a:t>‹N›</a:t>
            </a:fld>
            <a:endParaRPr lang="it-IT"/>
          </a:p>
        </p:txBody>
      </p:sp>
    </p:spTree>
    <p:extLst>
      <p:ext uri="{BB962C8B-B14F-4D97-AF65-F5344CB8AC3E}">
        <p14:creationId xmlns:p14="http://schemas.microsoft.com/office/powerpoint/2010/main" val="254643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6BE96DA-AEC7-4CA3-9EEE-FDAB4FD40553}" type="datetimeFigureOut">
              <a:rPr lang="it-IT"/>
              <a:pPr>
                <a:defRPr/>
              </a:pPr>
              <a:t>03/04/2014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E61D59-8E85-4F89-ACD6-9C8D3234F149}" type="slidenum">
              <a:rPr lang="it-IT"/>
              <a:pPr>
                <a:defRPr/>
              </a:pPr>
              <a:t>‹N›</a:t>
            </a:fld>
            <a:endParaRPr lang="it-IT"/>
          </a:p>
        </p:txBody>
      </p:sp>
    </p:spTree>
    <p:extLst>
      <p:ext uri="{BB962C8B-B14F-4D97-AF65-F5344CB8AC3E}">
        <p14:creationId xmlns:p14="http://schemas.microsoft.com/office/powerpoint/2010/main" val="240074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F1A0DFC-309D-4E51-9F58-691D6DBF8746}" type="datetimeFigureOut">
              <a:rPr lang="it-IT"/>
              <a:pPr>
                <a:defRPr/>
              </a:pPr>
              <a:t>03/04/2014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8158F9-D0D8-4E93-839E-BEDC259B5AB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jpeg"/><Relationship Id="rId7"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3.jpeg"/><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slide" Target="slide1.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59"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Immagine 2"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6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2.jpg"/>
          <p:cNvPicPr>
            <a:picLocks noChangeAspect="1"/>
          </p:cNvPicPr>
          <p:nvPr/>
        </p:nvPicPr>
        <p:blipFill>
          <a:blip r:embed="rId4" cstate="print"/>
          <a:stretch>
            <a:fillRect/>
          </a:stretch>
        </p:blipFill>
        <p:spPr>
          <a:xfrm>
            <a:off x="2071670" y="2357430"/>
            <a:ext cx="4280746" cy="2857520"/>
          </a:xfrm>
          <a:prstGeom prst="rect">
            <a:avLst/>
          </a:prstGeom>
          <a:ln>
            <a:noFill/>
          </a:ln>
          <a:effectLst>
            <a:softEdge rad="112500"/>
          </a:effectLst>
        </p:spPr>
      </p:pic>
      <p:sp>
        <p:nvSpPr>
          <p:cNvPr id="5" name="Pentagono 4">
            <a:hlinkClick r:id="rId5" action="ppaction://hlinksldjump"/>
          </p:cNvPr>
          <p:cNvSpPr/>
          <p:nvPr/>
        </p:nvSpPr>
        <p:spPr>
          <a:xfrm>
            <a:off x="6500826" y="571480"/>
            <a:ext cx="2500330" cy="500066"/>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it-IT" dirty="0">
                <a:solidFill>
                  <a:schemeClr val="bg1"/>
                </a:solidFill>
                <a:effectLst>
                  <a:outerShdw blurRad="38100" dist="38100" dir="2700000" algn="tl">
                    <a:srgbClr val="000000">
                      <a:alpha val="43137"/>
                    </a:srgbClr>
                  </a:outerShdw>
                </a:effectLst>
              </a:rPr>
              <a:t>OBIETTIVI</a:t>
            </a:r>
          </a:p>
        </p:txBody>
      </p:sp>
      <p:sp>
        <p:nvSpPr>
          <p:cNvPr id="6" name="Pentagono 5">
            <a:hlinkClick r:id="rId6" action="ppaction://hlinksldjump"/>
          </p:cNvPr>
          <p:cNvSpPr/>
          <p:nvPr/>
        </p:nvSpPr>
        <p:spPr>
          <a:xfrm>
            <a:off x="6500826" y="2571744"/>
            <a:ext cx="2500330" cy="500066"/>
          </a:xfrm>
          <a:prstGeom prst="homePlate">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it-IT" dirty="0">
                <a:solidFill>
                  <a:schemeClr val="bg1"/>
                </a:solidFill>
                <a:effectLst>
                  <a:outerShdw blurRad="38100" dist="38100" dir="2700000" algn="tl">
                    <a:srgbClr val="000000">
                      <a:alpha val="43137"/>
                    </a:srgbClr>
                  </a:outerShdw>
                </a:effectLst>
              </a:rPr>
              <a:t>PROCESSI</a:t>
            </a:r>
          </a:p>
        </p:txBody>
      </p:sp>
      <p:sp>
        <p:nvSpPr>
          <p:cNvPr id="7" name="Pentagono 6">
            <a:hlinkClick r:id="rId7" action="ppaction://hlinksldjump"/>
          </p:cNvPr>
          <p:cNvSpPr/>
          <p:nvPr/>
        </p:nvSpPr>
        <p:spPr>
          <a:xfrm>
            <a:off x="6500826" y="4714884"/>
            <a:ext cx="2500330" cy="500066"/>
          </a:xfrm>
          <a:prstGeom prst="homePlate">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t-IT" sz="1600" dirty="0">
                <a:solidFill>
                  <a:schemeClr val="bg1"/>
                </a:solidFill>
                <a:effectLst>
                  <a:outerShdw blurRad="38100" dist="38100" dir="2700000" algn="tl">
                    <a:srgbClr val="000000">
                      <a:alpha val="43137"/>
                    </a:srgbClr>
                  </a:outerShdw>
                </a:effectLst>
              </a:rPr>
              <a:t>MODELLO TECNOLOGICO</a:t>
            </a:r>
          </a:p>
        </p:txBody>
      </p:sp>
      <p:sp>
        <p:nvSpPr>
          <p:cNvPr id="8" name="Pentagono 7">
            <a:hlinkClick r:id="rId8" action="ppaction://hlinksldjump"/>
          </p:cNvPr>
          <p:cNvSpPr/>
          <p:nvPr/>
        </p:nvSpPr>
        <p:spPr>
          <a:xfrm>
            <a:off x="6500826" y="5786454"/>
            <a:ext cx="2500298" cy="500066"/>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t-IT" dirty="0">
                <a:solidFill>
                  <a:schemeClr val="bg1"/>
                </a:solidFill>
                <a:effectLst>
                  <a:outerShdw blurRad="38100" dist="38100" dir="2700000" algn="tl">
                    <a:srgbClr val="000000">
                      <a:alpha val="43137"/>
                    </a:srgbClr>
                  </a:outerShdw>
                </a:effectLst>
              </a:rPr>
              <a:t>FRUIBILITA’</a:t>
            </a:r>
          </a:p>
        </p:txBody>
      </p:sp>
      <p:sp>
        <p:nvSpPr>
          <p:cNvPr id="9" name="Pentagono 8">
            <a:hlinkClick r:id="rId9" action="ppaction://hlinksldjump"/>
          </p:cNvPr>
          <p:cNvSpPr/>
          <p:nvPr/>
        </p:nvSpPr>
        <p:spPr>
          <a:xfrm>
            <a:off x="6500826" y="3643314"/>
            <a:ext cx="2500330" cy="500066"/>
          </a:xfrm>
          <a:prstGeom prst="homePlate">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it-IT" dirty="0">
                <a:solidFill>
                  <a:schemeClr val="bg1"/>
                </a:solidFill>
                <a:effectLst>
                  <a:outerShdw blurRad="38100" dist="38100" dir="2700000" algn="tl">
                    <a:srgbClr val="000000">
                      <a:alpha val="43137"/>
                    </a:srgbClr>
                  </a:outerShdw>
                </a:effectLst>
              </a:rPr>
              <a:t>METODOLOGIE</a:t>
            </a:r>
          </a:p>
        </p:txBody>
      </p:sp>
      <p:sp>
        <p:nvSpPr>
          <p:cNvPr id="10" name="Pentagono 9">
            <a:hlinkClick r:id="rId10" action="ppaction://hlinksldjump"/>
          </p:cNvPr>
          <p:cNvSpPr/>
          <p:nvPr/>
        </p:nvSpPr>
        <p:spPr>
          <a:xfrm>
            <a:off x="6500826" y="1571612"/>
            <a:ext cx="2500330" cy="500066"/>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it-IT" dirty="0">
                <a:solidFill>
                  <a:schemeClr val="bg1"/>
                </a:solidFill>
                <a:effectLst>
                  <a:outerShdw blurRad="38100" dist="38100" dir="2700000" algn="tl">
                    <a:srgbClr val="000000">
                      <a:alpha val="43137"/>
                    </a:srgbClr>
                  </a:outerShdw>
                </a:effectLst>
              </a:rPr>
              <a:t>FINALITA’</a:t>
            </a:r>
          </a:p>
        </p:txBody>
      </p:sp>
      <p:sp>
        <p:nvSpPr>
          <p:cNvPr id="11" name="CasellaDiTesto 4"/>
          <p:cNvSpPr txBox="1">
            <a:spLocks noChangeArrowheads="1"/>
          </p:cNvSpPr>
          <p:nvPr/>
        </p:nvSpPr>
        <p:spPr bwMode="auto">
          <a:xfrm>
            <a:off x="2483768" y="4638717"/>
            <a:ext cx="3240359" cy="59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nSpc>
                <a:spcPct val="150000"/>
              </a:lnSpc>
            </a:pPr>
            <a:r>
              <a:rPr lang="it-IT" sz="1100" dirty="0" smtClean="0">
                <a:solidFill>
                  <a:srgbClr val="92D050"/>
                </a:solidFill>
              </a:rPr>
              <a:t>INTELLIGENZA AMBIENTALE, NARRATIVITÀ, TAGGING </a:t>
            </a:r>
            <a:r>
              <a:rPr lang="it-IT" sz="1180" dirty="0" smtClean="0">
                <a:solidFill>
                  <a:srgbClr val="92D050"/>
                </a:solidFill>
              </a:rPr>
              <a:t>DELLE  RISORSE URBANE E SENSORISTICA DIFFUSA</a:t>
            </a:r>
            <a:endParaRPr lang="it-IT" sz="1180" dirty="0">
              <a:solidFill>
                <a:srgbClr val="92D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21507" name="CasellaDiTesto 4"/>
          <p:cNvSpPr txBox="1">
            <a:spLocks noChangeArrowheads="1"/>
          </p:cNvSpPr>
          <p:nvPr/>
        </p:nvSpPr>
        <p:spPr bwMode="auto">
          <a:xfrm rot="-5400000">
            <a:off x="-4177506" y="2210594"/>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6" name="CasellaDiTesto 5"/>
          <p:cNvSpPr txBox="1"/>
          <p:nvPr/>
        </p:nvSpPr>
        <p:spPr>
          <a:xfrm>
            <a:off x="1143000" y="474663"/>
            <a:ext cx="9072563" cy="954087"/>
          </a:xfrm>
          <a:prstGeom prst="rect">
            <a:avLst/>
          </a:prstGeom>
          <a:noFill/>
        </p:spPr>
        <p:txBody>
          <a:bodyPr>
            <a:spAutoFit/>
          </a:bodyPr>
          <a:lstStyle/>
          <a:p>
            <a:pPr fontAlgn="auto">
              <a:spcBef>
                <a:spcPts val="0"/>
              </a:spcBef>
              <a:spcAft>
                <a:spcPts val="0"/>
              </a:spcAft>
              <a:defRPr/>
            </a:pPr>
            <a:r>
              <a:rPr lang="it-IT" sz="2800" dirty="0">
                <a:solidFill>
                  <a:srgbClr val="94BC64"/>
                </a:solidFill>
                <a:effectLst>
                  <a:outerShdw blurRad="38100" dist="38100" dir="2700000" algn="tl">
                    <a:srgbClr val="000000">
                      <a:alpha val="43137"/>
                    </a:srgbClr>
                  </a:outerShdw>
                </a:effectLst>
                <a:latin typeface="+mn-lt"/>
                <a:cs typeface="+mn-cs"/>
              </a:rPr>
              <a:t>Il modello tecnologico innovativo di INTUS trova il suo completamento in uno spazio urbano in grado di:</a:t>
            </a:r>
            <a:endParaRPr lang="it-IT" sz="2800" b="1" dirty="0">
              <a:solidFill>
                <a:srgbClr val="94BC64"/>
              </a:solidFill>
              <a:effectLst>
                <a:outerShdw blurRad="38100" dist="38100" dir="2700000" algn="tl">
                  <a:srgbClr val="000000">
                    <a:alpha val="43137"/>
                  </a:srgbClr>
                </a:outerShdw>
              </a:effectLst>
              <a:latin typeface="+mn-lt"/>
              <a:cs typeface="+mn-cs"/>
            </a:endParaRPr>
          </a:p>
        </p:txBody>
      </p:sp>
      <p:sp>
        <p:nvSpPr>
          <p:cNvPr id="7" name="Segnaposto contenuto 2"/>
          <p:cNvSpPr txBox="1">
            <a:spLocks/>
          </p:cNvSpPr>
          <p:nvPr/>
        </p:nvSpPr>
        <p:spPr>
          <a:xfrm>
            <a:off x="842963" y="1722438"/>
            <a:ext cx="8229600" cy="3921125"/>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riconoscere il visitatore</a:t>
            </a:r>
          </a:p>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tracciare i suoi spostamenti</a:t>
            </a:r>
          </a:p>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conoscere i luoghi visitati e i tempi della visita stessa</a:t>
            </a:r>
          </a:p>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veicolare contenuti</a:t>
            </a:r>
          </a:p>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articolare dinamicamente i trails narrativi in funzione dei comportamenti fruitivi</a:t>
            </a:r>
          </a:p>
          <a:p>
            <a:pPr marL="342900" indent="-342900" fontAlgn="auto">
              <a:spcBef>
                <a:spcPct val="20000"/>
              </a:spcBef>
              <a:spcAft>
                <a:spcPts val="0"/>
              </a:spcAft>
              <a:buFont typeface="Arial" pitchFamily="34" charset="0"/>
              <a:buChar char="•"/>
              <a:defRPr/>
            </a:pPr>
            <a:r>
              <a:rPr lang="it-IT" sz="2600" dirty="0">
                <a:solidFill>
                  <a:srgbClr val="94BC64"/>
                </a:solidFill>
                <a:effectLst>
                  <a:outerShdw blurRad="38100" dist="38100" dir="2700000" algn="tl">
                    <a:srgbClr val="000000">
                      <a:alpha val="43137"/>
                    </a:srgbClr>
                  </a:outerShdw>
                </a:effectLst>
                <a:latin typeface="+mn-lt"/>
                <a:cs typeface="+mn-cs"/>
              </a:rPr>
              <a:t>integrare la veicolazione di informazione narrativa con le attività di animazione coordinata</a:t>
            </a:r>
          </a:p>
          <a:p>
            <a:pPr marL="342900" indent="-342900" fontAlgn="auto">
              <a:spcBef>
                <a:spcPct val="20000"/>
              </a:spcBef>
              <a:spcAft>
                <a:spcPts val="0"/>
              </a:spcAft>
              <a:buFont typeface="Arial" pitchFamily="34" charset="0"/>
              <a:buChar char="•"/>
              <a:defRPr/>
            </a:pPr>
            <a:endParaRPr lang="it-IT" sz="32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0">
        <p:fade/>
      </p:transition>
    </mc:Choice>
    <mc:Fallback xmlns="">
      <p:transition spd="slow" advTm="3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22531" name="CasellaDiTesto 4"/>
          <p:cNvSpPr txBox="1">
            <a:spLocks noChangeArrowheads="1"/>
          </p:cNvSpPr>
          <p:nvPr/>
        </p:nvSpPr>
        <p:spPr bwMode="auto">
          <a:xfrm rot="-5400000">
            <a:off x="-4177506" y="2423839"/>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6" name="CasellaDiTesto 5"/>
          <p:cNvSpPr txBox="1"/>
          <p:nvPr/>
        </p:nvSpPr>
        <p:spPr>
          <a:xfrm>
            <a:off x="1043608" y="639763"/>
            <a:ext cx="7656170" cy="646112"/>
          </a:xfrm>
          <a:prstGeom prst="rect">
            <a:avLst/>
          </a:prstGeom>
          <a:noFill/>
        </p:spPr>
        <p:txBody>
          <a:bodyPr wrap="square">
            <a:spAutoFit/>
          </a:bodyPr>
          <a:lstStyle/>
          <a:p>
            <a:pPr fontAlgn="auto">
              <a:spcBef>
                <a:spcPts val="0"/>
              </a:spcBef>
              <a:spcAft>
                <a:spcPts val="0"/>
              </a:spcAft>
              <a:defRPr/>
            </a:pPr>
            <a:r>
              <a:rPr lang="it-IT" sz="3600" b="1" dirty="0">
                <a:solidFill>
                  <a:srgbClr val="94BC64"/>
                </a:solidFill>
                <a:effectLst>
                  <a:outerShdw blurRad="38100" dist="38100" dir="2700000" algn="tl">
                    <a:srgbClr val="000000">
                      <a:alpha val="43137"/>
                    </a:srgbClr>
                  </a:outerShdw>
                </a:effectLst>
                <a:latin typeface="+mn-lt"/>
                <a:cs typeface="+mn-cs"/>
              </a:rPr>
              <a:t>INTUS PERMETTERA’ INOLTRE</a:t>
            </a:r>
          </a:p>
        </p:txBody>
      </p:sp>
      <p:sp>
        <p:nvSpPr>
          <p:cNvPr id="8" name="Segnaposto contenuto 2"/>
          <p:cNvSpPr txBox="1">
            <a:spLocks/>
          </p:cNvSpPr>
          <p:nvPr/>
        </p:nvSpPr>
        <p:spPr>
          <a:xfrm>
            <a:off x="700088" y="1500188"/>
            <a:ext cx="8229600" cy="4525962"/>
          </a:xfrm>
          <a:prstGeom prst="rect">
            <a:avLst/>
          </a:prstGeom>
        </p:spPr>
        <p:txBody>
          <a:bodyPr>
            <a:noAutofit/>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lnSpc>
                <a:spcPct val="90000"/>
              </a:lnSpc>
              <a:spcBef>
                <a:spcPct val="20000"/>
              </a:spcBef>
              <a:buFont typeface="Arial" charset="0"/>
              <a:buChar char="•"/>
            </a:pPr>
            <a:r>
              <a:rPr lang="it-IT" sz="2700" dirty="0">
                <a:solidFill>
                  <a:srgbClr val="94BC64"/>
                </a:solidFill>
                <a:cs typeface="Calibri" pitchFamily="34" charset="0"/>
              </a:rPr>
              <a:t>la personalizzazione in tempo reale dei contenuti, mediante il dialogo con il centro servizi urbano, in funzione delle preferenze di visita dell’utente, della tipologia di percorso seguito, dell’interazione con la sensoristica locale, e delle opportunità di animazione previste dal percorso;</a:t>
            </a:r>
          </a:p>
          <a:p>
            <a:pPr algn="just">
              <a:lnSpc>
                <a:spcPct val="90000"/>
              </a:lnSpc>
              <a:spcBef>
                <a:spcPct val="20000"/>
              </a:spcBef>
              <a:buFont typeface="Arial" charset="0"/>
              <a:buChar char="•"/>
            </a:pPr>
            <a:r>
              <a:rPr lang="it-IT" sz="2700" dirty="0">
                <a:solidFill>
                  <a:srgbClr val="94BC64"/>
                </a:solidFill>
                <a:cs typeface="Calibri" pitchFamily="34" charset="0"/>
              </a:rPr>
              <a:t>la possibilità di interagire con i </a:t>
            </a:r>
            <a:r>
              <a:rPr lang="it-IT" sz="2700" i="1" dirty="0">
                <a:solidFill>
                  <a:srgbClr val="94BC64"/>
                </a:solidFill>
                <a:cs typeface="Calibri" pitchFamily="34" charset="0"/>
              </a:rPr>
              <a:t>points of interest</a:t>
            </a:r>
            <a:r>
              <a:rPr lang="it-IT" sz="2700" dirty="0">
                <a:solidFill>
                  <a:srgbClr val="94BC64"/>
                </a:solidFill>
                <a:cs typeface="Calibri" pitchFamily="34" charset="0"/>
              </a:rPr>
              <a:t> diffusi sul territorio, attraverso la lettura di tags fisici quali i codici QR apposti sui monumenti, o l’interazione wireless con i tag RFID o con gli apparati wireless di “sentinella” installati presso i luoghi di interesse.</a:t>
            </a:r>
          </a:p>
          <a:p>
            <a:pPr>
              <a:lnSpc>
                <a:spcPct val="90000"/>
              </a:lnSpc>
              <a:spcBef>
                <a:spcPct val="20000"/>
              </a:spcBef>
              <a:buFont typeface="Arial" charset="0"/>
              <a:buChar char="•"/>
            </a:pPr>
            <a:endParaRPr lang="it-IT" sz="28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23555" name="CasellaDiTesto 3"/>
          <p:cNvSpPr txBox="1">
            <a:spLocks noChangeArrowheads="1"/>
          </p:cNvSpPr>
          <p:nvPr/>
        </p:nvSpPr>
        <p:spPr bwMode="auto">
          <a:xfrm>
            <a:off x="2357438" y="1757134"/>
            <a:ext cx="66436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800" dirty="0">
                <a:solidFill>
                  <a:srgbClr val="92D050"/>
                </a:solidFill>
                <a:cs typeface="Calibri" pitchFamily="34" charset="0"/>
              </a:rPr>
              <a:t>I flussi informativi messi in opera dal sistema saranno resi fruibili da una applicazione software smartphone e/o tablet utilizzata dai visitatori.</a:t>
            </a:r>
          </a:p>
        </p:txBody>
      </p:sp>
      <p:sp>
        <p:nvSpPr>
          <p:cNvPr id="23556" name="CasellaDiTesto 4"/>
          <p:cNvSpPr txBox="1">
            <a:spLocks noChangeArrowheads="1"/>
          </p:cNvSpPr>
          <p:nvPr/>
        </p:nvSpPr>
        <p:spPr bwMode="auto">
          <a:xfrm rot="-5400000">
            <a:off x="-4177506" y="2210594"/>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6" name="CasellaDiTesto 5"/>
          <p:cNvSpPr txBox="1"/>
          <p:nvPr/>
        </p:nvSpPr>
        <p:spPr>
          <a:xfrm>
            <a:off x="2357438" y="570830"/>
            <a:ext cx="2833687" cy="769938"/>
          </a:xfrm>
          <a:prstGeom prst="rect">
            <a:avLst/>
          </a:prstGeom>
          <a:noFill/>
        </p:spPr>
        <p:txBody>
          <a:bodyPr wrap="none">
            <a:spAutoFit/>
          </a:bodyPr>
          <a:lstStyle/>
          <a:p>
            <a:pPr fontAlgn="auto">
              <a:spcBef>
                <a:spcPts val="0"/>
              </a:spcBef>
              <a:spcAft>
                <a:spcPts val="0"/>
              </a:spcAft>
              <a:defRPr/>
            </a:pPr>
            <a:r>
              <a:rPr lang="it-IT" sz="4400" b="1" dirty="0">
                <a:solidFill>
                  <a:srgbClr val="94BC64"/>
                </a:solidFill>
                <a:effectLst>
                  <a:outerShdw blurRad="38100" dist="38100" dir="2700000" algn="tl">
                    <a:srgbClr val="000000">
                      <a:alpha val="43137"/>
                    </a:srgbClr>
                  </a:outerShdw>
                </a:effectLst>
                <a:latin typeface="+mn-lt"/>
                <a:cs typeface="+mn-cs"/>
              </a:rPr>
              <a:t>FRUIBILITA’</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861048"/>
            <a:ext cx="499639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23556" name="CasellaDiTesto 4"/>
          <p:cNvSpPr txBox="1">
            <a:spLocks noChangeArrowheads="1"/>
          </p:cNvSpPr>
          <p:nvPr/>
        </p:nvSpPr>
        <p:spPr bwMode="auto">
          <a:xfrm rot="-5400000">
            <a:off x="-4177506" y="2210594"/>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2" name="Rettangolo 1"/>
          <p:cNvSpPr/>
          <p:nvPr/>
        </p:nvSpPr>
        <p:spPr>
          <a:xfrm>
            <a:off x="3240360" y="534159"/>
            <a:ext cx="5724128" cy="2246769"/>
          </a:xfrm>
          <a:prstGeom prst="rect">
            <a:avLst/>
          </a:prstGeom>
        </p:spPr>
        <p:txBody>
          <a:bodyPr wrap="square">
            <a:spAutoFit/>
          </a:bodyPr>
          <a:lstStyle/>
          <a:p>
            <a:pPr algn="just"/>
            <a:r>
              <a:rPr lang="en-US" sz="2000" dirty="0" smtClean="0">
                <a:solidFill>
                  <a:srgbClr val="94BC64"/>
                </a:solidFill>
                <a:latin typeface="+mj-lt"/>
              </a:rPr>
              <a:t>IN SINTESI….la </a:t>
            </a:r>
            <a:r>
              <a:rPr lang="en-US" sz="2000" dirty="0" err="1">
                <a:solidFill>
                  <a:srgbClr val="94BC64"/>
                </a:solidFill>
                <a:latin typeface="+mj-lt"/>
              </a:rPr>
              <a:t>cultura</a:t>
            </a:r>
            <a:r>
              <a:rPr lang="en-US" sz="2000" dirty="0">
                <a:solidFill>
                  <a:srgbClr val="94BC64"/>
                </a:solidFill>
                <a:latin typeface="+mj-lt"/>
              </a:rPr>
              <a:t> e la </a:t>
            </a:r>
            <a:r>
              <a:rPr lang="en-US" sz="2000" dirty="0" err="1">
                <a:solidFill>
                  <a:srgbClr val="94BC64"/>
                </a:solidFill>
                <a:latin typeface="+mj-lt"/>
              </a:rPr>
              <a:t>tecnolgia</a:t>
            </a:r>
            <a:r>
              <a:rPr lang="en-US" sz="2000" dirty="0">
                <a:solidFill>
                  <a:srgbClr val="94BC64"/>
                </a:solidFill>
                <a:latin typeface="+mj-lt"/>
              </a:rPr>
              <a:t> </a:t>
            </a:r>
            <a:r>
              <a:rPr lang="en-US" sz="2000" dirty="0" err="1">
                <a:solidFill>
                  <a:srgbClr val="94BC64"/>
                </a:solidFill>
                <a:latin typeface="+mj-lt"/>
              </a:rPr>
              <a:t>si</a:t>
            </a:r>
            <a:r>
              <a:rPr lang="en-US" sz="2000" dirty="0">
                <a:solidFill>
                  <a:srgbClr val="94BC64"/>
                </a:solidFill>
                <a:latin typeface="+mj-lt"/>
              </a:rPr>
              <a:t> </a:t>
            </a:r>
            <a:r>
              <a:rPr lang="en-US" sz="2000" dirty="0" err="1">
                <a:solidFill>
                  <a:srgbClr val="94BC64"/>
                </a:solidFill>
                <a:latin typeface="+mj-lt"/>
              </a:rPr>
              <a:t>pongono</a:t>
            </a:r>
            <a:r>
              <a:rPr lang="en-US" sz="2000" dirty="0">
                <a:solidFill>
                  <a:srgbClr val="94BC64"/>
                </a:solidFill>
                <a:latin typeface="+mj-lt"/>
              </a:rPr>
              <a:t> al </a:t>
            </a:r>
            <a:r>
              <a:rPr lang="en-US" sz="2000" dirty="0" err="1">
                <a:solidFill>
                  <a:srgbClr val="94BC64"/>
                </a:solidFill>
                <a:latin typeface="+mj-lt"/>
              </a:rPr>
              <a:t>servizio</a:t>
            </a:r>
            <a:r>
              <a:rPr lang="en-US" sz="2000" dirty="0">
                <a:solidFill>
                  <a:srgbClr val="94BC64"/>
                </a:solidFill>
                <a:latin typeface="+mj-lt"/>
              </a:rPr>
              <a:t> del </a:t>
            </a:r>
            <a:r>
              <a:rPr lang="en-US" sz="2000" dirty="0" err="1" smtClean="0">
                <a:solidFill>
                  <a:srgbClr val="94BC64"/>
                </a:solidFill>
                <a:latin typeface="+mj-lt"/>
              </a:rPr>
              <a:t>territorio</a:t>
            </a:r>
            <a:r>
              <a:rPr lang="en-US" sz="2000" dirty="0" smtClean="0">
                <a:solidFill>
                  <a:srgbClr val="94BC64"/>
                </a:solidFill>
                <a:latin typeface="+mj-lt"/>
              </a:rPr>
              <a:t>, </a:t>
            </a:r>
            <a:r>
              <a:rPr lang="en-US" sz="2000" dirty="0" err="1">
                <a:solidFill>
                  <a:srgbClr val="94BC64"/>
                </a:solidFill>
                <a:latin typeface="+mj-lt"/>
              </a:rPr>
              <a:t>reinterpretandolo</a:t>
            </a:r>
            <a:r>
              <a:rPr lang="en-US" sz="2000" dirty="0">
                <a:solidFill>
                  <a:srgbClr val="94BC64"/>
                </a:solidFill>
                <a:latin typeface="+mj-lt"/>
              </a:rPr>
              <a:t> e </a:t>
            </a:r>
            <a:r>
              <a:rPr lang="en-US" sz="2000" dirty="0" err="1">
                <a:solidFill>
                  <a:srgbClr val="94BC64"/>
                </a:solidFill>
                <a:latin typeface="+mj-lt"/>
              </a:rPr>
              <a:t>restituendo</a:t>
            </a:r>
            <a:r>
              <a:rPr lang="en-US" sz="2000" dirty="0">
                <a:solidFill>
                  <a:srgbClr val="94BC64"/>
                </a:solidFill>
                <a:latin typeface="+mj-lt"/>
              </a:rPr>
              <a:t> un </a:t>
            </a:r>
            <a:r>
              <a:rPr lang="en-US" sz="2000" dirty="0" err="1">
                <a:solidFill>
                  <a:srgbClr val="94BC64"/>
                </a:solidFill>
                <a:latin typeface="+mj-lt"/>
              </a:rPr>
              <a:t>progetto</a:t>
            </a:r>
            <a:r>
              <a:rPr lang="en-US" sz="2000" dirty="0">
                <a:solidFill>
                  <a:srgbClr val="94BC64"/>
                </a:solidFill>
                <a:latin typeface="+mj-lt"/>
              </a:rPr>
              <a:t> </a:t>
            </a:r>
            <a:r>
              <a:rPr lang="en-US" sz="2000" dirty="0" err="1">
                <a:solidFill>
                  <a:srgbClr val="94BC64"/>
                </a:solidFill>
                <a:latin typeface="+mj-lt"/>
              </a:rPr>
              <a:t>capace</a:t>
            </a:r>
            <a:r>
              <a:rPr lang="en-US" sz="2000" dirty="0">
                <a:solidFill>
                  <a:srgbClr val="94BC64"/>
                </a:solidFill>
                <a:latin typeface="+mj-lt"/>
              </a:rPr>
              <a:t> di </a:t>
            </a:r>
            <a:r>
              <a:rPr lang="en-US" sz="2000" dirty="0" err="1">
                <a:solidFill>
                  <a:srgbClr val="94BC64"/>
                </a:solidFill>
                <a:latin typeface="+mj-lt"/>
              </a:rPr>
              <a:t>rispondere</a:t>
            </a:r>
            <a:r>
              <a:rPr lang="en-US" sz="2000" dirty="0">
                <a:solidFill>
                  <a:srgbClr val="94BC64"/>
                </a:solidFill>
                <a:latin typeface="+mj-lt"/>
              </a:rPr>
              <a:t> ad un </a:t>
            </a:r>
            <a:r>
              <a:rPr lang="en-US" sz="2000" dirty="0" err="1" smtClean="0">
                <a:solidFill>
                  <a:srgbClr val="94BC64"/>
                </a:solidFill>
                <a:latin typeface="+mj-lt"/>
              </a:rPr>
              <a:t>bisogno</a:t>
            </a:r>
            <a:r>
              <a:rPr lang="en-US" sz="2000" dirty="0">
                <a:solidFill>
                  <a:srgbClr val="94BC64"/>
                </a:solidFill>
                <a:latin typeface="+mj-lt"/>
              </a:rPr>
              <a:t>:</a:t>
            </a:r>
            <a:r>
              <a:rPr lang="en-US" sz="2000" dirty="0" smtClean="0">
                <a:solidFill>
                  <a:srgbClr val="94BC64"/>
                </a:solidFill>
                <a:latin typeface="+mj-lt"/>
              </a:rPr>
              <a:t> </a:t>
            </a:r>
            <a:r>
              <a:rPr lang="en-US" sz="2000" dirty="0" err="1">
                <a:solidFill>
                  <a:srgbClr val="94BC64"/>
                </a:solidFill>
                <a:latin typeface="+mj-lt"/>
              </a:rPr>
              <a:t>quello</a:t>
            </a:r>
            <a:r>
              <a:rPr lang="en-US" sz="2000" dirty="0">
                <a:solidFill>
                  <a:srgbClr val="94BC64"/>
                </a:solidFill>
                <a:latin typeface="+mj-lt"/>
              </a:rPr>
              <a:t> di </a:t>
            </a:r>
            <a:r>
              <a:rPr lang="en-US" sz="2000" dirty="0" err="1">
                <a:solidFill>
                  <a:srgbClr val="94BC64"/>
                </a:solidFill>
                <a:latin typeface="+mj-lt"/>
              </a:rPr>
              <a:t>veicolare</a:t>
            </a:r>
            <a:r>
              <a:rPr lang="en-US" sz="2000" dirty="0">
                <a:solidFill>
                  <a:srgbClr val="94BC64"/>
                </a:solidFill>
                <a:latin typeface="+mj-lt"/>
              </a:rPr>
              <a:t> </a:t>
            </a:r>
            <a:r>
              <a:rPr lang="en-US" sz="2000" dirty="0" err="1">
                <a:solidFill>
                  <a:srgbClr val="94BC64"/>
                </a:solidFill>
                <a:latin typeface="+mj-lt"/>
              </a:rPr>
              <a:t>nuovi</a:t>
            </a:r>
            <a:r>
              <a:rPr lang="en-US" sz="2000" dirty="0">
                <a:solidFill>
                  <a:srgbClr val="94BC64"/>
                </a:solidFill>
                <a:latin typeface="+mj-lt"/>
              </a:rPr>
              <a:t> </a:t>
            </a:r>
            <a:r>
              <a:rPr lang="en-US" sz="2000" dirty="0" err="1">
                <a:solidFill>
                  <a:srgbClr val="94BC64"/>
                </a:solidFill>
                <a:latin typeface="+mj-lt"/>
              </a:rPr>
              <a:t>valori</a:t>
            </a:r>
            <a:r>
              <a:rPr lang="en-US" sz="2000" dirty="0">
                <a:solidFill>
                  <a:srgbClr val="94BC64"/>
                </a:solidFill>
                <a:latin typeface="+mj-lt"/>
              </a:rPr>
              <a:t> e di </a:t>
            </a:r>
            <a:r>
              <a:rPr lang="en-US" sz="2000" dirty="0" err="1" smtClean="0">
                <a:solidFill>
                  <a:srgbClr val="94BC64"/>
                </a:solidFill>
                <a:latin typeface="+mj-lt"/>
              </a:rPr>
              <a:t>generare</a:t>
            </a:r>
            <a:r>
              <a:rPr lang="en-US" sz="2000" dirty="0" smtClean="0">
                <a:solidFill>
                  <a:srgbClr val="94BC64"/>
                </a:solidFill>
                <a:latin typeface="+mj-lt"/>
              </a:rPr>
              <a:t> </a:t>
            </a:r>
            <a:r>
              <a:rPr lang="en-US" sz="2000" dirty="0">
                <a:solidFill>
                  <a:srgbClr val="94BC64"/>
                </a:solidFill>
                <a:latin typeface="+mj-lt"/>
              </a:rPr>
              <a:t>al tempo </a:t>
            </a:r>
            <a:r>
              <a:rPr lang="en-US" sz="2000" dirty="0" err="1" smtClean="0">
                <a:solidFill>
                  <a:srgbClr val="94BC64"/>
                </a:solidFill>
                <a:latin typeface="+mj-lt"/>
              </a:rPr>
              <a:t>stesso</a:t>
            </a:r>
            <a:r>
              <a:rPr lang="en-US" sz="2000" dirty="0" smtClean="0">
                <a:solidFill>
                  <a:srgbClr val="94BC64"/>
                </a:solidFill>
                <a:latin typeface="+mj-lt"/>
              </a:rPr>
              <a:t> </a:t>
            </a:r>
            <a:r>
              <a:rPr lang="en-US" sz="2000" dirty="0" err="1">
                <a:solidFill>
                  <a:srgbClr val="94BC64"/>
                </a:solidFill>
                <a:latin typeface="+mj-lt"/>
              </a:rPr>
              <a:t>nuovi</a:t>
            </a:r>
            <a:r>
              <a:rPr lang="en-US" sz="2000" dirty="0">
                <a:solidFill>
                  <a:srgbClr val="94BC64"/>
                </a:solidFill>
                <a:latin typeface="+mj-lt"/>
              </a:rPr>
              <a:t> </a:t>
            </a:r>
            <a:r>
              <a:rPr lang="en-US" sz="2000" dirty="0" err="1">
                <a:solidFill>
                  <a:srgbClr val="94BC64"/>
                </a:solidFill>
                <a:latin typeface="+mj-lt"/>
              </a:rPr>
              <a:t>bisogni</a:t>
            </a:r>
            <a:r>
              <a:rPr lang="en-US" sz="2000" dirty="0">
                <a:solidFill>
                  <a:srgbClr val="94BC64"/>
                </a:solidFill>
                <a:latin typeface="+mj-lt"/>
              </a:rPr>
              <a:t> e </a:t>
            </a:r>
            <a:r>
              <a:rPr lang="en-US" sz="2000" dirty="0" err="1" smtClean="0">
                <a:solidFill>
                  <a:srgbClr val="94BC64"/>
                </a:solidFill>
                <a:latin typeface="+mj-lt"/>
              </a:rPr>
              <a:t>aspettative</a:t>
            </a:r>
            <a:r>
              <a:rPr lang="en-US" sz="2000" dirty="0" smtClean="0">
                <a:solidFill>
                  <a:srgbClr val="94BC64"/>
                </a:solidFill>
                <a:latin typeface="+mj-lt"/>
              </a:rPr>
              <a:t>, </a:t>
            </a:r>
            <a:r>
              <a:rPr lang="en-US" sz="2000" dirty="0">
                <a:solidFill>
                  <a:srgbClr val="94BC64"/>
                </a:solidFill>
                <a:latin typeface="+mj-lt"/>
              </a:rPr>
              <a:t>in </a:t>
            </a:r>
            <a:r>
              <a:rPr lang="en-US" sz="2000" dirty="0" err="1">
                <a:solidFill>
                  <a:srgbClr val="94BC64"/>
                </a:solidFill>
                <a:latin typeface="+mj-lt"/>
              </a:rPr>
              <a:t>grado</a:t>
            </a:r>
            <a:r>
              <a:rPr lang="en-US" sz="2000" dirty="0">
                <a:solidFill>
                  <a:srgbClr val="94BC64"/>
                </a:solidFill>
                <a:latin typeface="+mj-lt"/>
              </a:rPr>
              <a:t> di </a:t>
            </a:r>
            <a:r>
              <a:rPr lang="en-US" sz="2000" dirty="0" err="1">
                <a:solidFill>
                  <a:srgbClr val="94BC64"/>
                </a:solidFill>
                <a:latin typeface="+mj-lt"/>
              </a:rPr>
              <a:t>ricostruire</a:t>
            </a:r>
            <a:r>
              <a:rPr lang="en-US" sz="2000" dirty="0">
                <a:solidFill>
                  <a:srgbClr val="94BC64"/>
                </a:solidFill>
                <a:latin typeface="+mj-lt"/>
              </a:rPr>
              <a:t> </a:t>
            </a:r>
            <a:r>
              <a:rPr lang="en-US" sz="2000" dirty="0" err="1">
                <a:solidFill>
                  <a:srgbClr val="94BC64"/>
                </a:solidFill>
                <a:latin typeface="+mj-lt"/>
              </a:rPr>
              <a:t>mappe</a:t>
            </a:r>
            <a:r>
              <a:rPr lang="en-US" sz="2000" dirty="0">
                <a:solidFill>
                  <a:srgbClr val="94BC64"/>
                </a:solidFill>
                <a:latin typeface="+mj-lt"/>
              </a:rPr>
              <a:t> e </a:t>
            </a:r>
            <a:r>
              <a:rPr lang="en-US" sz="2000" dirty="0" err="1">
                <a:solidFill>
                  <a:srgbClr val="94BC64"/>
                </a:solidFill>
                <a:latin typeface="+mj-lt"/>
              </a:rPr>
              <a:t>trame</a:t>
            </a:r>
            <a:r>
              <a:rPr lang="en-US" sz="2000" dirty="0">
                <a:solidFill>
                  <a:srgbClr val="94BC64"/>
                </a:solidFill>
                <a:latin typeface="+mj-lt"/>
              </a:rPr>
              <a:t> </a:t>
            </a:r>
            <a:r>
              <a:rPr lang="en-US" sz="2000" dirty="0" err="1">
                <a:solidFill>
                  <a:srgbClr val="94BC64"/>
                </a:solidFill>
                <a:latin typeface="+mj-lt"/>
              </a:rPr>
              <a:t>sociali</a:t>
            </a:r>
            <a:r>
              <a:rPr lang="en-US" sz="2000" dirty="0">
                <a:solidFill>
                  <a:srgbClr val="94BC64"/>
                </a:solidFill>
                <a:latin typeface="+mj-lt"/>
              </a:rPr>
              <a:t> e </a:t>
            </a:r>
            <a:r>
              <a:rPr lang="en-US" sz="2000" dirty="0" err="1">
                <a:solidFill>
                  <a:srgbClr val="94BC64"/>
                </a:solidFill>
                <a:latin typeface="+mj-lt"/>
              </a:rPr>
              <a:t>rimettere</a:t>
            </a:r>
            <a:r>
              <a:rPr lang="en-US" sz="2000" dirty="0">
                <a:solidFill>
                  <a:srgbClr val="94BC64"/>
                </a:solidFill>
                <a:latin typeface="+mj-lt"/>
              </a:rPr>
              <a:t> in </a:t>
            </a:r>
            <a:r>
              <a:rPr lang="en-US" sz="2050" dirty="0" err="1">
                <a:solidFill>
                  <a:srgbClr val="94BC64"/>
                </a:solidFill>
                <a:latin typeface="+mj-lt"/>
              </a:rPr>
              <a:t>movimento</a:t>
            </a:r>
            <a:r>
              <a:rPr lang="en-US" sz="2050" dirty="0">
                <a:solidFill>
                  <a:srgbClr val="94BC64"/>
                </a:solidFill>
                <a:latin typeface="+mj-lt"/>
              </a:rPr>
              <a:t> </a:t>
            </a:r>
            <a:r>
              <a:rPr lang="en-US" sz="2050" dirty="0" err="1">
                <a:solidFill>
                  <a:srgbClr val="94BC64"/>
                </a:solidFill>
                <a:latin typeface="+mj-lt"/>
              </a:rPr>
              <a:t>processi</a:t>
            </a:r>
            <a:r>
              <a:rPr lang="en-US" sz="2050" dirty="0">
                <a:solidFill>
                  <a:srgbClr val="94BC64"/>
                </a:solidFill>
                <a:latin typeface="+mj-lt"/>
              </a:rPr>
              <a:t> di </a:t>
            </a:r>
            <a:r>
              <a:rPr lang="en-US" sz="2050" dirty="0" err="1">
                <a:solidFill>
                  <a:srgbClr val="94BC64"/>
                </a:solidFill>
                <a:latin typeface="+mj-lt"/>
              </a:rPr>
              <a:t>innovazione</a:t>
            </a:r>
            <a:r>
              <a:rPr lang="en-US" sz="2050" dirty="0">
                <a:solidFill>
                  <a:srgbClr val="94BC64"/>
                </a:solidFill>
                <a:latin typeface="+mj-lt"/>
              </a:rPr>
              <a:t> e </a:t>
            </a:r>
            <a:r>
              <a:rPr lang="en-US" sz="2050" dirty="0" err="1" smtClean="0">
                <a:solidFill>
                  <a:srgbClr val="94BC64"/>
                </a:solidFill>
                <a:latin typeface="+mj-lt"/>
              </a:rPr>
              <a:t>cambiamento</a:t>
            </a:r>
            <a:r>
              <a:rPr lang="en-US" sz="2050" dirty="0" smtClean="0">
                <a:solidFill>
                  <a:srgbClr val="94BC64"/>
                </a:solidFill>
                <a:latin typeface="+mj-lt"/>
              </a:rPr>
              <a:t>.</a:t>
            </a:r>
            <a:endParaRPr lang="en-US" sz="2050" dirty="0">
              <a:solidFill>
                <a:srgbClr val="94BC64"/>
              </a:solidFill>
              <a:latin typeface="+mj-lt"/>
            </a:endParaRPr>
          </a:p>
        </p:txBody>
      </p:sp>
      <p:pic>
        <p:nvPicPr>
          <p:cNvPr id="2050" name="Picture 2" descr="https://encrypted-tbn3.gstatic.com/images?q=tbn:ANd9GcT5OqIczB7So6kvW-OCfltI-M2ATT4-dWoKow_w3PUPVi3QRW9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068960"/>
            <a:ext cx="5509120" cy="252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59187"/>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1691680" y="2204864"/>
            <a:ext cx="7272808" cy="4197270"/>
          </a:xfrm>
          <a:prstGeom prst="rect">
            <a:avLst/>
          </a:prstGeom>
          <a:ln>
            <a:noFill/>
          </a:ln>
          <a:effectLst>
            <a:softEdge rad="112500"/>
          </a:effectLst>
        </p:spPr>
      </p:pic>
      <p:sp>
        <p:nvSpPr>
          <p:cNvPr id="23556" name="CasellaDiTesto 4"/>
          <p:cNvSpPr txBox="1">
            <a:spLocks noChangeArrowheads="1"/>
          </p:cNvSpPr>
          <p:nvPr/>
        </p:nvSpPr>
        <p:spPr bwMode="auto">
          <a:xfrm rot="-5400000">
            <a:off x="-4177506" y="2210594"/>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2" name="Rettangolo 1"/>
          <p:cNvSpPr/>
          <p:nvPr/>
        </p:nvSpPr>
        <p:spPr>
          <a:xfrm>
            <a:off x="1187624" y="2136338"/>
            <a:ext cx="7956376" cy="523220"/>
          </a:xfrm>
          <a:prstGeom prst="rect">
            <a:avLst/>
          </a:prstGeom>
        </p:spPr>
        <p:txBody>
          <a:bodyPr wrap="square">
            <a:spAutoFit/>
          </a:bodyPr>
          <a:lstStyle/>
          <a:p>
            <a:pPr algn="just"/>
            <a:endParaRPr lang="en-US" sz="2800" b="1" dirty="0">
              <a:solidFill>
                <a:srgbClr val="94BC64"/>
              </a:solidFill>
            </a:endParaRPr>
          </a:p>
        </p:txBody>
      </p:sp>
      <p:sp>
        <p:nvSpPr>
          <p:cNvPr id="4" name="CasellaDiTesto 3"/>
          <p:cNvSpPr txBox="1"/>
          <p:nvPr/>
        </p:nvSpPr>
        <p:spPr>
          <a:xfrm>
            <a:off x="2363177" y="908720"/>
            <a:ext cx="6385286" cy="646331"/>
          </a:xfrm>
          <a:prstGeom prst="rect">
            <a:avLst/>
          </a:prstGeom>
          <a:noFill/>
        </p:spPr>
        <p:txBody>
          <a:bodyPr wrap="square" rtlCol="0">
            <a:spAutoFit/>
          </a:bodyPr>
          <a:lstStyle/>
          <a:p>
            <a:pPr algn="ctr"/>
            <a:r>
              <a:rPr lang="it-IT" sz="3600" dirty="0" smtClean="0">
                <a:solidFill>
                  <a:srgbClr val="94BC64"/>
                </a:solidFill>
              </a:rPr>
              <a:t>GRAZIE PER L’ATTENZIONE</a:t>
            </a:r>
            <a:endParaRPr lang="it-IT" sz="3600" dirty="0">
              <a:solidFill>
                <a:srgbClr val="94BC64"/>
              </a:solidFill>
            </a:endParaRPr>
          </a:p>
        </p:txBody>
      </p:sp>
    </p:spTree>
    <p:extLst>
      <p:ext uri="{BB962C8B-B14F-4D97-AF65-F5344CB8AC3E}">
        <p14:creationId xmlns:p14="http://schemas.microsoft.com/office/powerpoint/2010/main" val="2975439822"/>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14" y="-27384"/>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4" name="CasellaDiTesto 3"/>
          <p:cNvSpPr txBox="1"/>
          <p:nvPr/>
        </p:nvSpPr>
        <p:spPr>
          <a:xfrm>
            <a:off x="5104071" y="1751325"/>
            <a:ext cx="3860417" cy="3477875"/>
          </a:xfrm>
          <a:prstGeom prst="rect">
            <a:avLst/>
          </a:prstGeom>
          <a:noFill/>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000" dirty="0" smtClean="0">
                <a:solidFill>
                  <a:srgbClr val="92D050"/>
                </a:solidFill>
              </a:rPr>
              <a:t>INTUS MIRA A PORRE IN OPERA SOLUZIONI TECNOLOGICHE INNOVATIVE PER LA CREAZIONE DI SERVIZI TURISTICO-CULTURALI. L’INTENTO E’ QUELLO DI SVELARE UN LIVELLO PIU’ PROFONDO DI MEMORIE E IDENTITA’ PROPRIE DI CIASCUN LUOGO, CHE POSSANO COINVOLGERE IL VISITATORE IN UN’AVVENTURA  EMOZIONANTE E PARTECIPATA.</a:t>
            </a:r>
            <a:endParaRPr lang="it-IT" sz="2000" dirty="0">
              <a:solidFill>
                <a:srgbClr val="92D050"/>
              </a:solidFill>
            </a:endParaRPr>
          </a:p>
        </p:txBody>
      </p:sp>
      <p:sp>
        <p:nvSpPr>
          <p:cNvPr id="14340" name="CasellaDiTesto 4"/>
          <p:cNvSpPr txBox="1">
            <a:spLocks noChangeArrowheads="1"/>
          </p:cNvSpPr>
          <p:nvPr/>
        </p:nvSpPr>
        <p:spPr bwMode="auto">
          <a:xfrm rot="-5400000">
            <a:off x="-4177506" y="2238103"/>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2" name="CasellaDiTesto 1"/>
          <p:cNvSpPr txBox="1"/>
          <p:nvPr/>
        </p:nvSpPr>
        <p:spPr>
          <a:xfrm>
            <a:off x="5104071" y="807095"/>
            <a:ext cx="2232248" cy="461665"/>
          </a:xfrm>
          <a:prstGeom prst="rect">
            <a:avLst/>
          </a:prstGeom>
          <a:noFill/>
        </p:spPr>
        <p:txBody>
          <a:bodyPr wrap="square" rtlCol="0">
            <a:spAutoFit/>
          </a:bodyPr>
          <a:lstStyle/>
          <a:p>
            <a:r>
              <a:rPr lang="it-IT" sz="2400" dirty="0" smtClean="0">
                <a:solidFill>
                  <a:srgbClr val="94BC64"/>
                </a:solidFill>
              </a:rPr>
              <a:t>IL PROGETTO</a:t>
            </a:r>
            <a:endParaRPr lang="it-IT" sz="2400" dirty="0">
              <a:solidFill>
                <a:srgbClr val="94BC64"/>
              </a:solidFill>
            </a:endParaRPr>
          </a:p>
        </p:txBody>
      </p:sp>
      <p:pic>
        <p:nvPicPr>
          <p:cNvPr id="1028" name="Picture 4" descr="C:\Users\utente\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620688"/>
            <a:ext cx="3867150" cy="50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78620"/>
      </p:ext>
    </p:extLst>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38"/>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4" action="ppaction://hlinksldjump"/>
          </p:cNvPr>
          <p:cNvPicPr>
            <a:picLocks noChangeAspect="1"/>
          </p:cNvPicPr>
          <p:nvPr/>
        </p:nvPicPr>
        <p:blipFill>
          <a:blip r:embed="rId5" cstate="print"/>
          <a:stretch>
            <a:fillRect/>
          </a:stretch>
        </p:blipFill>
        <p:spPr>
          <a:xfrm>
            <a:off x="7500958" y="5786454"/>
            <a:ext cx="1428728" cy="953716"/>
          </a:xfrm>
          <a:prstGeom prst="rect">
            <a:avLst/>
          </a:prstGeom>
          <a:ln>
            <a:noFill/>
          </a:ln>
          <a:effectLst>
            <a:softEdge rad="112500"/>
          </a:effectLst>
        </p:spPr>
      </p:pic>
      <p:sp>
        <p:nvSpPr>
          <p:cNvPr id="4" name="CasellaDiTesto 3"/>
          <p:cNvSpPr txBox="1"/>
          <p:nvPr/>
        </p:nvSpPr>
        <p:spPr>
          <a:xfrm>
            <a:off x="4932040" y="908720"/>
            <a:ext cx="3860417" cy="400110"/>
          </a:xfrm>
          <a:prstGeom prst="rect">
            <a:avLst/>
          </a:prstGeom>
          <a:noFill/>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endParaRPr lang="it-IT" sz="2000" dirty="0">
              <a:solidFill>
                <a:srgbClr val="92D050"/>
              </a:solidFill>
              <a:effectLst>
                <a:outerShdw blurRad="38100" dist="38100" dir="2700000" algn="tl">
                  <a:srgbClr val="C0C0C0"/>
                </a:outerShdw>
              </a:effectLst>
            </a:endParaRPr>
          </a:p>
        </p:txBody>
      </p:sp>
      <p:sp>
        <p:nvSpPr>
          <p:cNvPr id="14340" name="CasellaDiTesto 4"/>
          <p:cNvSpPr txBox="1">
            <a:spLocks noChangeArrowheads="1"/>
          </p:cNvSpPr>
          <p:nvPr/>
        </p:nvSpPr>
        <p:spPr bwMode="auto">
          <a:xfrm rot="-5400000">
            <a:off x="-4177506" y="2310111"/>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2" name="CasellaDiTesto 1"/>
          <p:cNvSpPr txBox="1"/>
          <p:nvPr/>
        </p:nvSpPr>
        <p:spPr>
          <a:xfrm>
            <a:off x="899592" y="519063"/>
            <a:ext cx="2232248" cy="461665"/>
          </a:xfrm>
          <a:prstGeom prst="rect">
            <a:avLst/>
          </a:prstGeom>
          <a:noFill/>
        </p:spPr>
        <p:txBody>
          <a:bodyPr wrap="square" rtlCol="0">
            <a:spAutoFit/>
          </a:bodyPr>
          <a:lstStyle/>
          <a:p>
            <a:r>
              <a:rPr lang="it-IT" sz="2400" dirty="0" smtClean="0">
                <a:solidFill>
                  <a:srgbClr val="94BC64"/>
                </a:solidFill>
                <a:latin typeface="Calibri" panose="020F0502020204030204" pitchFamily="34" charset="0"/>
              </a:rPr>
              <a:t>Chi siamo:</a:t>
            </a:r>
            <a:endParaRPr lang="it-IT" sz="2400" dirty="0">
              <a:solidFill>
                <a:srgbClr val="94BC64"/>
              </a:solidFill>
              <a:latin typeface="Calibri" panose="020F0502020204030204" pitchFamily="34" charset="0"/>
            </a:endParaRPr>
          </a:p>
        </p:txBody>
      </p:sp>
      <p:sp>
        <p:nvSpPr>
          <p:cNvPr id="5" name="Rettangolo 4"/>
          <p:cNvSpPr/>
          <p:nvPr/>
        </p:nvSpPr>
        <p:spPr>
          <a:xfrm>
            <a:off x="755576" y="1196752"/>
            <a:ext cx="3600400" cy="2554545"/>
          </a:xfrm>
          <a:prstGeom prst="rect">
            <a:avLst/>
          </a:prstGeom>
        </p:spPr>
        <p:txBody>
          <a:bodyPr wrap="square">
            <a:spAutoFit/>
          </a:bodyPr>
          <a:lstStyle/>
          <a:p>
            <a:pPr marL="114300" indent="0">
              <a:spcBef>
                <a:spcPts val="0"/>
              </a:spcBef>
              <a:buNone/>
            </a:pPr>
            <a:r>
              <a:rPr lang="en-US" sz="2000" dirty="0" smtClean="0">
                <a:solidFill>
                  <a:srgbClr val="94BC64"/>
                </a:solidFill>
                <a:latin typeface="Calibri" panose="020F0502020204030204" pitchFamily="34" charset="0"/>
              </a:rPr>
              <a:t>SOGGETTI ATTUATORI:</a:t>
            </a:r>
          </a:p>
          <a:p>
            <a:pPr marL="114300" indent="0">
              <a:spcBef>
                <a:spcPts val="0"/>
              </a:spcBef>
              <a:buNone/>
            </a:pPr>
            <a:endParaRPr lang="en-US" sz="2000" dirty="0" smtClean="0">
              <a:solidFill>
                <a:srgbClr val="94BC64"/>
              </a:solidFill>
              <a:latin typeface="Calibri" panose="020F0502020204030204" pitchFamily="34" charset="0"/>
            </a:endParaRPr>
          </a:p>
          <a:p>
            <a:pPr marL="457200" indent="-342900">
              <a:spcBef>
                <a:spcPts val="0"/>
              </a:spcBef>
            </a:pPr>
            <a:r>
              <a:rPr lang="en-US" sz="2000" dirty="0" smtClean="0">
                <a:solidFill>
                  <a:srgbClr val="94BC64"/>
                </a:solidFill>
                <a:latin typeface="Calibri" panose="020F0502020204030204" pitchFamily="34" charset="0"/>
              </a:rPr>
              <a:t>GRIZZAFFI BERNARDO</a:t>
            </a:r>
          </a:p>
          <a:p>
            <a:pPr marL="457200" indent="-342900">
              <a:spcBef>
                <a:spcPts val="0"/>
              </a:spcBef>
            </a:pPr>
            <a:r>
              <a:rPr lang="en-US" sz="2000" dirty="0" smtClean="0">
                <a:solidFill>
                  <a:srgbClr val="94BC64"/>
                </a:solidFill>
                <a:latin typeface="Calibri" panose="020F0502020204030204" pitchFamily="34" charset="0"/>
              </a:rPr>
              <a:t>LANZA VITTORIO</a:t>
            </a:r>
          </a:p>
          <a:p>
            <a:pPr marL="457200" indent="-342900">
              <a:spcBef>
                <a:spcPts val="0"/>
              </a:spcBef>
            </a:pPr>
            <a:r>
              <a:rPr lang="en-US" sz="2000" dirty="0" smtClean="0">
                <a:solidFill>
                  <a:srgbClr val="94BC64"/>
                </a:solidFill>
                <a:latin typeface="Calibri" panose="020F0502020204030204" pitchFamily="34" charset="0"/>
              </a:rPr>
              <a:t>LO SCIUTO COSIMO </a:t>
            </a:r>
          </a:p>
          <a:p>
            <a:pPr marL="457200" indent="-342900">
              <a:spcBef>
                <a:spcPts val="0"/>
              </a:spcBef>
            </a:pPr>
            <a:r>
              <a:rPr lang="en-US" sz="2000" dirty="0">
                <a:solidFill>
                  <a:srgbClr val="94BC64"/>
                </a:solidFill>
                <a:latin typeface="Calibri" panose="020F0502020204030204" pitchFamily="34" charset="0"/>
              </a:rPr>
              <a:t>PECORELLA </a:t>
            </a:r>
            <a:r>
              <a:rPr lang="en-US" sz="2000" dirty="0" smtClean="0">
                <a:solidFill>
                  <a:srgbClr val="94BC64"/>
                </a:solidFill>
                <a:latin typeface="Calibri" panose="020F0502020204030204" pitchFamily="34" charset="0"/>
              </a:rPr>
              <a:t>GIOVANNI</a:t>
            </a:r>
          </a:p>
          <a:p>
            <a:pPr marL="457200" indent="-342900">
              <a:spcBef>
                <a:spcPts val="0"/>
              </a:spcBef>
            </a:pPr>
            <a:r>
              <a:rPr lang="en-US" sz="2000" dirty="0">
                <a:solidFill>
                  <a:srgbClr val="94BC64"/>
                </a:solidFill>
                <a:latin typeface="Calibri" panose="020F0502020204030204" pitchFamily="34" charset="0"/>
              </a:rPr>
              <a:t>TERRUSA LEONARDO</a:t>
            </a:r>
          </a:p>
          <a:p>
            <a:pPr marL="457200" indent="-342900">
              <a:spcBef>
                <a:spcPts val="0"/>
              </a:spcBef>
            </a:pPr>
            <a:r>
              <a:rPr lang="en-US" sz="2000" dirty="0" smtClean="0">
                <a:solidFill>
                  <a:srgbClr val="94BC64"/>
                </a:solidFill>
                <a:latin typeface="Calibri" panose="020F0502020204030204" pitchFamily="34" charset="0"/>
              </a:rPr>
              <a:t>TROMBATURI MARIA CATERINA</a:t>
            </a:r>
          </a:p>
        </p:txBody>
      </p:sp>
      <p:sp>
        <p:nvSpPr>
          <p:cNvPr id="7" name="CasellaDiTesto 6"/>
          <p:cNvSpPr txBox="1"/>
          <p:nvPr/>
        </p:nvSpPr>
        <p:spPr>
          <a:xfrm>
            <a:off x="917575" y="4030650"/>
            <a:ext cx="3168352" cy="400110"/>
          </a:xfrm>
          <a:prstGeom prst="rect">
            <a:avLst/>
          </a:prstGeom>
          <a:noFill/>
        </p:spPr>
        <p:txBody>
          <a:bodyPr wrap="square" rtlCol="0">
            <a:spAutoFit/>
          </a:bodyPr>
          <a:lstStyle/>
          <a:p>
            <a:r>
              <a:rPr lang="it-IT" sz="2000" dirty="0" smtClean="0">
                <a:solidFill>
                  <a:srgbClr val="94BC64"/>
                </a:solidFill>
                <a:latin typeface="+mj-lt"/>
              </a:rPr>
              <a:t>I PARTNER</a:t>
            </a:r>
            <a:endParaRPr lang="it-IT" sz="2000" dirty="0">
              <a:solidFill>
                <a:srgbClr val="94BC64"/>
              </a:solidFill>
              <a:latin typeface="+mj-lt"/>
            </a:endParaRPr>
          </a:p>
        </p:txBody>
      </p:sp>
      <p:sp>
        <p:nvSpPr>
          <p:cNvPr id="8" name="AutoShape 2" descr="data:image/jpeg;base64,/9j/4AAQSkZJRgABAQAAAQABAAD/2wCEAAkGBxMSEhUTExQWFhQXGB8bFxgYFx4eIBweHxkgGhweHRwaHyogHx0lHx8dITEhJSkrLi4uHR8zODMtNygtLisBCgoKDg0OGxAQGywkICQsLDQsLDQvNDQsNCwsLCwsLCw0LDQsLCwsLCwsNCwsLCwsLCwsLCwsLCwsLCwsLCwsLP/AABEIAKwBJQMBIgACEQEDEQH/xAAcAAACAgMBAQAAAAAAAAAAAAAEBQMGAAECBwj/xAA9EAACAQIEBAUCBAUBCQEBAQABAhEDIQAEEjEFIkFRBhNhcYEykRRCobEjUsHR8OEHFTNicoKSovFTY0P/xAAZAQADAQEBAAAAAAAAAAAAAAABAgMABAX/xAApEQACAgICAgIBAwUBAAAAAAAAAQIREiEDMUFRE2EiBDJxkaHR8PFS/9oADAMBAAIRAxEAPwD2JnEYHesem2JtMm+NVKY6DF9I407QJONhsS+WBjYpjDZIFHKVME0qmIzSGORSwjpjrQTrx0jYhWl647CDvhGhrZOB642xwOoOO4wKGs3Y9cdMBjlKc4k8uMBhSZAWjbEbicEsoGIycMmK0DFcc+UMTtTxAzQcOnZN2joURiVaIxB52JqVQdcB2MqJPJxgBxKHGNlhidj0iMuRjg1DiZiDjgEDDKhWn7OUq98SBsQtGMe3XGqzZV2Eg4wHAms47pv3OM4tGU0ySpcYGY47qN2xFh4olyMzGY3jMORNY3hTn/EmVoyGrKWWxVTqM9oHXFa4h/tDUSKVM+hbf5A2/X4wG0uxlFst3EuKUsuFNVo1GBYn9B09ceceLvGtRvPp0mimSEUqAZQgq0k35iZEbAeuE3GOMVMzU/iszEHlA+kTAgfYYX1spTqDmLFQDApgb+l/TscBcisrDiTYqqvMgAQBBj/T4wO78kAyZ+e4tiy8DqBkMUvLgwLQTa9yJJ6Y1WyyhpXTpO41GT32Fz9sH5adUdSjaAcpU0iSlQk3NiAO0HrjMGHLiBAX5/8AuMwj5ExsT3s2xzOJnuMDu0DGTs42qOCMbDYiLY514pjYthq470YgpPiUHEnooqOwmNwMc6sS0yIwrHVEQbG1bvjKhGISk9cFbBdBVNxiYnASKBvjvWMBoZSJGbHDMMaY9sQE4KViylROziMDtB3GODVWYkT7jGCqp2IPyMOo0SlNs2UHbHQGIjmE/nX/AMhiGpxnLJ9VVfgyfgLOC2aKk3oOA9cdI+K5nfGFNLUV1n+ZrD7bn9MIs14izFUnn0jslrfBn5OJOaLx42ehlscB748yp1WBkM2obRv98G0+O1SxpmqdUTB3jCrkQz4pHoTwffEZGPMOJ+JzSgLULsW5hrNliep3/vgXO+MqxYNTLhIi7NHubi+4/wAs6kJKH2esY0XG03OPKsp4nzPl+T5i0/8AmCANf22t1wDxLjGu7VarsuwZyI6XEiCRPTbDZon8L9lt4n468vPLlwoNAWq1IJgnqCLQLd5n0wVxDx9lkMUw9Y9dCkAXjdgJx5ZVeZZTpHRQoM+5JH9d8RLm3ChQ7Kp3ABOoneSLH/DhsjfGvZ6DnfH9VniiiKgNy5BJ9IkR/rvioNnKr1jFZi5JLEuReLC1jY27C2MyWVDrqaOoW0QIEzfe+5v6464XSBJO4H0te8fyx0/tib5GWjwrWjP92sDFm1bjZv8Ayif/ALGB8xQWkrAs4YAaVBE/cr98OqVc30oRBP1G5jrAvHbvhRn8g1R2qmsvMdjIj5IM2Gwnp7YmnfZVwSWhac65J0rNjAB6dpt/TE/D6RaGR0WxLKZ5elun64PXhyA6fOTSwMQDvMEnabjfBP8AumgBpKyxtIJ5j7TuT0FsM+SIseOwBq5UkMwtYxFzvcjEGa4oTtB+Pj2wdxXg6CmzgEGbiPa07L6dfTCrhRR6lOmAyh20k9B/hH+Wxo1LYnJknRr8aQSDJP8Am2MwDVpsPqgXMRfrtJ333GN4fFEWmfS5qN1xBUYYkrkHbAbE4eEUwSZ02NYiqVI3ge+IfxyD8wxZRZPJByYk8zvhaeIp3/fGNxKn1cD3thXxvyMpehiWxmvCTNeIKKbNrPZL/c7DCTMeKKz2RVQf+R/t+mJyxj2x4xci8rfEGYzNOnd6ir7kDHndfMVGPM7se0k/ZR0wI9YalXUAzSACReBedoj4xF8npFVx+2XjP+KqKDkmo3pYfJP9BhBm/FmYaQCqD0F/ucKKVIE3cE9rk/5vjZNNTBDORvA2nv8A4cBzZRcSJqmer1CCarERBF7jp1j9L4xszUMgu5neXJn4nEeaqKmnWSoO1vb7bjC6vxEAmDAG1rkye9gBa/rgKUmGooMzldaKl36WiYnrubbA29MGUFViIYEwSBrGxuCR6f398UTimeqVLVCrLMwb94t7HEmWytRgRzXEdpn94ub4Zw1tiqf5dFwzGYCfVpUTG4N5iJHr0xvK5ugULtUUATbUL+gi8nFAfJ1dWjfr6T0AJYiPnDHK8AcJcI7j1tHQGTHz++BLjiltjptvSHr+JqQHIs+5AEe9zO2F3FvECGfJOmQdRKgsTsIMmALnEeTyb06mlqaXF9EAR2Labn0E454nUVSGKgg2pqBqM9TJUDvt3GMlFPQryolyvHK+jSASYkMUInsCQR+uBK3G/NLgonmOI1AXFupvMR6WwPWzJ8xSivcEEsJiI9NvfHeQ4ZRZ5BKSeZ21QJv+UECb2OKfiTyk1SZLkk0rELeJIG0G8bSffBGYrBTZxbY7E39pHbr+2I3oDzCqQ2+wT/yAPQDYf1xvz6oHlzyAglCF0kzKmZgmR07YR72ZKiWqGDMNLSwEmN+pMDv3mPTGZbhdWoCUoVXgflnfpJE294xwDaHOtrxURpG/8oM2xNlqqxoGpmA59MgjqZkbeuA7Q9b3/v8AYRrX0N/EBXSYI1mbexOGSpTq02FOS5G+8dJ3E77bTgajwynVJh6mqbaYMDaDb9bA+mIKlBaTFJj1IFrncADD2n/Iqdb8DzIcPqU6TzIlQLhZMnrJtt/kYny3DKzHnOgAW5wSfgdsL+H8Up0tRIJYbX7+g6Y44r4iRiHhgFsBNmaOvpGJ1NsqnChvmglCmXHmMHN4uSIkDv8A/dsKzRWtDI5CkCzgswY3iR6Wtgx+P0XFMxpE88C5IAiIkEgTv26dIc1xrmC00bSzQsrBJJ3uN7iw9BgKMl42ZuD2xPRpeU0lQCGsGB+LEm+Cs9UrLV1eWwIggqYk9z7W2xt8nWpku9As83qlIM94n/2wLRNSpEhpIIA0nef0xRvZJ+g3iXEGqACdRm9z09ZucBZcNVMa6NKOXmcao/m0rLR12v2wAr84UrzRe8dd/bFq4ZwOlVQvWzlPLwIAhXLATeFcQZMX9MMkkKvyeyt5TiNuZrfl22+RbGY1xHgqrUYU6gqLaCeX9FJH/scZg1B7sDtaPbszxrTu32wvr+JDFpPuf7YTZXLVjTVq1MgbfUkiF7jcz002tc4EyhSqupA0En6onsQduo7YD5H4Krij0Na3G6jH8v7/ALzgapnqh/N9rftiJKChlBYKDI79O+qP89MRnLq1QKlVCCSAPjvYAn1/eMLlL2PhFeEarZ0kbk/O33xB5moWj4O/pv8ApiV6CwNTgiRuGVVGq4Y3DGOoMEzjhuLZNnRHpBioLKWYlR8AgdOowPJtdWjsUpWbf57YKQgDlVnMbKpM+w6dfthg3GMvTVG/hgMdkSCu+9xGx6G5GK7mfFOYeVp09I2m8T0g9T0thHb8BbivJnGjUHKxKKRdZgnYiwMgdLgYTfi0pkALYf3mQT1j0wWaTGTUhj1LGRO1j/fBXDvD1SqCUCuReFBj47n4w2dKhMW9oEpcRJJAQS5NzeT13mNv9MGvxKqylCFVYiY37iw3xmSyFTkasSAdqYUFgZvq6T7YzNZsKdIVWaeQMJM9wIN4P64R1dFFFJXYAuZpvNMVDb64mwkAkkG14v8AGCkdAoVDKk29tvX7Tg/K8IrOH10FCAS0Lp1DfYWJ9N/TCitnTJRU5dJUHSRA9CeXe/2wbvSM/wAeyfyUBuBvHQyY2jr/AHjEOb8ynqPlEAAnmiYA33kC2xwPS4FXN9LMCQwIIJDDb09xg2vwZ3qFsxXoUpAOmo41C1oVWAg+/TbGVXVmqbWosq3COInWAymoq7i8GXubffF8yfEECurfTpMAEAL2GoiL9Se+FuW4NTZiqZmhM9FJLW6KGJJP/LJtgDi3DK9FlV6bBWO8MBH/AEm0bnp6xfDcmMmKlyQV0E5WKjl2V5QQINzCwAsnrHbEHE+H1E0SH0NdZBFvciSNp9cHZXjlOirqpAA1FSVUhrAIYHXUDv6djjhuKV8/WYU0CITqIDKqwAFJ1vH8ymJ/MO+GSEk9UKaVKspBGkhTOlpkwTbYC+DOIcYq6NKKok3KwCd7QTcn+mHY8Iqqaqua5msqUwKkSJ5qjFUGxtt74qecZKT+WHAuRIXsehH9D0wHT7F2kHV2opTV6qnUT0bST1APWB2nvgnK00VddKnqUTJJkg7MZeYG2N8KyNLRUdyKtNEZtWgEGFmP4inSR2H3xFwLxklKpJo0npWDLpUELtYiOY73B6YVlVHQfTGoCFGg7hiFntEAX9r4Ofww7FkaulENAFNDUflIBE6QfsYNvbFlzGcRlSpQVtFtKKEXcbMWMGIuZtad8Vni3iaqP4K06YWZYuo1mXaxJIsAREDpvGNFN9FHBLUiXNeGEylUU1bVTgNrZSJk3HILEAC7TvhfxjwvRSqzNUgtBgqXJ9Z1SP8AxAthv4U44amYNA00UQxIFzyiR9THuPSZ9cE5riZapVPl0ppWBKkkiAd1J7nb+8Zqdhj8a0xHQ8NUyxDuQBBXkCkz3DGTFtp62EDDPh3hell1HlFHqFiecOI6C+qw6xEzHbEicequtQeXSACgwyEzv2Y9ulyfjGspmKIqV0zCBqRZl5YkALIMyL7L2kx642M1pj3wLaQ4pcMqwSQpYFFpsNbMysyq5Y6geWSe0Ce8VzPZo63UmfLY6ZM3lgNjbbr++Csz4vqpRRaVIcgAY+cqtCiDEiII9Zg41xLKaUauFGuoR5ksCVYSq2s0kAkeoPTcxi09iSbSsiy1WVRKViACAzVNWs7lblZJ2jHLBYDVFdH5ShWVmZIkao/KbgftiPI0K1XKvXglh5ghUUIVFNiOZYbSTCd95AF8LOI8Spr5QBVqsP5ijXKaqhqLdmkyH7g2vJOGUVYsuTWg7L0qZjzGLTC/xNzI6EgGdr3j3OOHFJSSiRpVgAilgQZm5UgnfbrGEfE+JCtRTQvMIgtIN7nTzGI2IN7i9jjWRzZ1eWOZiraSASAQIFpA6+mG1dEMmMqXAKVTnPmX/mYg2PbTjMN+Ga1prKlpkyFqdzblBH64zDNpdGxl6AqbkoqmvNJXDMus6hIk82nsIjbfGjSkt5YlQ1iZJgC0gdf7jD3KeHDrqVxVpmk7QFDEKJOw0iJGwHrg+o6UaTCpT1KAFYSVWTItygsNhteCdsQch/j1sp9PJVlZFamrJrIDM15J2Ci3Y7dDtGH9Pw8YEBVYiSQBBMDoLgfIOK3xGi9StSRXpwROxRVOljB1Frx7dsW7wW6Uw1Ko6lydWqTpFlEajafQeowZ/ttMaFCLMcDNAPrpVKyvGuKrIkCZDaSWgW9LnFbznEqbMdFJaY2QKIgbG53a5uSdzj1fPZyky1KVQrTLKVOphMEbj4M4omZo5Skr0znFZxcSCIMHTzKrCIm8Hr2wIy97B8TfWhflQopEaCzxAMSRB33jrsB8746zVKtqBbzDAkA7LAiZ2BiTE9T7YPX8OW00+ZdO1QtH03sBfbuNtsNqOW/hu1PLhoB1FUZhaWO535jsDucb7Glxvps8+zJka0Ywu4VZ9yAOk3x6r4WacusbTbbaBAtioLxSnpvl6IIcHV5IXsSL0/5QBIj5xIfEWkMEpqgidEtpFtgq7bCw+MPOMpKqFhGMXbZbuKcdpZd6aVSw8wMQ0co0xveRMgbR3jCLIcKqeZ51MoyM+qUY3XUIFgFNp6+l8KanFRXZ08ii5p2LOi8u4lmdza3qZ/U8jN5akDrohRdZA3Y2Ch1jVYQFA9JmcTwx15OqoONpOy+AhR6AfoBhDxvg34grVoorECSYOqIMQN+sgb3wqynGc1mQGqP/AAlk6vLVtRkhTysNNgNxsR64seU4lKwIKgRqViOkzzQbAbAH0wuDiyVprZV6PDqlMyWqJqJ08r3iAZAHQkb7TgniXBabHXWfMAESF8t4HoJTb0Nz3wHxfOMiA1KxIVSrtJ53mYXUJUzeIGwwHwDPUfNDPmawhpplkDiCCovvsQbjfrijq78hXI0sQ/JZijRzC1keob2RlIFxEySBHX/Bg3P8YGcigEMaQ2kwJsQAYPrfYfrgTx9x7LDLFFqK9QwqsQIWfqMgQJE/T1gWxSs14lqValFngimpWCQQSTzSBe4A37YRtd0K+R/RcMz4UorlnaqtKmVQtCPLWBIFiRP3v7Yq+V4irZZiaoSprA0KpuCQSR+UxvcflA7YUcWzLOGCrcsNKqGII7Dcnr32wiy9VtJAEATEm8gH06HDLLtMnN34LlT4+iAHlcbN3jUTErBiGIjpc9ThYchSd2bzKgUkkAKDE+pa9rXxWaGdg3vvqPW/rMnFk4HQespamkqDbYe4ub/bG2nsCGuVy9DymosarK8TEDa9gDHX5gYJy2UyqMNRq1FEctVEaANgrA6ljpHp2GMo8KqmCVIExMFoHcqgLR0mIntiyp4aywQE1K71D6LTX9Qx/f4xm4ook30KMpWVGLhyQohA1MNpDcoHMG7gRfDbMr5tYs2glKYHVluxYXIM7kdPTChFFOtmkBMKnKeslUYbb3JsMVfIcYqFgJLCY32IiPXeB2vhKb/azP8AF7PRMlRIaUVAYsyaQb+oAMH7Y5y+WqGrUQtSLOfp8yG+kzZRY6gPjUfcXgEMAW1qGAZDE6gQIgbkESZt9J7W3m6/mqKtSkqO6amqRzqZK6QbSBy3Bi5jrgQlJS2Xc4S48a/z/wAGVDgb0kYFVOpSHlj1BB0sIPUibYR5ziCM1RWCEs4YneedQ2kiY5ZFu0dTiz+FaDik2nU+sypJUm0jq2wI7YQ0KNAKrBBUBfy2qOgGrSgUKoQADmE+sN6HFcpOznx9aK9m+KKHU0l06XMnVJIgQZAG++20YPfJ/iStRzVaAv0QIAUt1nvEx0PecW2mFoNqo06YQxKIkOY3nnA9J02nCSvxl1qaxzFhpq0xRCjTEEE6yWOkkXwFb6Nhu57JeB0TToKnOVAMkED6jAkTBN97/OGArJTP1CWN5UMY0RA1gRfsfW/QGgVSvem5ohAQUGtRJDDSNOgR1/e2NeImSsFUVnHsrAMempByg9JUn2wathSXQDxKrlauXehRoqtVihRyFtpbW3NBaWAiY63I3xDwyu9MU6asywsuFYrAC6jcEgmAbkH5wx4Vl/wn12DNpWqyOgnTOm0taNisG5tiw5wUhT16jUVlipJ1A9OTy7DqIJB+cM5KPXQuKl+7sRZPxFUpAqD5oknU8k36X7YzE2Vr5MFgUECI5Hna8zUO23TGYVqL8Btog4lxNKToiK6ZeQ5RmkA6STYnY3N42GBqFKnmEZy5BLtGlbCGJ2EA2N4AxU+LMyKNYeKinTqBBYb7n6o9MOadEUMpT/jK3mODAabsIMwbE9RBwXLRCMm220Mqnhtyp01DqtB0lf6k/piXg3B8yjw6yo3aVvebyZ3A6fbB3Ec7XqBaWWQsDGpwYixJAJgduoNxg7gvHzSYpVpyFUKJVVAYGDzSZAHWLkj3wFdFVSdpCvxrwYZzOGaiKWHKjagSNBXcoV2B699sc5b/AGfp5P8AxnVgsdSlpj8q9+33wxdnzIqU30PTYiSIGmwIGlTIuP17Yd5vPxlhykKyhLSrCREieo/cYDlLSTKdLaKdTyzZXVTqRUYnUopqTPSC5SVtNhO/zizZetGXIVdGsEtTbmM7ECQpuB2G+AMrQR2FRfMqujQGcneBPQT22xLw1NCH8Qv8YsSJIgyJ5CXvZdht9sLJroNeylca4FXRgET+Hp/iN5jQtz1Ity3+euGfC/C9OpS85mIiZ6iAZ23w04e9R6tWi9BalINbW2kETOkoAxgCCDIB9d8Z4o4ktI6KKGkFQ+ZTUwhmAIMHvB2xRyk9Ji4Vs4XglJgtsvpInWEKMBp72FuxxyKFXL0w6ZkaIP8ADdWOqxB03EE9CR1xrMZysSaVKmtSmNAnQGgFA15tY2v2xPxHOs+XcLpLLSJZjGkMFMqL8rdvWMK7NButgvDeOZIjVmKaq8yAq1DFpOoxEz27T7HcI8VZOoT5elTO76VG8iWJt89Yx5XnRVNGXDEn6gADpkwNXa9/tgSlkK6IKioQjDmVbgW3M3Frzt64WUPTFzZ7jxPw7Qzyo9QNVAnSUchN7wUO82+MVWjw3LUM1VAQvSU6ANTSrBP4k6hBGra5wg8F8SrUiql2py4ESQIJvMHEfE/E+a8ysistYINTMdJ5QwXUuoCTJiVuTtbC4s2afgulPI8Oq1Z8vmCgIp1k/mJOkEqQB3HftZP4h4RlsvpqqghmsGyqg7TOvQvQdsUtHrypClQJsu4/N3kxP79sWuv4hzGYprTcNTRVCsgpm+m0sxG29pg2wG8dmU71RXk4pmKFaVYaX2km/LcRO0TbA6ZWirKwy8yDrBYQxMXUBQFjtHvOLBls0lMBSiSZuV6jYjmgAx2j+kHE8wDOgU4BhmCxAtMNPNY9I6b4ZT+jWhHV4ZTgaEdEnmYlXYgwInSo7/f7ufCpy1NmQ+YQAWOsKABIAEBpO4E+nTAqfxDpQguFEMTuZt1gi0SO+J8pSd3NOnSXzGRlnULiJuZAmQT3MDvd27QIv6LHkePU0Lr5Uf8A5gRe3U9CPW+IM/xerWfSF8pEuzM3QizHuImw9LyMcLwQIEDuTLSoVdKi38xHaeYCB3wRnKFNMyA6sWFNDpUsoKsx3KXEODtPfsRJRVlFlWzScR8tVqEOwAfdCVOiTM3GkyDq/uJUZrw7XrKmZytJyNmVDMGfqAJjqF72n1w8bN0suh8466dYkFYBdpk/xJAOlT+YKRBvpjG8vw7Mmp5lPM+XQYGyuuiCLKKhBEwf/wDNHFt5vho/iF2xS/HHyymgx83MbMOcspXo5I1PpH5bKINiZOLDw4PUp0szUVnerqFgummA8CS5sTee8KOgwT4e8NLTqF6VNDqb/i1C0ARJKa9TVCQfzWmYIOH3EWo0UNWsQtNNyZIEmJP/ADEm5jc4EprwU407F9POGnSalTQAwSja0MEmYgAg7+nW4thP+NzCEDShURvRQ9+uncW6zvi0VOFLBgbx8YEWhTQ1HJY+UupwLmNJa3ckA4WPIl4DLjbFDcITNJUqtUIrrIVQVE8oKgrbrafX2xzSzKVWZnR6AEah5Uz3OolZPv8ArOHz5UVc3yHywlMSQ0STzCZJEQRaMBV89KIwo1YYgDX5ZDTb+IGeQPtGK5bI46CctWy9KkjvVrLRZCdUlViAb6dpHSbycV/MvSaklRmDJUMa1I1+scoVu0nA1Xi9fzmp06JVAPpFFOWRH16I0g3n4wRxHiCjKjzKVZYszoQ0Er1f6ZMiQQImMZadml1RFwniHma6NOsVH5QwnV/27WsT/gwRk+FZiiSZPeQwA9REx9sVvhnAH1BVXU50k6rFCCQSQrQ1NgVIaDAAmDE2Kjw7OUaZpxTUP1Ug6ybWO21vZR8j5EnVghF1tHNbi+XdiXplnP1FSl/UmpUUk/eI3xmCk4IdKmpTpKfQsJAsJh9P2xmC+XjWgrim9gScLpVBNelWrooApm5WIkABQD6SCBbBef4PQ1AIgpCkpnSpiDGxi5EdJsfTDbKcc8pdLqpAB0hKcQF3vbb2HzgmkiVqRE6FZ7LZTBi+/wBMkm9rbYyuxZRikAcJyy+Wavnr5ZAjSugAA31aoN/bvHQ4g4rUrHT+GQ1Yk+YOcA3ACt0MTMbWF8NsnRXX+HBy6t+G81gaQkAGBr0uVj1EjEOVzdChmno1a9PUFUKPL0hmMhgbhYEqRMXntgqLUsmByjVWKuHZxaiN54cV0EFxTqFgCQBJVpW8jYXI3vhhRpF6el4JUwRBvDFQWElgbQTO4M4g8RNW8qn+EDOrqFqGETT5cRd4Jc9dx7dUHiLL5vNV0r0qXljyyCCV5Ydt+Y6iVIv1M7YWa36GjL8erLBX4P8Ahss1FDUpURHdl0/yw1TluZJF++FNHiRZGVZNFVHl1FptqJOltlckbmPgYbcNyuYei1LzEZtQBUyqskT+UapnrsCcTJkRSIpLQEG4YEsBGmQWYEi23Sxxsv6jIWZnKVKyjyIRl0uSPLBZoInWrl5AmxB33wZw3U9fMUajPZiRq5wu3IATe1953wu8PcETMVWrVKVVGnXADIN9jNt4th9xGpSSktVqeYZAS2q5InmkqWUwNMRFrdL41+GDfZGlOpRdyKKlSx56aKjRPVR69jhB4zopl6DtUpr5jOCtmAFzcQbEkEG9yR3xaeHZ6nUYeSHgrJVtIMEBlYkKSAZOzDYz0xQf9pmVGqkqlSZkgVC4EVFAkHoR26z2vo3lTM+tFYzFXSrmSz3aANuYSGEmPX0IFxjfCFqVKnMQgEEhoFySwN4/bvA7c5bXPlpBZmIE/TO0mQQT0E2kzh7xSllaeWpVdKtVkBtQAOoQrAJaQrdiY64ZqiaSWxXQpim5pm6pKlwSNQU6Z1Fet4IF9+2GS/w21UoUmxJg9PpuJcnrcm+28JUzzAa6SAkMRrcTaZtrYkGPTr6DG+JUq1NFqqpUORDC12BOkHr9O4AF/uHFsyyrRPVqMoYrqL7qQpW4Hbp13JtGBc5XcIZFlUkXMG2xgxaenb3xNlMlXdGcMrVGBOgVAXYE6YgdAepG33G+F5ZqtKsjIfMblDMGhZO0iTqjpEQDfBqhcWDUcyHgGF0jck6QIFu0nt3E2nDJOC1nqNp5iq3mxsJt6kXg9Dho/hM0WJasrouiQdR1GJuABsWIn4nF8oVaBCMWkx/LMyICkxpME2BvJwsppdFFAoXBuAOatE1JUAszSb23mRvqMX6dBGHvG6S5emMygM0XQg7mJ0NERurG4dZ7C2H2Y4ixAWmgA6hwyyeo/mn1jr1wpOWfzGq1GQhtIOXpTUk9dS2BYWN7LckbnCZNsdJIV8G4pUrVKlSlRqEMyldZGgX5wzsFA1WsGaALA7YrvjVagzZmr5kqDqWRAJaFAtAEkWCg2MXx6a1EMuqsQgU6WWoxqEgGAegUwRcTvvhVxpqOpC9JuuhivMYMaySwMRpsex74CnTuhqsrXgPIOrHUiop54e7NflKrFhaxbeWiJnFwzC5b+JVp0xmcwpB8xyHCsPc6aYG8CCIO5xT+MZjy2p1qkOquoVxUK2g2NNCAAbn+wJBMHjnKirSLPVZQOchYUemmSTa0XHW24Zpydo3RNnc3WGaSvXd6mXezfVSpTEz9ZNQBeU6YUxFyCC/YGtUrEVVqUggMMpZDASSqrUUXJm+1xih8WqZl2o0eVaVWomiiTJWTqYNAACg7qTIBAti4rwkgPpMLp/4dJSAdyZI5b7T2Gxw1LyD+B5w3M06pXSSXADfQoEHrckgfJODnyTaioZVZ1MjSDIFpLBRO8QT1wg8OZylTBZMuyOVW7OTYzAiABEdBhqOPPH0ruLz3tsB39ehxnFehMpXVkNPhbLVQvoZC6AQLzN5nobfrh/m18u0JRJBIgyCY3YxMAx23x5v4nWpUZFFSqpBDLpcwWkwpYvN5G4gd8WGhxtuVBTVQJA12OkHUGEssDUBAPaZ2GNJWho97GHGsyqfWXdmQBDTpu5U31NqUEabiF9DY9AMrw4ENpqhUclo59z3VjvMdvjDA8YGpV0EE7csg9TBViD8Y54pWBGpwkqYBiYBt+oO2Iy5MUVXGmR5qvAAnsvoes2NgR9rYjy+aJDCAVG6jVJ69rCx6/vhHWqFqigkBZUelzE7yLb+3TE9HJsrNTYKwRQwInnBNtr2IafcdLHkpvbOrSVDTM5hWjTYDp9ugHef1xmEjI1yaeuSYiSOmxU+vX++Mwo9RJcxwywHnksBALVGWdfKJCgwSdgBfB9KnmGyiplxRZ1rUy3mMzCUIqAyQp1TpPbpiGnlzqQUm+lf5z2AuI9RfBbF6YloYG069vvfHqK7PKlvSRFn8vSeqKx4iMs4QUytJkAWDtMyRPQ2xVuO+HKlXO1Mx+IS7SCs6wROkwF0rEC4OH3Cn/FKXVU1h3B1rJAEaIAWQPUnvG2C8zXdG3SNUXKpMKRAJbm5o2iB3xpSkjLjixfRpDyKutGhKhZC40SarKWKhWIgGIBiTaIOB6VPXZYJ5raHOxHYfB7H0vhjmuKU9L66tMrplackMWtG63XrPTHPCKaOeUtrWZSQRv6Ado+/vg5tK2Mo5MkzX4mjQVstT/ik6WJQSF0CSASDYj80mZsbYQZDNE1EV2bWCATqJIvBGodMWtqQJan5jA6tcCu0p2ULrsv8Ay/bCjOeGGfl/E1BSkEJJIBtMmbyb/OFjNeS0U4u9f1DOPZVF01DUdCswoLQ17Tf4k9+mB+H5umAXXMkEwCGZZXuIaR03E+hxN/ufM0ECF0eh/wD0sygCSNX8trfGDeDZhWpa6CoiANB0qpdUcpIH1bj80YF2tA5JWyp8S43nVzo/B5WnUo6bCnpOoW1FqgACMDESB89APHtRnzNFmDJNGSlQDlOqW5lJB6DtyiMWw8Zpz5lT8QWaAQKNTpf8tHSN9zPa3SneMuLU69ZBTYHSrBj25ribyRHtikU7Toi6KllatS6KTJJM6goiZuzG0f2xrjGbrisi131eUT+bXGqCbgXOxsTtgta6UkYrVWWBBUAliDYhiRpgCbevriu1nDuIJJJvOKrsXwOczVp6bPufpBP6z/XAFTMsY1sxRYG9hawE7ewxKKCuqMykLsSq6tmIO8D74cZdMiCy1TUZUjQyIAzXJP1Aqo2wr0FMG4RxyojAUASTYLGsMexWDJi3ti5jh+drgCtTp0AapdQqgMXYGWKKS8RsJBsBgTMeYPLqZfLLlpBXzHcAsIB5gqrTB7LzE3nHWS4slGFqM5ZqgYaURYNrwjF4/SZ5d5lL6HG+e8Pqo1NXdgzRZlRRKixNNS6Ax1JmBJm+GmXyb0aULRp0yFizSev1sy6tPrc/tgPgvGxmUcClanZwxVAQGMQtyCYv9InraMO+GU6QXy0MgDpsOm+1tth7YjNtaYUA0qzMSvlgCYZ1GkDqQGMMTc3HrbEtLOkIPwnkUxIFSq8R2EKJLE9yR3xLWzgC/UIBYz0EGZMwIg/phDxLOE1i2TR6tZvqc/TZTHOSNJtECNiD+WFgNJGs3wxDmPMrVKq1A4HmtBViaYC8ull1AzAgAwR7nVOLDMB1EmpSsaqhYkbgTzoI3QpqHdhBNF4Z4oqV8w61mikaflsqxp5NRFoI0yxsLH1FsPcka1PVVWmPIZZCKqqVOoyeTlCRpEmTAFgd6Sj4YuXlC3xdwkaA/mksayg6jaHESCWJEG8iNzbbAHhvJUVznlVDILFNRUaQSDLGSLC6yZEnbri5f70otSqpklD1o/47hRTRlgkIzWJImDEdZjFRpeD8w+aLvpemZqGpUYrrWdMLp1OTcAQombbjDRk6p6Fe9jjj+Qpfi8oaVQVEY2gynKQWiZjUT8kHFhy9FaRJXWG9ajE29zbHPE8ijhAUqVYBVEWk3KtuUgCVUCBpntMkTiehSajUUVEcGYVHZioHtquOke+J22h9Ef4ZqhJVdbn05vgjb7YaGiUUNU8vLoFkl3lj79T9sdVs5VYEBmVeyDQP0viq+LaopZdgFlqlpO8TJPf0+cMregass6cOo1EU6Qw3DeY6n4Gn9JHziSlwdFYFaf2MzPc3GI+EZlUy9HUyiVGkEgTvtO+Jq/EhFiIBuTEfF4tbE+STj0ynFTe0gwUlEabWkArERbpvv1v64UcRyqMTJ5NiRHtMXtPeBjfEOKiGk/8ASAepI0xHWzWiTbA+X4sAzCzAIAQVuCBBjcXiY9QMc2Tu2dKgkqRFRq+UhNUiOh7mQVIAiTBW3b3MdcUQfUs3lYH/ADFSu09V032LfA5z1VaimADPXa9rMPaL+nXBGRoMILmIXqZDc0sDFr++A2boVkaDKmpDAdxsSNptjMOauQV2JIYdtDIoPqZFz6+mN41mv2jikctr5KtIM2wLGZgTcON4FvTEj5IlwfMLINUrqaDMBbaiBp3E3vhPnXypzS0GpBdahqdVFg6lNxIuBYGRA74fLmEVtBKn2YTtIlAJ2i4nvYbejK10cSVd6Fv4avRqBqdNWokdkMtcAHVJVltcfbBuQ4rWzAKnUrIwBAYLG5EiAeh/cYEy+arNE06gh4DGoFldX1gIhDAD8pIJm4F4cmnmSeWpT07f8MhjbqQ8T/2jGds1L2BcQ4eiAsUNTWIYpz9JEhbkSB0jCuhms1Uy5XLqlNtUSavMCDzchHL2Ox3xIMgcszONLnqgp2QGYgL3j/7hfX4fUepqJRA2okkQJ9eonvB+kz0kqqFX0iyVOHkt5jh3qbEhgoN7T1sNojaeuI82HARaVNlqE3YazG4u6gn17DrhXl+Dui6lzJLRMUw2mNxzEiftiuv4srIlUGs0xpSbktqH9CfthUn/ACGUl2XXilavpZan4cq1iodgxHUAkgntthJRZsulNaOXdkNQ/RmGIBZpJbSh5ZYm5tfbFZzjFgGZjqgSXkSJO4J3+cXbwbm8qtN6ephCa3DuLQOcLpAMC+07fdLS0jQ5LeybifBqlZXRvO1MoJC1JQX+lSVHbpYjr0x5VxJ1SppKsHDsj6hHNGkgD3HTscN/Gv8AtKLaqGRJSgQQzkc1SQJibooHyZO2KP8AidShrtVLSSZLMRtvc2x08aaRNu3YVn84CbG9+n+HCWvWgypM98OOJHSZKcxAO2E1Sk7GSIGKIA74FmCyPBK6bwLi/p73++JKObqBpDSwEgincR1npG89MLOBV/LdgDdlI/z4nBNfMVATzG/YyIwrQUw/NZyvUHNUqEdZcwfiY++I6OYYXlQe4AtHa1j6iDiKjcC9v3w34X4bq5geYuhRMDWSNVukAkj2wraQxrw/wX8Y7q7EBtRDEEgne/f97jvixcP4bXyz/wAOqKCsyq8JqBOmAwEDrNth1nHFHhua4dTeswBpgiNPSTALTEEm3rIGOuH8frXMmHkkHoeu8SLRGOfk5Xf0HNLss1AqVU+Z5gFtTKgBIb+VREiDEbYJr5V3ZCH/AIa/UCxVQp2AE6Y6SVJ6WgYBoeIl8oyB5k72Nu4BkC3fCf8AH1HpkNzNuNVUqth6Hbb7dZOIqWw5XoW8c4TltdP8IACSRqnlZgR1PW8g7WPriB8o3l02zAJUEaPMndmAPLa8gTO2GFLiNSpTp6WpooZuhgnTuCbmSRzW32nAucy1WpTC12CtrWwZALHURKyVWNiw+Tjok9q2DHWy40OH+UwFMKVW6mAsXNgpJXt0sb9bQZyrUFU1QEqMqMJ1FyCSLRuCYPKe9sVvOcXH0UgVVTBIYMNQGkiSSRPQwJB3wPwKq1CsztUdkaQqBzEG+xaJF+tvc4ljW7C8fZYcpm8+GPmq4gWNPYAwY5LAdPg7i+JKWt6oqlW1BpblJZ5AFpi4AiOthviRuKkuF12A5FgL6mQQLmR646znEmeWBJ5iLkx8A3/cfrjKbQ0Yrqxnl+MU3UMA6zMaljbpY74qvivNa6hH5UEf3/t8YLRHMamUde5boRHb/TBw4ItWbUwSPzMYnciB13/TGXJi7oZ8a8MM8LBaeWqVGUGoNWj6SVEX3MXJFvQ43QyBsahF91mRaLkkW23Fr9LYWHJnLPqDErqv5ZJgxc3sexkR740mdbcQdXNqLAntpABgX6+nvifJNy6KQhQ1zWQ81QEMEGdUmPgybSAfv3xC3CPLkVCpYA8wmdtoIv7+p74AzHEXVQxBGq5mwkyACTtsd9onY4Hy3EGqA/TqUzqiA2odwDBsI/6oPpKmPKSRPmqvmkKht0BjoOvr/fE9LizhEFUsDACrtBiG2vptthAlYCo1QsWVW1EEkQJ0kgiDJ1X9Md1iW1NZW3BmYWQBOrqDeZi/TBxAppui2ZSvGo1DSAJ5DUYSR/kffGYr44wr/wDGYLUBOoMIi5FtEdp+RjMbB+hm1/6GZzTtFOklSi6OxNUtOpTOgEayDv2Ow2GJ+J+HQyNW/EP5u6qQqmobWBDbHYdsdZbIJXDanBCmDC7mSCJYC9j7euIa/Blv5jSIA5UAAjcks5i0CL3B6Wx6OSTOB2+xrklqUkTUpJAgsWqSf+4tO/S3thrS4uSQvlAkkAc8b2/lwo4Bm6KDRSqo5n6Wrg/b8v2GGWbqBg/8MoyqXNgTpG5XQeYjtbEvNNDOyp+MeM1KbNTVyUcahyCAysAVmJmYP37YZ+HTppIJ8yooh5pkEGBAvpgj2xUfHPEf4lOnOhqYYFB0DPqBO/MTq26RbDLw1xbQgVVdXeuJ1DbVAadU9fi4jFJx/HQY6LtSyzNcnTP3P2AH6Y808eeGjlmFPKU6hDJqEamOqWBANztB73x6HVogjVUj3c/33xSs/wAdaotRaTOoYDQBI6diIJNv8GIxkkCbKfVWrpoqq6oHNPoACCJjefsYON8SzAan5bwGIgC0g+sDt+2CdVTKB6jS7E27ICBBsBJ6dtvmq1s1zhploJve523xWEMnZHF9sWZpZdgOhIHxhhlgNKGY0yD7jqMQZCnqM9sE5enI09yft0/WcdLGD83mSVgML7d/16YV1nJEAkj0H9cFDMhBp1EAb2+ftiLMVzUNhY9IgYCNRnBcqpLFoERud97T06YYVcnTGzm/qP32xNwfh7VQyIuo01LNBBHqbxeem/bBZ4HUs0KARaQR8mRsN+uA5IyTJ+GZTIUAtSuxrTP8Km156W7Agg6mHtiz5f8A2iUkBFDIaAFPOW1QekgCAPnrgbhPBjUQUmYNTWSz6N21EkKSNRj46SLgYYVMrQonU5W30iZIE7aRFtj03PvjlnyRbrtlIxbEz8fzub1KGqMv0lRZIna6xNrn2v1wo8403K1NTMFnyysBeX8xF+uw7b3xbMzx5RTBpBSB0Fv2mNh3/bFZr8QQkhtOl94tEXAJP1EmevxhI/aNKEV2warxCpUZERILAgBT+aOXfYSJ72w14NRfWPM5VB+llYW3GwvMdxMDC7M06bhQVWBcWFzPUbR1j2xvKuurSxJU76L33ESZHoPW/TDPF9CKSseZzUiFlXUFeQUMECABPKI6wo6HCvhH4hhor1NSafoIW/UEgKZgxdr79rmU4Sj9JEbKTOkkoJaDGr9AJt1XrMZkEAISxLCNMzIJuQN+/be4wW/BRSQDms4aR/jKNRaZ07jYCGtAgiBPf1wKXOsaSxChpbcTeDzdrbxMYK4wamYBVgCKf0nqWn7AWEQb7k4AbKFdEN0GqSV+4N/zAC3rhGlfeyUnvQPlOIlC5LE1FZjA3uIPSIlrT/S928NMHy0vfWOUvchlI/8AUjUCf+ntatHhtPlcxLA2aJkADSDOxaBJgCOvR/l0LUgVhVA5V2AHblAv/rgcs1RfgjnLYeK2ggQZBmBf5IG47YmyvFPL1lgqdy56dBM29sJjQZoVGCtENUJ2BMdTIPSw673GFuarsBq+hZOqBPUiWB6RB9Ptjn2y3Jywgmq2WPjHEyKesQe+0H1P9D3F98K+E1gxYopZvLFQqFgQd41dp3JFh8YQvxVo8tGblBhgBtqlYEx9I7/O0TUsywADFogLMb9QCdg2kdOs74ZRaRF/qPPgsnFK1T8MYBbSRqUDUIjaDMgcrE7WPbFUo1HYtAUKWJMiB2sdUncm+027YdrnFaFA5yBqk367D6o3F+2+4xpaEKAQAsWhT1n2tbaR+mCgcizdoBeoyEsbr27g3vJuDHSPnpLls0jNqI1QwZUYE6SALGSNSxcCf5bdp8tw7XAkidUxaZIgjYwIAnePbEFPgpNS+lSeWGMxeIk2m4N97YomumZJjPO8GcpTZYrFgZZuWBbSBccsbb2j5zDKlw1UUU/OZ9JJ1MVP1Xi5jedgNxN8ZiLn9lfgT2zvPZhKiqVkAPIBn+W/KBBEEWZjcyB2XV2knU7aAsaSIE6gdRExPTEAuSJMAiPSw/0v6DHXlalZSTBEH9/3x6iilo47DeH8AbNPFMkKv1WGkyDZv7DFv4NwOqlSjRkAUgzsQJBDM0AG327HHfgAfwqjdSR/XE/irij0GVkCyZEkHptsR/hxLkl4GjtgH+0Dw/XzGhk8vRTDMQNQaZkwPpYwLTBmb3x5YMzVRgzLUplSphkYMQrgyepA3BHUff1LI+JqzjmCf+39WxXuL1iatRiBKsYt8f0wr/UJRpoZQcd2boeNEZS6KBUUXZpLSdo12GKpxJhT8yorE6QTzkyGYRa0RcRO3e+NeMc7UWmCGIl4I6RpJ6+owpy/MtYsSYWb9Y0m/wDnbEqtWCbGuSirR01Rr6E9e5jaSLX3wi4p4eFNGqLUBAncdAJi2zQDvYyL43na7Uq5poeVdMHqLAzh3SzRaAwUhpJBUEbT1nucNFyi9dE0UmhICgDe59umJ6LHlgXmTe1ziavRAEdl/pg7w9QDXa91EdNx/fHXKSSsYTZ8PPp02/8AuCeHZR67AKygwYBsD2iOv9+uDPEuVVHGkQCJjt7Yc8IoinQQL/Lqk3MkE/Ha2Jz5VgpICdbZLwjLDLAiSHJAcjUJiGgEkWFrxe4wRnM4TUDnUQAYAm8m9upthXVpa9ILNudj/nbDTK09KyN1sJjt+98ckp+WD5L/AIB3z1R3ZS0U9xcm2kmIU6ZuN+s3xvMN5iAEwR0CjYzNyJmbztcwMdrDyCBAjp6xfHHEcuKdWiqFlBmb9gSN/YYV8qukqA+VvoioUyKRpKtMgzDMp1CZk+tx1Hf2xlPItWUqGjeGBBk3/Sdv6YLq5b+IjamkgA37SevqTgatn3ZXmORuUR6Y0XKe7FtvsIyfD/LWAVJ0iWJJJIFoG0e39cdmkKZLnSxs0fQR3g31GSDFhtvgXhlTzll472t0xLwygK1SojkwlaFYWYDREA9uuElF299dhXYZVriG3LLIMEW5VNrRzQNogThXm8+hpwUVdP8AKbwbEAjpN5JveIwyy9AGhN5SQpk//mRJnc++GHB+EUnTSwLBSbE9oxWTjWTLQ43N6Ky3Ei5SGJA+orYCQIB3N/iLbgYgXKZkNK0KjCdVzEiTHU9h0B69Jxds9l0RRpRBJE8i3lgO2IatZiQJiQdvjE1zJdI6V+lSW2L8nkpCGtombKJFzbSejAD4x3nc9TCly3Ithtzei64mBjnMVCEqQSOQ36jmVbH2JxHRpKMxSoFFZGeOYXGpQCQRBn9PTCtOTtsnOb4pYwBq/GCE1KT5d9F+sx9unSQbYUZ1hBKvBBkkSDB9CRK/8pkx6TibjK6jVGwWqFAG0GT+4BwHlqOk1BJYKinmvN1NxEEA7YePGls5ZW5bNcJRlYPIPNJEQSvL06A+nXFiyLgsSOUNZY269t/c3wqzVLkJkzE/Mj+/7Ylyzfw6a9Cin5M3/QYaWzohFId8ZKtQtZkYEm0sOtvcA720xN8AcLWqwCsRA+gkkBgJ6RHaJ99xhtwPLCvd7FQWWALEGRBIJwvrVNLVI2UkAXjl229+mEj6KKClLJDqnS0DYNqUw15sbRqsLT1O89MCZgK1SJUmQoJAgtcA3t6T67YzNZhnYUT9IZSO46ab/l3MevtCfiNcpRNQbi46j6T8+tuuNFWwymWGhmqbswq6zpgKICwI7Ej0vjMJMgjlATVqHpcg9Aeotv07DGYDSIPmk3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6" descr="Scarica cidma.jpg (6,3 K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8" descr="Scarica cidma.jpg (6,3 K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0" descr="Scarica cidma.jpg (6,3 K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descr="C:\Users\utente\Desktop\storie\definitive\castello sottano\IMG_98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772630" y="1428171"/>
            <a:ext cx="4844895" cy="32299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tente\Desktop\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9543" y="6093296"/>
            <a:ext cx="2052346" cy="5713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tente\Desktop\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7864" y="4534457"/>
            <a:ext cx="1010828" cy="1101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tente\Desktop\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8184" y="4437112"/>
            <a:ext cx="2378022" cy="129614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3703573" y="5949280"/>
            <a:ext cx="1948547" cy="661720"/>
          </a:xfrm>
          <a:prstGeom prst="rect">
            <a:avLst/>
          </a:prstGeom>
          <a:noFill/>
        </p:spPr>
        <p:txBody>
          <a:bodyPr wrap="none" rtlCol="0">
            <a:spAutoFit/>
          </a:bodyPr>
          <a:lstStyle/>
          <a:p>
            <a:pPr algn="r"/>
            <a:r>
              <a:rPr lang="it-IT" dirty="0" smtClean="0">
                <a:solidFill>
                  <a:schemeClr val="bg1"/>
                </a:solidFill>
              </a:rPr>
              <a:t>ASSOCIAZIONE</a:t>
            </a:r>
          </a:p>
          <a:p>
            <a:pPr algn="r"/>
            <a:r>
              <a:rPr lang="it-IT" sz="1850" dirty="0" smtClean="0">
                <a:solidFill>
                  <a:schemeClr val="bg1"/>
                </a:solidFill>
              </a:rPr>
              <a:t>IL GERMOGLIO</a:t>
            </a:r>
            <a:endParaRPr lang="it-IT" sz="1850" dirty="0">
              <a:solidFill>
                <a:schemeClr val="bg1"/>
              </a:solidFill>
            </a:endParaRPr>
          </a:p>
        </p:txBody>
      </p:sp>
    </p:spTree>
    <p:extLst>
      <p:ext uri="{BB962C8B-B14F-4D97-AF65-F5344CB8AC3E}">
        <p14:creationId xmlns:p14="http://schemas.microsoft.com/office/powerpoint/2010/main" val="1636403057"/>
      </p:ext>
    </p:extLst>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904308"/>
            <a:ext cx="1428728" cy="953716"/>
          </a:xfrm>
          <a:prstGeom prst="rect">
            <a:avLst/>
          </a:prstGeom>
          <a:ln>
            <a:noFill/>
          </a:ln>
          <a:effectLst>
            <a:softEdge rad="112500"/>
          </a:effectLst>
        </p:spPr>
      </p:pic>
      <p:sp>
        <p:nvSpPr>
          <p:cNvPr id="5" name="CasellaDiTesto 4"/>
          <p:cNvSpPr txBox="1"/>
          <p:nvPr/>
        </p:nvSpPr>
        <p:spPr>
          <a:xfrm rot="16200000">
            <a:off x="-4177506" y="2238104"/>
            <a:ext cx="9031288" cy="323850"/>
          </a:xfrm>
          <a:prstGeom prst="rect">
            <a:avLst/>
          </a:prstGeom>
          <a:noFill/>
        </p:spPr>
        <p:txBody>
          <a:bodyPr>
            <a:spAutoFit/>
          </a:bodyPr>
          <a:lstStyle/>
          <a:p>
            <a:pPr fontAlgn="auto">
              <a:spcBef>
                <a:spcPts val="0"/>
              </a:spcBef>
              <a:spcAft>
                <a:spcPts val="0"/>
              </a:spcAft>
              <a:defRPr/>
            </a:pPr>
            <a:r>
              <a:rPr lang="it-IT" sz="1500" dirty="0">
                <a:solidFill>
                  <a:srgbClr val="92D050"/>
                </a:solidFill>
                <a:effectLst>
                  <a:outerShdw blurRad="38100" dist="38100" dir="2700000" algn="tl">
                    <a:srgbClr val="000000">
                      <a:alpha val="43137"/>
                    </a:srgbClr>
                  </a:outerShdw>
                </a:effectLst>
                <a:latin typeface="+mn-lt"/>
                <a:cs typeface="+mn-cs"/>
              </a:rPr>
              <a:t>Intelligenza ambientale, Narratività, Tagging delle  Risorse Urbane e Sensoristica diffusa</a:t>
            </a:r>
          </a:p>
        </p:txBody>
      </p:sp>
      <p:sp>
        <p:nvSpPr>
          <p:cNvPr id="6" name="Titolo 1"/>
          <p:cNvSpPr txBox="1">
            <a:spLocks/>
          </p:cNvSpPr>
          <p:nvPr/>
        </p:nvSpPr>
        <p:spPr>
          <a:xfrm>
            <a:off x="1000125" y="274638"/>
            <a:ext cx="8286750" cy="725487"/>
          </a:xfrm>
          <a:prstGeom prst="rect">
            <a:avLst/>
          </a:prstGeom>
        </p:spPr>
        <p:txBody>
          <a:bodyPr>
            <a:normAutofit fontScale="97500"/>
          </a:bodyPr>
          <a:lstStyle/>
          <a:p>
            <a:pPr fontAlgn="auto">
              <a:spcAft>
                <a:spcPts val="0"/>
              </a:spcAft>
              <a:defRPr/>
            </a:pPr>
            <a:r>
              <a:rPr lang="it-IT" sz="2200" b="1" dirty="0">
                <a:solidFill>
                  <a:srgbClr val="92D050"/>
                </a:solidFill>
                <a:effectLst>
                  <a:outerShdw blurRad="38100" dist="38100" dir="2700000" algn="tl">
                    <a:srgbClr val="000000">
                      <a:alpha val="43137"/>
                    </a:srgbClr>
                  </a:outerShdw>
                </a:effectLst>
                <a:latin typeface="Calibri" pitchFamily="34" charset="0"/>
                <a:ea typeface="+mj-ea"/>
                <a:cs typeface="Calibri" pitchFamily="34" charset="0"/>
              </a:rPr>
              <a:t>Nello specifico INTUS intende realizzare attività e prodotti finalizzati a</a:t>
            </a:r>
          </a:p>
        </p:txBody>
      </p:sp>
      <p:sp>
        <p:nvSpPr>
          <p:cNvPr id="14" name="Rettangolo 13"/>
          <p:cNvSpPr/>
          <p:nvPr/>
        </p:nvSpPr>
        <p:spPr>
          <a:xfrm>
            <a:off x="1071538" y="857232"/>
            <a:ext cx="7715304"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it-IT" dirty="0">
                <a:effectLst>
                  <a:outerShdw blurRad="38100" dist="38100" dir="2700000" algn="tl">
                    <a:srgbClr val="000000">
                      <a:alpha val="43137"/>
                    </a:srgbClr>
                  </a:outerShdw>
                </a:effectLst>
              </a:rPr>
              <a:t>Valorizzare il patrimonio culturale locale, attraverso la creazione di un sistema replicabile di accesso ai beni culturali</a:t>
            </a:r>
          </a:p>
        </p:txBody>
      </p:sp>
      <p:sp>
        <p:nvSpPr>
          <p:cNvPr id="15" name="Rettangolo 14"/>
          <p:cNvSpPr/>
          <p:nvPr/>
        </p:nvSpPr>
        <p:spPr>
          <a:xfrm>
            <a:off x="1071538" y="1714488"/>
            <a:ext cx="7715304" cy="57150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it-IT" dirty="0">
                <a:effectLst>
                  <a:outerShdw blurRad="38100" dist="38100" dir="2700000" algn="tl">
                    <a:srgbClr val="000000">
                      <a:alpha val="43137"/>
                    </a:srgbClr>
                  </a:outerShdw>
                </a:effectLst>
              </a:rPr>
              <a:t>Promuovere un turismo culturalmente partecipato, sviluppando </a:t>
            </a:r>
            <a:r>
              <a:rPr lang="it-IT" b="1" dirty="0">
                <a:effectLst>
                  <a:outerShdw blurRad="38100" dist="38100" dir="2700000" algn="tl">
                    <a:srgbClr val="000000">
                      <a:alpha val="43137"/>
                    </a:srgbClr>
                  </a:outerShdw>
                </a:effectLst>
              </a:rPr>
              <a:t>percorsi narrativi territoriali</a:t>
            </a:r>
            <a:endParaRPr lang="it-IT" dirty="0">
              <a:effectLst>
                <a:outerShdw blurRad="38100" dist="38100" dir="2700000" algn="tl">
                  <a:srgbClr val="000000">
                    <a:alpha val="43137"/>
                  </a:srgbClr>
                </a:outerShdw>
              </a:effectLst>
            </a:endParaRPr>
          </a:p>
        </p:txBody>
      </p:sp>
      <p:sp>
        <p:nvSpPr>
          <p:cNvPr id="16" name="Rettangolo 15"/>
          <p:cNvSpPr/>
          <p:nvPr/>
        </p:nvSpPr>
        <p:spPr>
          <a:xfrm>
            <a:off x="1071538" y="2571744"/>
            <a:ext cx="7715304" cy="571504"/>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it-IT" dirty="0">
                <a:effectLst>
                  <a:outerShdw blurRad="38100" dist="38100" dir="2700000" algn="tl">
                    <a:srgbClr val="000000">
                      <a:alpha val="43137"/>
                    </a:srgbClr>
                  </a:outerShdw>
                </a:effectLst>
              </a:rPr>
              <a:t>Valorizzare i luoghi, organizzare iniziative di animazione sul territorio</a:t>
            </a:r>
          </a:p>
        </p:txBody>
      </p:sp>
      <p:sp>
        <p:nvSpPr>
          <p:cNvPr id="17" name="Rettangolo 16"/>
          <p:cNvSpPr/>
          <p:nvPr/>
        </p:nvSpPr>
        <p:spPr>
          <a:xfrm>
            <a:off x="1071538" y="3429000"/>
            <a:ext cx="7715304" cy="571504"/>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r>
              <a:rPr lang="it-IT" dirty="0">
                <a:effectLst>
                  <a:outerShdw blurRad="38100" dist="38100" dir="2700000" algn="tl">
                    <a:srgbClr val="000000">
                      <a:alpha val="43137"/>
                    </a:srgbClr>
                  </a:outerShdw>
                </a:effectLst>
              </a:rPr>
              <a:t>Incentivare una fruizione patrimoniale in modalità interattiva, attraverso </a:t>
            </a:r>
            <a:r>
              <a:rPr lang="it-IT" b="1" dirty="0">
                <a:effectLst>
                  <a:outerShdw blurRad="38100" dist="38100" dir="2700000" algn="tl">
                    <a:srgbClr val="000000">
                      <a:alpha val="43137"/>
                    </a:srgbClr>
                  </a:outerShdw>
                </a:effectLst>
              </a:rPr>
              <a:t>strumenti tecnologici </a:t>
            </a:r>
            <a:r>
              <a:rPr lang="it-IT" dirty="0">
                <a:effectLst>
                  <a:outerShdw blurRad="38100" dist="38100" dir="2700000" algn="tl">
                    <a:srgbClr val="000000">
                      <a:alpha val="43137"/>
                    </a:srgbClr>
                  </a:outerShdw>
                </a:effectLst>
              </a:rPr>
              <a:t>che ne consentono una cultura intelligente</a:t>
            </a:r>
          </a:p>
        </p:txBody>
      </p:sp>
      <p:sp>
        <p:nvSpPr>
          <p:cNvPr id="18" name="Rettangolo 17"/>
          <p:cNvSpPr/>
          <p:nvPr/>
        </p:nvSpPr>
        <p:spPr>
          <a:xfrm>
            <a:off x="1071538" y="4286256"/>
            <a:ext cx="7715304" cy="571504"/>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it-IT" dirty="0">
                <a:effectLst>
                  <a:outerShdw blurRad="38100" dist="38100" dir="2700000" algn="tl">
                    <a:srgbClr val="000000">
                      <a:alpha val="43137"/>
                    </a:srgbClr>
                  </a:outerShdw>
                </a:effectLst>
              </a:rPr>
              <a:t>Creare </a:t>
            </a:r>
            <a:r>
              <a:rPr lang="it-IT" b="1" dirty="0">
                <a:effectLst>
                  <a:outerShdw blurRad="38100" dist="38100" dir="2700000" algn="tl">
                    <a:srgbClr val="000000">
                      <a:alpha val="43137"/>
                    </a:srgbClr>
                  </a:outerShdw>
                </a:effectLst>
              </a:rPr>
              <a:t>opportunità lavorative per i giovani</a:t>
            </a:r>
            <a:r>
              <a:rPr lang="it-IT" dirty="0">
                <a:effectLst>
                  <a:outerShdw blurRad="38100" dist="38100" dir="2700000" algn="tl">
                    <a:srgbClr val="000000">
                      <a:alpha val="43137"/>
                    </a:srgbClr>
                  </a:outerShdw>
                </a:effectLst>
              </a:rPr>
              <a:t>, generando una crescita economica e sviluppo locale</a:t>
            </a:r>
          </a:p>
        </p:txBody>
      </p:sp>
      <p:sp>
        <p:nvSpPr>
          <p:cNvPr id="19" name="Rettangolo 18"/>
          <p:cNvSpPr/>
          <p:nvPr/>
        </p:nvSpPr>
        <p:spPr>
          <a:xfrm>
            <a:off x="1071538" y="5143512"/>
            <a:ext cx="7715304" cy="57150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it-IT" sz="1600" dirty="0"/>
              <a:t>Prom</a:t>
            </a:r>
            <a:r>
              <a:rPr lang="it-IT" sz="1600" dirty="0">
                <a:effectLst>
                  <a:outerShdw blurRad="38100" dist="38100" dir="2700000" algn="tl">
                    <a:srgbClr val="000000">
                      <a:alpha val="43137"/>
                    </a:srgbClr>
                  </a:outerShdw>
                </a:effectLst>
              </a:rPr>
              <a:t>uovere una </a:t>
            </a:r>
            <a:r>
              <a:rPr lang="it-IT" sz="1600" b="1" dirty="0">
                <a:effectLst>
                  <a:outerShdw blurRad="38100" dist="38100" dir="2700000" algn="tl">
                    <a:srgbClr val="000000">
                      <a:alpha val="43137"/>
                    </a:srgbClr>
                  </a:outerShdw>
                </a:effectLst>
              </a:rPr>
              <a:t>cultura della legalità diffusa e consap</a:t>
            </a:r>
            <a:r>
              <a:rPr lang="it-IT" sz="1600" dirty="0">
                <a:effectLst>
                  <a:outerShdw blurRad="38100" dist="38100" dir="2700000" algn="tl">
                    <a:srgbClr val="000000">
                      <a:alpha val="43137"/>
                    </a:srgbClr>
                  </a:outerShdw>
                </a:effectLst>
              </a:rPr>
              <a:t>evole, </a:t>
            </a:r>
            <a:r>
              <a:rPr lang="it-IT" sz="1600" b="1" dirty="0">
                <a:effectLst>
                  <a:outerShdw blurRad="38100" dist="38100" dir="2700000" algn="tl">
                    <a:srgbClr val="000000">
                      <a:alpha val="43137"/>
                    </a:srgbClr>
                  </a:outerShdw>
                </a:effectLst>
              </a:rPr>
              <a:t>valorizzandone luoghi e fonti archivistiche</a:t>
            </a:r>
            <a:r>
              <a:rPr lang="it-IT" sz="1600" dirty="0">
                <a:effectLst>
                  <a:outerShdw blurRad="38100" dist="38100" dir="2700000" algn="tl">
                    <a:srgbClr val="000000">
                      <a:alpha val="43137"/>
                    </a:srgbClr>
                  </a:outerShdw>
                </a:effectLst>
              </a:rPr>
              <a:t> legate ad eventi storici di spiccate attualità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786454"/>
            <a:ext cx="1428728" cy="953716"/>
          </a:xfrm>
          <a:prstGeom prst="rect">
            <a:avLst/>
          </a:prstGeom>
          <a:ln>
            <a:noFill/>
          </a:ln>
          <a:effectLst>
            <a:softEdge rad="112500"/>
          </a:effectLst>
        </p:spPr>
      </p:pic>
      <p:sp>
        <p:nvSpPr>
          <p:cNvPr id="5" name="CasellaDiTesto 4"/>
          <p:cNvSpPr txBox="1"/>
          <p:nvPr/>
        </p:nvSpPr>
        <p:spPr>
          <a:xfrm rot="16200000">
            <a:off x="-4177506" y="2238104"/>
            <a:ext cx="9031288" cy="323850"/>
          </a:xfrm>
          <a:prstGeom prst="rect">
            <a:avLst/>
          </a:prstGeom>
          <a:noFill/>
        </p:spPr>
        <p:txBody>
          <a:bodyPr>
            <a:spAutoFit/>
          </a:bodyPr>
          <a:lstStyle/>
          <a:p>
            <a:pPr fontAlgn="auto">
              <a:spcBef>
                <a:spcPts val="0"/>
              </a:spcBef>
              <a:spcAft>
                <a:spcPts val="0"/>
              </a:spcAft>
              <a:defRPr/>
            </a:pPr>
            <a:r>
              <a:rPr lang="it-IT" sz="1500" dirty="0">
                <a:solidFill>
                  <a:srgbClr val="92D050"/>
                </a:solidFill>
                <a:effectLst>
                  <a:outerShdw blurRad="38100" dist="38100" dir="2700000" algn="tl">
                    <a:srgbClr val="000000">
                      <a:alpha val="43137"/>
                    </a:srgbClr>
                  </a:outerShdw>
                </a:effectLst>
                <a:latin typeface="+mn-lt"/>
                <a:cs typeface="+mn-cs"/>
              </a:rPr>
              <a:t>Intelligenza ambientale, Narratività, Tagging delle  Risorse Urbane e Sensoristica diffusa</a:t>
            </a:r>
          </a:p>
        </p:txBody>
      </p:sp>
      <p:sp>
        <p:nvSpPr>
          <p:cNvPr id="6" name="Titolo 1"/>
          <p:cNvSpPr txBox="1">
            <a:spLocks/>
          </p:cNvSpPr>
          <p:nvPr/>
        </p:nvSpPr>
        <p:spPr>
          <a:xfrm>
            <a:off x="457200" y="274638"/>
            <a:ext cx="8901113" cy="1225550"/>
          </a:xfrm>
          <a:prstGeom prst="rect">
            <a:avLst/>
          </a:prstGeom>
        </p:spPr>
        <p:txBody>
          <a:bodyPr>
            <a:normAutofit fontScale="97500"/>
          </a:bodyPr>
          <a:lstStyle/>
          <a:p>
            <a:pPr algn="ctr" fontAlgn="auto">
              <a:spcAft>
                <a:spcPts val="0"/>
              </a:spcAft>
              <a:defRPr/>
            </a:pPr>
            <a:r>
              <a:rPr lang="it-IT" sz="3700" b="1" dirty="0">
                <a:solidFill>
                  <a:srgbClr val="92D050"/>
                </a:solidFill>
                <a:effectLst>
                  <a:outerShdw blurRad="38100" dist="38100" dir="2700000" algn="tl">
                    <a:srgbClr val="000000">
                      <a:alpha val="43137"/>
                    </a:srgbClr>
                  </a:outerShdw>
                </a:effectLst>
                <a:latin typeface="Century Gothic" pitchFamily="34" charset="0"/>
                <a:ea typeface="+mj-ea"/>
                <a:cs typeface="+mj-cs"/>
              </a:rPr>
              <a:t>I PUNTI CARDINI DI INTUS DERIVANO</a:t>
            </a:r>
          </a:p>
        </p:txBody>
      </p:sp>
      <p:sp>
        <p:nvSpPr>
          <p:cNvPr id="12" name="Pentagono 11">
            <a:hlinkClick r:id="rId5" action="ppaction://hlinksldjump"/>
          </p:cNvPr>
          <p:cNvSpPr/>
          <p:nvPr/>
        </p:nvSpPr>
        <p:spPr>
          <a:xfrm>
            <a:off x="1000100" y="1500174"/>
            <a:ext cx="8001056" cy="928694"/>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it-IT" sz="3600" dirty="0">
                <a:effectLst>
                  <a:outerShdw blurRad="38100" dist="38100" dir="2700000" algn="tl">
                    <a:srgbClr val="000000">
                      <a:alpha val="43137"/>
                    </a:srgbClr>
                  </a:outerShdw>
                </a:effectLst>
                <a:latin typeface="Century Gothic" pitchFamily="34" charset="0"/>
              </a:rPr>
              <a:t>Fonti archivistiche e bibliotecarie </a:t>
            </a:r>
          </a:p>
        </p:txBody>
      </p:sp>
      <p:sp>
        <p:nvSpPr>
          <p:cNvPr id="13" name="Pentagono 12">
            <a:hlinkClick r:id="rId6" action="ppaction://hlinksldjump"/>
          </p:cNvPr>
          <p:cNvSpPr/>
          <p:nvPr/>
        </p:nvSpPr>
        <p:spPr>
          <a:xfrm>
            <a:off x="1000100" y="3000372"/>
            <a:ext cx="8001056" cy="928694"/>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it-IT" sz="4000" dirty="0">
                <a:effectLst>
                  <a:outerShdw blurRad="38100" dist="38100" dir="2700000" algn="tl">
                    <a:srgbClr val="000000">
                      <a:alpha val="43137"/>
                    </a:srgbClr>
                  </a:outerShdw>
                </a:effectLst>
                <a:latin typeface="Century Gothic" pitchFamily="34" charset="0"/>
              </a:rPr>
              <a:t>Soluzioni di storytelling digitale</a:t>
            </a:r>
          </a:p>
        </p:txBody>
      </p:sp>
      <p:sp>
        <p:nvSpPr>
          <p:cNvPr id="20" name="Pentagono 19">
            <a:hlinkClick r:id="rId7" action="ppaction://hlinksldjump"/>
          </p:cNvPr>
          <p:cNvSpPr/>
          <p:nvPr/>
        </p:nvSpPr>
        <p:spPr>
          <a:xfrm>
            <a:off x="1000100" y="4500570"/>
            <a:ext cx="8001056" cy="928694"/>
          </a:xfrm>
          <a:prstGeom prst="homePlate">
            <a:avLst/>
          </a:prstGeom>
          <a:solidFill>
            <a:srgbClr val="00B050"/>
          </a:solidFill>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it-IT" sz="4000" dirty="0">
                <a:effectLst>
                  <a:outerShdw blurRad="38100" dist="38100" dir="2700000" algn="tl">
                    <a:srgbClr val="000000">
                      <a:alpha val="43137"/>
                    </a:srgbClr>
                  </a:outerShdw>
                </a:effectLst>
              </a:rPr>
              <a:t> T</a:t>
            </a:r>
            <a:r>
              <a:rPr lang="it-IT" sz="3200" dirty="0">
                <a:effectLst>
                  <a:outerShdw blurRad="38100" dist="38100" dir="2700000" algn="tl">
                    <a:srgbClr val="000000">
                      <a:alpha val="43137"/>
                    </a:srgbClr>
                  </a:outerShdw>
                </a:effectLst>
                <a:latin typeface="Century Gothic" pitchFamily="34" charset="0"/>
              </a:rPr>
              <a:t>ecniche di intelligenza ambientale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904308"/>
            <a:ext cx="1428728" cy="953716"/>
          </a:xfrm>
          <a:prstGeom prst="rect">
            <a:avLst/>
          </a:prstGeom>
          <a:ln>
            <a:noFill/>
          </a:ln>
          <a:effectLst>
            <a:softEdge rad="112500"/>
          </a:effectLst>
        </p:spPr>
      </p:pic>
      <p:sp>
        <p:nvSpPr>
          <p:cNvPr id="5" name="CasellaDiTesto 4"/>
          <p:cNvSpPr txBox="1"/>
          <p:nvPr/>
        </p:nvSpPr>
        <p:spPr>
          <a:xfrm rot="16200000">
            <a:off x="-4177506" y="2210594"/>
            <a:ext cx="9031288" cy="323850"/>
          </a:xfrm>
          <a:prstGeom prst="rect">
            <a:avLst/>
          </a:prstGeom>
          <a:noFill/>
        </p:spPr>
        <p:txBody>
          <a:bodyPr>
            <a:spAutoFit/>
          </a:bodyPr>
          <a:lstStyle/>
          <a:p>
            <a:pPr fontAlgn="auto">
              <a:spcBef>
                <a:spcPts val="0"/>
              </a:spcBef>
              <a:spcAft>
                <a:spcPts val="0"/>
              </a:spcAft>
              <a:defRPr/>
            </a:pPr>
            <a:r>
              <a:rPr lang="it-IT" sz="1500" dirty="0">
                <a:solidFill>
                  <a:srgbClr val="92D050"/>
                </a:solidFill>
                <a:effectLst>
                  <a:outerShdw blurRad="38100" dist="38100" dir="2700000" algn="tl">
                    <a:srgbClr val="000000">
                      <a:alpha val="43137"/>
                    </a:srgbClr>
                  </a:outerShdw>
                </a:effectLst>
                <a:latin typeface="+mn-lt"/>
                <a:cs typeface="+mn-cs"/>
              </a:rPr>
              <a:t>Intelligenza ambientale, Narratività, Tagging delle  Risorse Urbane e Sensoristica diffusa</a:t>
            </a:r>
          </a:p>
        </p:txBody>
      </p:sp>
      <p:sp>
        <p:nvSpPr>
          <p:cNvPr id="14" name="Rettangolo 13"/>
          <p:cNvSpPr/>
          <p:nvPr/>
        </p:nvSpPr>
        <p:spPr>
          <a:xfrm>
            <a:off x="3309929" y="457179"/>
            <a:ext cx="5643601"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it-IT" sz="3200" dirty="0">
                <a:effectLst>
                  <a:outerShdw blurRad="38100" dist="38100" dir="2700000" algn="tl">
                    <a:srgbClr val="000000">
                      <a:alpha val="43137"/>
                    </a:srgbClr>
                  </a:outerShdw>
                </a:effectLst>
              </a:rPr>
              <a:t>Fonti archivistiche e bibliotecarie</a:t>
            </a:r>
          </a:p>
        </p:txBody>
      </p:sp>
      <p:sp>
        <p:nvSpPr>
          <p:cNvPr id="17415" name="CasellaDiTesto 11"/>
          <p:cNvSpPr txBox="1">
            <a:spLocks noChangeArrowheads="1"/>
          </p:cNvSpPr>
          <p:nvPr/>
        </p:nvSpPr>
        <p:spPr bwMode="auto">
          <a:xfrm>
            <a:off x="1357313" y="2643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endParaRPr lang="it-IT"/>
          </a:p>
        </p:txBody>
      </p:sp>
      <p:sp>
        <p:nvSpPr>
          <p:cNvPr id="17416" name="CasellaDiTesto 12"/>
          <p:cNvSpPr txBox="1">
            <a:spLocks noChangeArrowheads="1"/>
          </p:cNvSpPr>
          <p:nvPr/>
        </p:nvSpPr>
        <p:spPr bwMode="auto">
          <a:xfrm>
            <a:off x="3214688" y="1214438"/>
            <a:ext cx="582180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800" dirty="0">
                <a:solidFill>
                  <a:srgbClr val="94BC64"/>
                </a:solidFill>
              </a:rPr>
              <a:t>Saranno inventariati e digitalizzati </a:t>
            </a:r>
            <a:r>
              <a:rPr lang="it-IT" sz="2800" dirty="0" smtClean="0">
                <a:solidFill>
                  <a:srgbClr val="94BC64"/>
                </a:solidFill>
              </a:rPr>
              <a:t>parte dei </a:t>
            </a:r>
            <a:r>
              <a:rPr lang="it-IT" sz="2800" dirty="0">
                <a:solidFill>
                  <a:srgbClr val="94BC64"/>
                </a:solidFill>
              </a:rPr>
              <a:t>documenti </a:t>
            </a:r>
            <a:r>
              <a:rPr lang="it-IT" sz="2800" dirty="0" smtClean="0">
                <a:solidFill>
                  <a:srgbClr val="94BC64"/>
                </a:solidFill>
              </a:rPr>
              <a:t>del </a:t>
            </a:r>
            <a:r>
              <a:rPr lang="it-IT" sz="2800" dirty="0">
                <a:solidFill>
                  <a:srgbClr val="94BC64"/>
                </a:solidFill>
              </a:rPr>
              <a:t>M</a:t>
            </a:r>
            <a:r>
              <a:rPr lang="it-IT" sz="2800" dirty="0" smtClean="0">
                <a:solidFill>
                  <a:srgbClr val="94BC64"/>
                </a:solidFill>
              </a:rPr>
              <a:t>axi-processo istruito dai </a:t>
            </a:r>
            <a:r>
              <a:rPr lang="it-IT" sz="2800" dirty="0">
                <a:solidFill>
                  <a:srgbClr val="94BC64"/>
                </a:solidFill>
              </a:rPr>
              <a:t>giudici </a:t>
            </a:r>
            <a:r>
              <a:rPr lang="it-IT" sz="2800" dirty="0" smtClean="0">
                <a:solidFill>
                  <a:srgbClr val="94BC64"/>
                </a:solidFill>
              </a:rPr>
              <a:t>Giovanni </a:t>
            </a:r>
            <a:r>
              <a:rPr lang="it-IT" sz="2800" dirty="0">
                <a:solidFill>
                  <a:srgbClr val="94BC64"/>
                </a:solidFill>
              </a:rPr>
              <a:t>Falcone e </a:t>
            </a:r>
            <a:r>
              <a:rPr lang="it-IT" sz="2800" dirty="0" smtClean="0">
                <a:solidFill>
                  <a:srgbClr val="94BC64"/>
                </a:solidFill>
              </a:rPr>
              <a:t>Paolo </a:t>
            </a:r>
            <a:r>
              <a:rPr lang="it-IT" sz="2800" dirty="0">
                <a:solidFill>
                  <a:srgbClr val="94BC64"/>
                </a:solidFill>
              </a:rPr>
              <a:t>Borsellino, conservati presso </a:t>
            </a:r>
            <a:r>
              <a:rPr lang="it-IT" sz="2800" dirty="0" smtClean="0">
                <a:solidFill>
                  <a:srgbClr val="94BC64"/>
                </a:solidFill>
              </a:rPr>
              <a:t>il C.I.D.M.A</a:t>
            </a:r>
            <a:r>
              <a:rPr lang="it-IT" sz="2800" dirty="0">
                <a:solidFill>
                  <a:srgbClr val="94BC64"/>
                </a:solidFill>
              </a:rPr>
              <a:t>. di Corleone.</a:t>
            </a:r>
          </a:p>
        </p:txBody>
      </p:sp>
      <p:pic>
        <p:nvPicPr>
          <p:cNvPr id="1026" name="Picture 2" descr="http://www.csaurora.it/csa/images/stories/news2010/869/002_b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16" y="1384693"/>
            <a:ext cx="2629732" cy="197229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descr="IMG_0875.JPG"/>
          <p:cNvPicPr>
            <a:picLocks noChangeAspect="1"/>
          </p:cNvPicPr>
          <p:nvPr/>
        </p:nvPicPr>
        <p:blipFill rotWithShape="1">
          <a:blip r:embed="rId6" cstate="email">
            <a:extLst>
              <a:ext uri="{28A0092B-C50C-407E-A947-70E740481C1C}">
                <a14:useLocalDpi xmlns:a14="http://schemas.microsoft.com/office/drawing/2010/main" val="0"/>
              </a:ext>
            </a:extLst>
          </a:blip>
          <a:stretch/>
        </p:blipFill>
        <p:spPr>
          <a:xfrm>
            <a:off x="3309928" y="3648126"/>
            <a:ext cx="5654559" cy="2157138"/>
          </a:xfrm>
          <a:prstGeom prst="rect">
            <a:avLst/>
          </a:prstGeom>
        </p:spPr>
      </p:pic>
      <p:pic>
        <p:nvPicPr>
          <p:cNvPr id="2050" name="Picture 2" descr="C:\Users\utente\Desktop\storie\definitive\cidma\IMG_67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115" y="3648125"/>
            <a:ext cx="2629733" cy="2157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5000">
        <p:fade/>
      </p:transition>
    </mc:Choice>
    <mc:Fallback xmlns="">
      <p:transition spd="slow" advTm="2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904308"/>
            <a:ext cx="1428728" cy="953716"/>
          </a:xfrm>
          <a:prstGeom prst="rect">
            <a:avLst/>
          </a:prstGeom>
          <a:ln>
            <a:noFill/>
          </a:ln>
          <a:effectLst>
            <a:softEdge rad="112500"/>
          </a:effectLst>
        </p:spPr>
      </p:pic>
      <p:sp>
        <p:nvSpPr>
          <p:cNvPr id="5" name="CasellaDiTesto 4"/>
          <p:cNvSpPr txBox="1"/>
          <p:nvPr/>
        </p:nvSpPr>
        <p:spPr>
          <a:xfrm rot="16200000">
            <a:off x="-4177506" y="2210594"/>
            <a:ext cx="9031288" cy="323850"/>
          </a:xfrm>
          <a:prstGeom prst="rect">
            <a:avLst/>
          </a:prstGeom>
          <a:noFill/>
        </p:spPr>
        <p:txBody>
          <a:bodyPr>
            <a:spAutoFit/>
          </a:bodyPr>
          <a:lstStyle/>
          <a:p>
            <a:pPr fontAlgn="auto">
              <a:spcBef>
                <a:spcPts val="0"/>
              </a:spcBef>
              <a:spcAft>
                <a:spcPts val="0"/>
              </a:spcAft>
              <a:defRPr/>
            </a:pPr>
            <a:r>
              <a:rPr lang="it-IT" sz="1500" dirty="0">
                <a:solidFill>
                  <a:srgbClr val="92D050"/>
                </a:solidFill>
                <a:effectLst>
                  <a:outerShdw blurRad="38100" dist="38100" dir="2700000" algn="tl">
                    <a:srgbClr val="000000">
                      <a:alpha val="43137"/>
                    </a:srgbClr>
                  </a:outerShdw>
                </a:effectLst>
                <a:latin typeface="+mn-lt"/>
                <a:cs typeface="+mn-cs"/>
              </a:rPr>
              <a:t>Intelligenza ambientale, Narratività, Tagging delle  Risorse Urbane e Sensoristica diffusa</a:t>
            </a:r>
          </a:p>
        </p:txBody>
      </p:sp>
      <p:sp>
        <p:nvSpPr>
          <p:cNvPr id="14" name="Rettangolo 13"/>
          <p:cNvSpPr/>
          <p:nvPr/>
        </p:nvSpPr>
        <p:spPr>
          <a:xfrm>
            <a:off x="3286116" y="428604"/>
            <a:ext cx="5643602" cy="57150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it-IT" sz="3200" dirty="0">
                <a:effectLst>
                  <a:outerShdw blurRad="38100" dist="38100" dir="2700000" algn="tl">
                    <a:srgbClr val="000000">
                      <a:alpha val="43137"/>
                    </a:srgbClr>
                  </a:outerShdw>
                </a:effectLst>
              </a:rPr>
              <a:t>Soluzioni di storytelling digitale</a:t>
            </a:r>
          </a:p>
        </p:txBody>
      </p:sp>
      <p:sp>
        <p:nvSpPr>
          <p:cNvPr id="18439" name="CasellaDiTesto 11"/>
          <p:cNvSpPr txBox="1">
            <a:spLocks noChangeArrowheads="1"/>
          </p:cNvSpPr>
          <p:nvPr/>
        </p:nvSpPr>
        <p:spPr bwMode="auto">
          <a:xfrm>
            <a:off x="1357313" y="2643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endParaRPr lang="it-IT"/>
          </a:p>
        </p:txBody>
      </p:sp>
      <p:sp>
        <p:nvSpPr>
          <p:cNvPr id="18440" name="CasellaDiTesto 12"/>
          <p:cNvSpPr txBox="1">
            <a:spLocks noChangeArrowheads="1"/>
          </p:cNvSpPr>
          <p:nvPr/>
        </p:nvSpPr>
        <p:spPr bwMode="auto">
          <a:xfrm>
            <a:off x="3214688" y="1214438"/>
            <a:ext cx="5715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800" dirty="0">
                <a:solidFill>
                  <a:srgbClr val="94BC64"/>
                </a:solidFill>
              </a:rPr>
              <a:t>La visita al tessuto urbano diventa immersiva con l’ausilio di tecniche di narrazione dei luoghi. Partendo da contenuti tematici indicizzati, vengono applicati in chiave suggestiva modelli dinamici di </a:t>
            </a:r>
            <a:r>
              <a:rPr lang="it-IT" sz="2800" i="1" dirty="0">
                <a:solidFill>
                  <a:srgbClr val="94BC64"/>
                </a:solidFill>
              </a:rPr>
              <a:t>storytelling</a:t>
            </a:r>
            <a:r>
              <a:rPr lang="it-IT" sz="2800" dirty="0">
                <a:solidFill>
                  <a:srgbClr val="94BC64"/>
                </a:solidFill>
              </a:rPr>
              <a:t>.</a:t>
            </a:r>
          </a:p>
        </p:txBody>
      </p:sp>
      <p:pic>
        <p:nvPicPr>
          <p:cNvPr id="1026" name="Picture 2" descr="Family Audio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16" y="4022554"/>
            <a:ext cx="5533320" cy="1854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tente\Deskto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4" y="72008"/>
            <a:ext cx="2714623" cy="6093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5000">
        <p:fade/>
      </p:transition>
    </mc:Choice>
    <mc:Fallback xmlns="">
      <p:transition spd="slow" advTm="2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904308"/>
            <a:ext cx="1428728" cy="953716"/>
          </a:xfrm>
          <a:prstGeom prst="rect">
            <a:avLst/>
          </a:prstGeom>
          <a:ln>
            <a:noFill/>
          </a:ln>
          <a:effectLst>
            <a:softEdge rad="112500"/>
          </a:effectLst>
        </p:spPr>
      </p:pic>
      <p:sp>
        <p:nvSpPr>
          <p:cNvPr id="5" name="CasellaDiTesto 4"/>
          <p:cNvSpPr txBox="1"/>
          <p:nvPr/>
        </p:nvSpPr>
        <p:spPr>
          <a:xfrm rot="16200000">
            <a:off x="-4177506" y="2210594"/>
            <a:ext cx="9031288" cy="323850"/>
          </a:xfrm>
          <a:prstGeom prst="rect">
            <a:avLst/>
          </a:prstGeom>
          <a:noFill/>
        </p:spPr>
        <p:txBody>
          <a:bodyPr>
            <a:spAutoFit/>
          </a:bodyPr>
          <a:lstStyle/>
          <a:p>
            <a:pPr fontAlgn="auto">
              <a:spcBef>
                <a:spcPts val="0"/>
              </a:spcBef>
              <a:spcAft>
                <a:spcPts val="0"/>
              </a:spcAft>
              <a:defRPr/>
            </a:pPr>
            <a:r>
              <a:rPr lang="it-IT" sz="1500" dirty="0">
                <a:solidFill>
                  <a:srgbClr val="92D050"/>
                </a:solidFill>
                <a:effectLst>
                  <a:outerShdw blurRad="38100" dist="38100" dir="2700000" algn="tl">
                    <a:srgbClr val="000000">
                      <a:alpha val="43137"/>
                    </a:srgbClr>
                  </a:outerShdw>
                </a:effectLst>
                <a:latin typeface="+mn-lt"/>
                <a:cs typeface="+mn-cs"/>
              </a:rPr>
              <a:t>Intelligenza ambientale, Narratività, Tagging delle  Risorse Urbane e Sensoristica diffusa</a:t>
            </a:r>
          </a:p>
        </p:txBody>
      </p:sp>
      <p:sp>
        <p:nvSpPr>
          <p:cNvPr id="19463" name="CasellaDiTesto 11"/>
          <p:cNvSpPr txBox="1">
            <a:spLocks noChangeArrowheads="1"/>
          </p:cNvSpPr>
          <p:nvPr/>
        </p:nvSpPr>
        <p:spPr bwMode="auto">
          <a:xfrm>
            <a:off x="1357313" y="2643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endParaRPr lang="it-IT"/>
          </a:p>
        </p:txBody>
      </p:sp>
      <p:sp>
        <p:nvSpPr>
          <p:cNvPr id="19464" name="CasellaDiTesto 12"/>
          <p:cNvSpPr txBox="1">
            <a:spLocks noChangeArrowheads="1"/>
          </p:cNvSpPr>
          <p:nvPr/>
        </p:nvSpPr>
        <p:spPr bwMode="auto">
          <a:xfrm>
            <a:off x="3214688" y="1052736"/>
            <a:ext cx="5715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800" dirty="0">
                <a:solidFill>
                  <a:srgbClr val="94BC64"/>
                </a:solidFill>
              </a:rPr>
              <a:t>Il modello proposto di uno spazio urbano dinamico e aperto, fonte di avventure conoscitive, troverà riscontro in contenuti avvincenti, granulari e modulabili in sequenze </a:t>
            </a:r>
            <a:r>
              <a:rPr lang="it-IT" sz="2800" dirty="0" smtClean="0">
                <a:solidFill>
                  <a:srgbClr val="94BC64"/>
                </a:solidFill>
              </a:rPr>
              <a:t>dinamiche.</a:t>
            </a:r>
            <a:endParaRPr lang="it-IT" sz="2800" dirty="0">
              <a:solidFill>
                <a:srgbClr val="94BC64"/>
              </a:solidFill>
            </a:endParaRPr>
          </a:p>
        </p:txBody>
      </p:sp>
      <p:sp>
        <p:nvSpPr>
          <p:cNvPr id="14" name="Rettangolo 13"/>
          <p:cNvSpPr/>
          <p:nvPr/>
        </p:nvSpPr>
        <p:spPr>
          <a:xfrm>
            <a:off x="3300776" y="457179"/>
            <a:ext cx="5643601" cy="571504"/>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t-IT" sz="3000" dirty="0" smtClean="0">
                <a:effectLst>
                  <a:outerShdw blurRad="38100" dist="38100" dir="2700000" algn="tl">
                    <a:srgbClr val="000000">
                      <a:alpha val="43137"/>
                    </a:srgbClr>
                  </a:outerShdw>
                </a:effectLst>
              </a:rPr>
              <a:t>Tecniche di intelligenza ambientale</a:t>
            </a:r>
            <a:endParaRPr lang="it-IT" sz="3000" dirty="0">
              <a:effectLst>
                <a:outerShdw blurRad="38100" dist="38100" dir="2700000" algn="tl">
                  <a:srgbClr val="000000">
                    <a:alpha val="43137"/>
                  </a:srgbClr>
                </a:outerShdw>
              </a:effectLst>
            </a:endParaRPr>
          </a:p>
        </p:txBody>
      </p:sp>
      <p:pic>
        <p:nvPicPr>
          <p:cNvPr id="10" name="Picture 3" descr="Partecipanti-alla-FaiMarathon-che-usano-lo-smartphone-e-il-tablet-pc-in-uno-dei-Qr-Code-del-progetto-Porticus-della-Facoltà-di-Architettura-dellUniversità-di-Bologna.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00776" y="3789040"/>
            <a:ext cx="5628910" cy="2156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1"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2.jpg">
            <a:hlinkClick r:id="rId3" action="ppaction://hlinksldjump"/>
          </p:cNvPr>
          <p:cNvPicPr>
            <a:picLocks noChangeAspect="1"/>
          </p:cNvPicPr>
          <p:nvPr/>
        </p:nvPicPr>
        <p:blipFill>
          <a:blip r:embed="rId4" cstate="print"/>
          <a:stretch>
            <a:fillRect/>
          </a:stretch>
        </p:blipFill>
        <p:spPr>
          <a:xfrm>
            <a:off x="7500958" y="5877272"/>
            <a:ext cx="1428728" cy="953716"/>
          </a:xfrm>
          <a:prstGeom prst="rect">
            <a:avLst/>
          </a:prstGeom>
          <a:ln>
            <a:noFill/>
          </a:ln>
          <a:effectLst>
            <a:softEdge rad="112500"/>
          </a:effectLst>
        </p:spPr>
      </p:pic>
      <p:sp>
        <p:nvSpPr>
          <p:cNvPr id="20483" name="CasellaDiTesto 3"/>
          <p:cNvSpPr txBox="1">
            <a:spLocks noChangeArrowheads="1"/>
          </p:cNvSpPr>
          <p:nvPr/>
        </p:nvSpPr>
        <p:spPr bwMode="auto">
          <a:xfrm>
            <a:off x="2303463" y="1119188"/>
            <a:ext cx="66436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it-IT" sz="2800" dirty="0">
                <a:solidFill>
                  <a:srgbClr val="92D050"/>
                </a:solidFill>
              </a:rPr>
              <a:t>Grazie all’impiego di </a:t>
            </a:r>
            <a:r>
              <a:rPr lang="it-IT" sz="2800" b="1" dirty="0">
                <a:solidFill>
                  <a:srgbClr val="92D050"/>
                </a:solidFill>
              </a:rPr>
              <a:t>soluzioni innovative</a:t>
            </a:r>
            <a:r>
              <a:rPr lang="it-IT" sz="2800" dirty="0">
                <a:solidFill>
                  <a:srgbClr val="92D050"/>
                </a:solidFill>
              </a:rPr>
              <a:t> sarà possibile far “parlare” gli strati culturali profondi e la </a:t>
            </a:r>
            <a:r>
              <a:rPr lang="it-IT" sz="2800" b="1" dirty="0">
                <a:solidFill>
                  <a:srgbClr val="92D050"/>
                </a:solidFill>
              </a:rPr>
              <a:t>dimensione identitaria</a:t>
            </a:r>
            <a:r>
              <a:rPr lang="it-IT" sz="2800" dirty="0">
                <a:solidFill>
                  <a:srgbClr val="92D050"/>
                </a:solidFill>
              </a:rPr>
              <a:t> del territorio, attraverso un lavoro di </a:t>
            </a:r>
            <a:r>
              <a:rPr lang="it-IT" sz="2800" b="1" dirty="0">
                <a:solidFill>
                  <a:srgbClr val="92D050"/>
                </a:solidFill>
              </a:rPr>
              <a:t>recupero</a:t>
            </a:r>
            <a:r>
              <a:rPr lang="it-IT" sz="2800" dirty="0">
                <a:solidFill>
                  <a:srgbClr val="92D050"/>
                </a:solidFill>
              </a:rPr>
              <a:t>, </a:t>
            </a:r>
            <a:r>
              <a:rPr lang="it-IT" sz="2800" b="1" dirty="0">
                <a:solidFill>
                  <a:srgbClr val="92D050"/>
                </a:solidFill>
              </a:rPr>
              <a:t>narrativizzazione</a:t>
            </a:r>
            <a:r>
              <a:rPr lang="it-IT" sz="2800" dirty="0">
                <a:solidFill>
                  <a:srgbClr val="92D050"/>
                </a:solidFill>
              </a:rPr>
              <a:t> e </a:t>
            </a:r>
            <a:r>
              <a:rPr lang="it-IT" sz="2800" b="1" dirty="0">
                <a:solidFill>
                  <a:srgbClr val="92D050"/>
                </a:solidFill>
              </a:rPr>
              <a:t>restituzione contestuale</a:t>
            </a:r>
            <a:r>
              <a:rPr lang="it-IT" sz="2800" dirty="0">
                <a:solidFill>
                  <a:srgbClr val="92D050"/>
                </a:solidFill>
              </a:rPr>
              <a:t> dei contenuti propri della storia locale, in una logica di </a:t>
            </a:r>
            <a:r>
              <a:rPr lang="it-IT" sz="2800" i="1" dirty="0">
                <a:solidFill>
                  <a:srgbClr val="92D050"/>
                </a:solidFill>
              </a:rPr>
              <a:t>smart environment</a:t>
            </a:r>
            <a:r>
              <a:rPr lang="it-IT" sz="2800" dirty="0">
                <a:solidFill>
                  <a:srgbClr val="92D050"/>
                </a:solidFill>
              </a:rPr>
              <a:t>.</a:t>
            </a:r>
          </a:p>
        </p:txBody>
      </p:sp>
      <p:sp>
        <p:nvSpPr>
          <p:cNvPr id="20484" name="CasellaDiTesto 4"/>
          <p:cNvSpPr txBox="1">
            <a:spLocks noChangeArrowheads="1"/>
          </p:cNvSpPr>
          <p:nvPr/>
        </p:nvSpPr>
        <p:spPr bwMode="auto">
          <a:xfrm rot="-5400000">
            <a:off x="-4177506" y="2210594"/>
            <a:ext cx="9031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sz="1500" dirty="0">
                <a:solidFill>
                  <a:srgbClr val="92D050"/>
                </a:solidFill>
              </a:rPr>
              <a:t>Intelligenza ambientale, Narratività, Tagging delle  Risorse Urbane e Sensoristica diffusa</a:t>
            </a:r>
          </a:p>
        </p:txBody>
      </p:sp>
      <p:sp>
        <p:nvSpPr>
          <p:cNvPr id="6" name="CasellaDiTesto 5"/>
          <p:cNvSpPr txBox="1"/>
          <p:nvPr/>
        </p:nvSpPr>
        <p:spPr>
          <a:xfrm>
            <a:off x="2286000" y="214313"/>
            <a:ext cx="3732213" cy="769937"/>
          </a:xfrm>
          <a:prstGeom prst="rect">
            <a:avLst/>
          </a:prstGeom>
          <a:noFill/>
        </p:spPr>
        <p:txBody>
          <a:bodyPr wrap="none">
            <a:spAutoFit/>
          </a:bodyPr>
          <a:lstStyle/>
          <a:p>
            <a:pPr fontAlgn="auto">
              <a:spcBef>
                <a:spcPts val="0"/>
              </a:spcBef>
              <a:spcAft>
                <a:spcPts val="0"/>
              </a:spcAft>
              <a:defRPr/>
            </a:pPr>
            <a:r>
              <a:rPr lang="it-IT" sz="4400" b="1" dirty="0">
                <a:solidFill>
                  <a:srgbClr val="94BC64"/>
                </a:solidFill>
                <a:effectLst>
                  <a:outerShdw blurRad="38100" dist="38100" dir="2700000" algn="tl">
                    <a:srgbClr val="000000">
                      <a:alpha val="43137"/>
                    </a:srgbClr>
                  </a:outerShdw>
                </a:effectLst>
                <a:latin typeface="+mn-lt"/>
                <a:cs typeface="+mn-cs"/>
              </a:rPr>
              <a:t>METODOLOGIE</a:t>
            </a:r>
          </a:p>
        </p:txBody>
      </p:sp>
      <p:pic>
        <p:nvPicPr>
          <p:cNvPr id="7" name="Content Placeholder 2" descr="tagmylago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388" y="4293096"/>
            <a:ext cx="4772900" cy="2447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765</Words>
  <Application>Microsoft Office PowerPoint</Application>
  <PresentationFormat>Presentazione su schermo (4:3)</PresentationFormat>
  <Paragraphs>68</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dc:creator>
  <cp:lastModifiedBy>utente</cp:lastModifiedBy>
  <cp:revision>109</cp:revision>
  <dcterms:created xsi:type="dcterms:W3CDTF">2012-09-16T16:22:18Z</dcterms:created>
  <dcterms:modified xsi:type="dcterms:W3CDTF">2014-04-03T14:29:13Z</dcterms:modified>
</cp:coreProperties>
</file>