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1" r:id="rId2"/>
    <p:sldId id="422" r:id="rId3"/>
    <p:sldId id="419" r:id="rId4"/>
    <p:sldId id="424" r:id="rId5"/>
    <p:sldId id="425" r:id="rId6"/>
    <p:sldId id="421" r:id="rId7"/>
    <p:sldId id="426" r:id="rId8"/>
    <p:sldId id="423" r:id="rId9"/>
    <p:sldId id="420" r:id="rId1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8D36"/>
    <a:srgbClr val="0000FF"/>
    <a:srgbClr val="FF00FF"/>
    <a:srgbClr val="CECEEF"/>
    <a:srgbClr val="0C788E"/>
    <a:srgbClr val="FFFF00"/>
    <a:srgbClr val="C0670E"/>
    <a:srgbClr val="F0C50E"/>
    <a:srgbClr val="54381C"/>
    <a:srgbClr val="00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80605" autoAdjust="0"/>
  </p:normalViewPr>
  <p:slideViewPr>
    <p:cSldViewPr>
      <p:cViewPr>
        <p:scale>
          <a:sx n="50" d="100"/>
          <a:sy n="50" d="100"/>
        </p:scale>
        <p:origin x="-966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98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189A61B0-CC9B-B44B-BCEE-2616B5E28B17}" type="datetimeFigureOut">
              <a:rPr lang="it-IT"/>
              <a:pPr>
                <a:defRPr/>
              </a:pPr>
              <a:t>10/04/2014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DAD3DCCE-E114-664B-9C1A-F672E130C66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0246827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D3DCCE-E114-664B-9C1A-F672E130C664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8196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D3DCCE-E114-664B-9C1A-F672E130C664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81968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D3DCCE-E114-664B-9C1A-F672E130C664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81968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D3DCCE-E114-664B-9C1A-F672E130C664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81968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D3DCCE-E114-664B-9C1A-F672E130C664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81968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D3DCCE-E114-664B-9C1A-F672E130C664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06493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46638-CF17-8049-AF84-0AB14550D239}" type="slidenum">
              <a:rPr lang="es-ES"/>
              <a:pPr>
                <a:defRPr/>
              </a:pPr>
              <a:t>‹N›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60512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E47BE-9920-3F42-931B-2A7FD6E9FCBC}" type="slidenum">
              <a:rPr lang="es-ES"/>
              <a:pPr>
                <a:defRPr/>
              </a:pPr>
              <a:t>‹N›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68594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70379-2FF0-E045-86C4-BF5BAEEB8446}" type="slidenum">
              <a:rPr lang="es-ES"/>
              <a:pPr>
                <a:defRPr/>
              </a:pPr>
              <a:t>‹N›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012340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39B03-7FF2-FF45-8BBA-6155C153B5A7}" type="slidenum">
              <a:rPr lang="es-ES"/>
              <a:pPr>
                <a:defRPr/>
              </a:pPr>
              <a:t>‹N›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67148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A00E3-0F1D-C24E-A1B2-880D6BEE8B2E}" type="slidenum">
              <a:rPr lang="es-ES"/>
              <a:pPr>
                <a:defRPr/>
              </a:pPr>
              <a:t>‹N›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20220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EBEFC-8AAE-3C48-83A9-F9F1D4CAC7DC}" type="slidenum">
              <a:rPr lang="es-ES"/>
              <a:pPr>
                <a:defRPr/>
              </a:pPr>
              <a:t>‹N›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84406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B2784-DAAB-0E48-8410-DD37235B6908}" type="slidenum">
              <a:rPr lang="es-ES"/>
              <a:pPr>
                <a:defRPr/>
              </a:pPr>
              <a:t>‹N›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971416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9EE09-6807-A646-8F54-8B0DCE97F6EE}" type="slidenum">
              <a:rPr lang="es-ES"/>
              <a:pPr>
                <a:defRPr/>
              </a:pPr>
              <a:t>‹N›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3077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8B0E0-16AA-C544-82E1-3E339476C450}" type="slidenum">
              <a:rPr lang="es-ES"/>
              <a:pPr>
                <a:defRPr/>
              </a:pPr>
              <a:t>‹N›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05161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5B938-749B-5A4B-ABEC-2682C03A0F0D}" type="slidenum">
              <a:rPr lang="es-ES"/>
              <a:pPr>
                <a:defRPr/>
              </a:pPr>
              <a:t>‹N›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32037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70CCE-7F9E-9E43-B4D1-A2C360F284FC}" type="slidenum">
              <a:rPr lang="es-ES"/>
              <a:pPr>
                <a:defRPr/>
              </a:pPr>
              <a:t>‹N›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5777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cs typeface="Arial" charset="0"/>
              </a:defRPr>
            </a:lvl1pPr>
          </a:lstStyle>
          <a:p>
            <a:pPr>
              <a:defRPr/>
            </a:pPr>
            <a:fld id="{A56512B4-65CB-AB4F-9995-968708406C05}" type="slidenum">
              <a:rPr lang="es-ES"/>
              <a:pPr>
                <a:defRPr/>
              </a:pPr>
              <a:t>‹N›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4.xml"/><Relationship Id="rId1" Type="http://schemas.openxmlformats.org/officeDocument/2006/relationships/video" Target="file:///C:\Users\Carlo\Documents\Lavori\Progetto%20SPH3RA\Elevator_Pitch_15.04.2014\Sph3ra_area.mp4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0.gi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1700808"/>
            <a:ext cx="9144000" cy="12157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4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P</a:t>
            </a:r>
            <a:r>
              <a:rPr lang="it-IT" sz="4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DFEFE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rog</a:t>
            </a:r>
            <a:r>
              <a:rPr lang="it-IT" sz="4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etto </a:t>
            </a:r>
            <a:r>
              <a:rPr lang="it-IT" sz="4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SPH3RA</a:t>
            </a:r>
          </a:p>
          <a:p>
            <a:pPr algn="ctr">
              <a:defRPr/>
            </a:pPr>
            <a:r>
              <a:rPr lang="it-IT" sz="27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S</a:t>
            </a:r>
            <a:r>
              <a:rPr lang="it-IT" sz="27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mart </a:t>
            </a:r>
            <a:r>
              <a:rPr lang="it-IT" sz="27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P</a:t>
            </a:r>
            <a:r>
              <a:rPr lang="it-IT" sz="27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aestum </a:t>
            </a:r>
            <a:r>
              <a:rPr lang="it-IT" sz="27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H</a:t>
            </a:r>
            <a:r>
              <a:rPr lang="it-IT" sz="27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eritage:</a:t>
            </a:r>
            <a:r>
              <a:rPr lang="it-IT" sz="27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3</a:t>
            </a:r>
            <a:r>
              <a:rPr lang="it-IT" sz="27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D </a:t>
            </a:r>
            <a:r>
              <a:rPr lang="it-IT" sz="27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R</a:t>
            </a:r>
            <a:r>
              <a:rPr lang="it-IT" sz="2700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econstruction</a:t>
            </a:r>
            <a:r>
              <a:rPr lang="it-IT" sz="27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 of </a:t>
            </a:r>
            <a:r>
              <a:rPr lang="it-IT" sz="27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A</a:t>
            </a:r>
            <a:r>
              <a:rPr lang="it-IT" sz="2700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ntiquity</a:t>
            </a:r>
            <a:endParaRPr lang="it-IT" sz="27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ea typeface="+mn-ea"/>
              <a:cs typeface="Arial" charset="0"/>
            </a:endParaRPr>
          </a:p>
        </p:txBody>
      </p:sp>
      <p:pic>
        <p:nvPicPr>
          <p:cNvPr id="14338" name="Segnaposto contenuto 7"/>
          <p:cNvPicPr>
            <a:picLocks noGrp="1" noChangeAspect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8000" y="5082862"/>
            <a:ext cx="8569325" cy="1590675"/>
          </a:xfrm>
        </p:spPr>
      </p:pic>
      <p:sp>
        <p:nvSpPr>
          <p:cNvPr id="2053" name="CasellaDiTesto 1"/>
          <p:cNvSpPr txBox="1">
            <a:spLocks noChangeArrowheads="1"/>
          </p:cNvSpPr>
          <p:nvPr/>
        </p:nvSpPr>
        <p:spPr bwMode="auto">
          <a:xfrm>
            <a:off x="107504" y="4074750"/>
            <a:ext cx="8928100" cy="1224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it-IT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SOGGETTI ATTUATORI</a:t>
            </a:r>
            <a:endParaRPr lang="it-IT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ea typeface="+mn-ea"/>
              <a:cs typeface="Arial" charset="0"/>
            </a:endParaRPr>
          </a:p>
          <a:p>
            <a:pPr algn="ctr">
              <a:defRPr/>
            </a:pPr>
            <a:r>
              <a:rPr lang="it-IT" b="1" spc="-9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Maurizio Cembalo, Emanuela  De </a:t>
            </a:r>
            <a:r>
              <a:rPr lang="it-IT" b="1" spc="-9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Feo</a:t>
            </a:r>
            <a:r>
              <a:rPr lang="it-IT" b="1" spc="-9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, Cristiano B. De Vita, Valeria Ferrara, Carlo </a:t>
            </a:r>
            <a:r>
              <a:rPr lang="it-IT" b="1" spc="-9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Gerundo</a:t>
            </a:r>
            <a:endParaRPr lang="it-IT" sz="1700" b="1" spc="-9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ea typeface="+mn-ea"/>
              <a:cs typeface="Arial" charset="0"/>
            </a:endParaRPr>
          </a:p>
          <a:p>
            <a:pPr>
              <a:defRPr/>
            </a:pPr>
            <a:endParaRPr lang="it-IT" sz="1200" dirty="0">
              <a:solidFill>
                <a:srgbClr val="FDFEFE"/>
              </a:solidFill>
              <a:latin typeface="Calibri" pitchFamily="34" charset="0"/>
              <a:ea typeface="+mn-ea"/>
              <a:cs typeface="Arial" charset="0"/>
            </a:endParaRPr>
          </a:p>
          <a:p>
            <a:pPr>
              <a:defRPr/>
            </a:pPr>
            <a:endParaRPr lang="it-IT" sz="1200" dirty="0">
              <a:solidFill>
                <a:srgbClr val="FDFEFE"/>
              </a:solidFill>
              <a:latin typeface="Calibri" pitchFamily="34" charset="0"/>
              <a:ea typeface="+mn-ea"/>
              <a:cs typeface="Arial" charset="0"/>
            </a:endParaRPr>
          </a:p>
        </p:txBody>
      </p:sp>
      <p:sp>
        <p:nvSpPr>
          <p:cNvPr id="7" name="Rettangolo 4"/>
          <p:cNvSpPr/>
          <p:nvPr/>
        </p:nvSpPr>
        <p:spPr>
          <a:xfrm>
            <a:off x="395536" y="3140968"/>
            <a:ext cx="8352928" cy="80021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PON04a3_00199 </a:t>
            </a:r>
            <a:r>
              <a:rPr lang="it-IT" sz="30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/>
            </a:r>
            <a:br>
              <a:rPr lang="it-IT" sz="30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</a:br>
            <a:r>
              <a:rPr lang="it-IT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giugno 2012 </a:t>
            </a:r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–</a:t>
            </a:r>
            <a:r>
              <a:rPr lang="it-IT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 settembre 2014</a:t>
            </a:r>
            <a:endParaRPr lang="it-IT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ea typeface="+mn-ea"/>
              <a:cs typeface="Arial" charset="0"/>
            </a:endParaRPr>
          </a:p>
        </p:txBody>
      </p:sp>
      <p:pic>
        <p:nvPicPr>
          <p:cNvPr id="3" name="Picture 2" descr="Logo Sph3ra_02_white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24" y="260648"/>
            <a:ext cx="2555776" cy="122544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-1558097" y="3902022"/>
            <a:ext cx="914400" cy="914400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 anchorCtr="0">
            <a:noAutofit/>
          </a:bodyPr>
          <a:lstStyle/>
          <a:p>
            <a:endParaRPr lang="en-US" sz="1200" dirty="0" smtClean="0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18434" name="Picture 2" descr="http://www.ponrec.it/media/6175/loghi_12m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1840" y="261960"/>
            <a:ext cx="5860257" cy="1152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Progetto </a:t>
            </a:r>
            <a:r>
              <a:rPr lang="it-IT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SPH3RA</a:t>
            </a:r>
            <a:br>
              <a:rPr lang="it-IT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</a:br>
            <a:r>
              <a:rPr lang="it-IT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Il Contesto</a:t>
            </a:r>
            <a:endParaRPr lang="it-IT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Arial" charset="0"/>
            </a:endParaRPr>
          </a:p>
        </p:txBody>
      </p:sp>
      <p:pic>
        <p:nvPicPr>
          <p:cNvPr id="1026" name="Picture 2" descr="C:\Users\Carlo\Documents\Lavori\Progetto SPH3RA\Elevator_Pitch_15.04.2014\260px-Capaccio_pos_S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00" y="1757487"/>
            <a:ext cx="2952000" cy="2395661"/>
          </a:xfrm>
          <a:prstGeom prst="rect">
            <a:avLst/>
          </a:prstGeom>
          <a:noFill/>
        </p:spPr>
      </p:pic>
      <p:pic>
        <p:nvPicPr>
          <p:cNvPr id="1028" name="Picture 4" descr="http://1.bp.blogspot.com/-oVVdX9wHp6U/UChBpqF-ZJI/AAAAAAAAGbw/c8cj3XOATdg/s1600/paestu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000" y="4356412"/>
            <a:ext cx="2952000" cy="2173000"/>
          </a:xfrm>
          <a:prstGeom prst="rect">
            <a:avLst/>
          </a:prstGeom>
          <a:noFill/>
        </p:spPr>
      </p:pic>
      <p:sp>
        <p:nvSpPr>
          <p:cNvPr id="10" name="Rettangolo 9"/>
          <p:cNvSpPr/>
          <p:nvPr/>
        </p:nvSpPr>
        <p:spPr>
          <a:xfrm>
            <a:off x="3059832" y="1628800"/>
            <a:ext cx="6012160" cy="5378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it-IT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SITO ARCHEOLOGICO </a:t>
            </a:r>
            <a:r>
              <a:rPr lang="it-IT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DI</a:t>
            </a:r>
            <a:r>
              <a:rPr lang="it-IT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 PAESTUM</a:t>
            </a:r>
          </a:p>
          <a:p>
            <a:pPr marL="0" lvl="1" algn="ctr">
              <a:spcAft>
                <a:spcPts val="600"/>
              </a:spcAft>
            </a:pPr>
            <a:r>
              <a:rPr lang="it-IT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Comune di Capaccio (SA)</a:t>
            </a:r>
          </a:p>
          <a:p>
            <a:pPr marL="0" lvl="1" algn="ctr">
              <a:spcAft>
                <a:spcPts val="600"/>
              </a:spcAft>
            </a:pPr>
            <a:r>
              <a:rPr lang="it-IT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Patrimonio dell’Umanità</a:t>
            </a:r>
          </a:p>
          <a:p>
            <a:pPr marL="0" lvl="1" algn="ctr"/>
            <a:endParaRPr lang="it-IT" sz="16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Arial" charset="0"/>
            </a:endParaRPr>
          </a:p>
          <a:p>
            <a:pPr marL="0" lvl="1" algn="ctr"/>
            <a:endParaRPr lang="it-IT" sz="16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Arial" charset="0"/>
            </a:endParaRPr>
          </a:p>
          <a:p>
            <a:pPr marL="0" lvl="1" algn="just"/>
            <a:r>
              <a:rPr lang="it-IT" sz="1950" b="1" kern="10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24°Nella classifica dei Musei, Monumenti E Aree Archeologiche Statali più visitate con </a:t>
            </a:r>
            <a:r>
              <a:rPr lang="it-IT" sz="1950" b="1" u="sng" kern="10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242.218 visitatori</a:t>
            </a:r>
            <a:r>
              <a:rPr lang="it-IT" sz="1950" b="1" kern="10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 nel 2013 (introiti lordi: 733.802,87 €)</a:t>
            </a:r>
          </a:p>
          <a:p>
            <a:pPr marL="0" lvl="1" algn="just"/>
            <a:endParaRPr lang="it-IT" sz="1600" b="1" kern="10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Arial" charset="0"/>
            </a:endParaRPr>
          </a:p>
          <a:p>
            <a:pPr marL="0" lvl="1" algn="just"/>
            <a:endParaRPr lang="it-IT" b="1" kern="10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Arial" charset="0"/>
            </a:endParaRPr>
          </a:p>
          <a:p>
            <a:pPr marL="171450" lvl="1" indent="-171450" algn="just"/>
            <a:r>
              <a:rPr lang="it-IT" sz="1900" b="1" kern="10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Problematiche:</a:t>
            </a:r>
          </a:p>
          <a:p>
            <a:pPr marL="171450" lvl="1" indent="-171450" algn="just">
              <a:buFont typeface="Arial" pitchFamily="34" charset="0"/>
              <a:buChar char="•"/>
            </a:pPr>
            <a:r>
              <a:rPr lang="it-IT" sz="1900" b="1" kern="10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 pochi e inefficaci strumenti divulgativi;</a:t>
            </a:r>
          </a:p>
          <a:p>
            <a:pPr marL="171450" lvl="1" indent="-171450" algn="just">
              <a:buFont typeface="Arial" pitchFamily="34" charset="0"/>
              <a:buChar char="•"/>
            </a:pPr>
            <a:r>
              <a:rPr lang="it-IT" sz="1900" b="1" kern="10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 scarsa visibilità;</a:t>
            </a:r>
          </a:p>
          <a:p>
            <a:pPr marL="171450" lvl="1" indent="-171450" algn="just">
              <a:buFont typeface="Arial" pitchFamily="34" charset="0"/>
              <a:buChar char="•"/>
            </a:pPr>
            <a:r>
              <a:rPr lang="it-IT" sz="1900" b="1" kern="10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 difficoltà nell’intercettare i flussi turistici del circuito archeologico campano (Pompei, Ercolano, ecc.)</a:t>
            </a:r>
          </a:p>
          <a:p>
            <a:pPr marL="0" lvl="1" algn="ctr"/>
            <a:endParaRPr lang="it-IT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Arial" charset="0"/>
            </a:endParaRPr>
          </a:p>
        </p:txBody>
      </p:sp>
      <p:pic>
        <p:nvPicPr>
          <p:cNvPr id="1030" name="Picture 6" descr="File:UNESCO World Heritage Site logo.sv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2000" y="2484000"/>
            <a:ext cx="360040" cy="3600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9156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36490" y="4229373"/>
            <a:ext cx="914400" cy="914400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 anchorCtr="0">
            <a:noAutofit/>
          </a:bodyPr>
          <a:lstStyle/>
          <a:p>
            <a:endParaRPr lang="en-US" sz="1200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Progetto SPH3RA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/>
          <a:lstStyle/>
          <a:p>
            <a:pPr algn="just"/>
            <a:r>
              <a:rPr lang="it-IT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Obiettivo</a:t>
            </a:r>
            <a:r>
              <a:rPr lang="it-IT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 </a:t>
            </a:r>
          </a:p>
          <a:p>
            <a:pPr lvl="1" algn="just"/>
            <a:r>
              <a:rPr lang="it-IT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promuovere la </a:t>
            </a:r>
            <a:r>
              <a:rPr lang="it-IT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conservazione digitale, </a:t>
            </a:r>
            <a:r>
              <a:rPr lang="it-IT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la </a:t>
            </a:r>
            <a:r>
              <a:rPr lang="it-IT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diffusione, divulgazione e sostenibilità del patrimonio archeologico </a:t>
            </a:r>
            <a:r>
              <a:rPr lang="it-IT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di Paestum</a:t>
            </a:r>
          </a:p>
          <a:p>
            <a:pPr algn="just"/>
            <a:endParaRPr lang="it-IT" sz="28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Arial" charset="0"/>
            </a:endParaRPr>
          </a:p>
          <a:p>
            <a:pPr algn="just"/>
            <a:r>
              <a:rPr lang="it-IT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Come</a:t>
            </a:r>
          </a:p>
          <a:p>
            <a:pPr lvl="1" algn="just"/>
            <a:r>
              <a:rPr lang="it-IT" b="1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sviluppo di un’</a:t>
            </a:r>
            <a:r>
              <a:rPr lang="it-IT" b="1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App</a:t>
            </a:r>
            <a:r>
              <a:rPr lang="it-IT" b="1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 per la riproduzione in realtà aumentata di modelli digitali delle architetture del sito</a:t>
            </a:r>
          </a:p>
        </p:txBody>
      </p:sp>
    </p:spTree>
    <p:extLst>
      <p:ext uri="{BB962C8B-B14F-4D97-AF65-F5344CB8AC3E}">
        <p14:creationId xmlns="" xmlns:p14="http://schemas.microsoft.com/office/powerpoint/2010/main" val="369156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Progetto </a:t>
            </a:r>
            <a:r>
              <a:rPr lang="it-IT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SPH3RA</a:t>
            </a:r>
            <a:endParaRPr lang="it-IT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Arial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5496" y="1412776"/>
            <a:ext cx="28083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1600" b="1" spc="50" dirty="0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0070C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OR 1: Studio Preliminare del Contesto</a:t>
            </a:r>
            <a:endParaRPr lang="it-IT" sz="1600" b="1" spc="50" dirty="0">
              <a:ln w="13500">
                <a:solidFill>
                  <a:srgbClr val="BBE0E3">
                    <a:shade val="2500"/>
                    <a:alpha val="6500"/>
                  </a:srgbClr>
                </a:solidFill>
                <a:prstDash val="solid"/>
              </a:ln>
              <a:solidFill>
                <a:srgbClr val="0070C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Arial" charset="0"/>
            </a:endParaRPr>
          </a:p>
        </p:txBody>
      </p:sp>
      <p:pic>
        <p:nvPicPr>
          <p:cNvPr id="10" name="Picture 3" descr="C:\Users\Chris\Desktop\1961-16-IH-Piranesi-ViewOfTempleNeptune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60" y="2060776"/>
            <a:ext cx="1888193" cy="16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Freccia a destra 11"/>
          <p:cNvSpPr/>
          <p:nvPr/>
        </p:nvSpPr>
        <p:spPr>
          <a:xfrm>
            <a:off x="2411760" y="2645704"/>
            <a:ext cx="720080" cy="432048"/>
          </a:xfrm>
          <a:prstGeom prst="rightArrow">
            <a:avLst/>
          </a:prstGeom>
          <a:solidFill>
            <a:srgbClr val="00206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=""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3131840" y="1412776"/>
            <a:ext cx="2232248" cy="584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1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OR3: Rilievo area archeologica</a:t>
            </a:r>
            <a:endParaRPr lang="it-IT" sz="1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Arial" charset="0"/>
            </a:endParaRPr>
          </a:p>
        </p:txBody>
      </p:sp>
      <p:pic>
        <p:nvPicPr>
          <p:cNvPr id="14" name="Picture 2" descr="Fig1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135" r="18484" b="-1836"/>
          <a:stretch>
            <a:fillRect/>
          </a:stretch>
        </p:blipFill>
        <p:spPr bwMode="auto">
          <a:xfrm>
            <a:off x="3275856" y="2060776"/>
            <a:ext cx="1913813" cy="16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Freccia a destra 14"/>
          <p:cNvSpPr/>
          <p:nvPr/>
        </p:nvSpPr>
        <p:spPr>
          <a:xfrm>
            <a:off x="5292080" y="2645704"/>
            <a:ext cx="720080" cy="432048"/>
          </a:xfrm>
          <a:prstGeom prst="rightArrow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=""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6" name="Picture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939" t="3070" r="12227" b="1195"/>
          <a:stretch>
            <a:fillRect/>
          </a:stretch>
        </p:blipFill>
        <p:spPr bwMode="auto">
          <a:xfrm>
            <a:off x="6094268" y="2060776"/>
            <a:ext cx="2654196" cy="16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ttangolo 16"/>
          <p:cNvSpPr/>
          <p:nvPr/>
        </p:nvSpPr>
        <p:spPr>
          <a:xfrm>
            <a:off x="6084016" y="1412776"/>
            <a:ext cx="2606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1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OR 4: Elaborazione Dati Rilevati</a:t>
            </a:r>
            <a:endParaRPr lang="it-IT" sz="1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Arial" charset="0"/>
            </a:endParaRPr>
          </a:p>
        </p:txBody>
      </p:sp>
      <p:sp>
        <p:nvSpPr>
          <p:cNvPr id="18" name="Freccia a destra 17"/>
          <p:cNvSpPr/>
          <p:nvPr/>
        </p:nvSpPr>
        <p:spPr>
          <a:xfrm rot="5400000">
            <a:off x="7200292" y="3761828"/>
            <a:ext cx="504056" cy="432048"/>
          </a:xfrm>
          <a:prstGeom prst="rightArrow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=""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/>
          <p:cNvSpPr/>
          <p:nvPr/>
        </p:nvSpPr>
        <p:spPr>
          <a:xfrm>
            <a:off x="3012621" y="4314582"/>
            <a:ext cx="29995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1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OR 5: Creazione Modelli 3d</a:t>
            </a:r>
            <a:endParaRPr lang="it-IT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Arial" charset="0"/>
            </a:endParaRPr>
          </a:p>
        </p:txBody>
      </p:sp>
      <p:pic>
        <p:nvPicPr>
          <p:cNvPr id="20" name="Picture 6" descr="C:\Users\asus\Desktop\Cattura1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104" t="24619" r="11909" b="10065"/>
          <a:stretch>
            <a:fillRect/>
          </a:stretch>
        </p:blipFill>
        <p:spPr bwMode="auto">
          <a:xfrm>
            <a:off x="467544" y="4725144"/>
            <a:ext cx="1637038" cy="15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7" descr="C:\Users\asus\Desktop\Cattura2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188" t="26772" r="16850" b="15535"/>
          <a:stretch>
            <a:fillRect/>
          </a:stretch>
        </p:blipFill>
        <p:spPr bwMode="auto">
          <a:xfrm>
            <a:off x="2267744" y="4725144"/>
            <a:ext cx="1546450" cy="15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ttangolo 22"/>
          <p:cNvSpPr/>
          <p:nvPr/>
        </p:nvSpPr>
        <p:spPr>
          <a:xfrm>
            <a:off x="645842" y="6289575"/>
            <a:ext cx="28142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spc="-30" dirty="0" smtClean="0">
                <a:solidFill>
                  <a:srgbClr val="FFFFFF"/>
                </a:solidFill>
                <a:cs typeface="Arial" charset="0"/>
              </a:rPr>
              <a:t>da PUNTI... 	...a MESH</a:t>
            </a:r>
            <a:endParaRPr lang="it-IT" sz="1400" dirty="0"/>
          </a:p>
        </p:txBody>
      </p:sp>
      <p:sp>
        <p:nvSpPr>
          <p:cNvPr id="24" name="Rettangolo 23"/>
          <p:cNvSpPr/>
          <p:nvPr/>
        </p:nvSpPr>
        <p:spPr>
          <a:xfrm>
            <a:off x="251520" y="4221088"/>
            <a:ext cx="8640960" cy="2484000"/>
          </a:xfrm>
          <a:prstGeom prst="rect">
            <a:avLst/>
          </a:prstGeom>
          <a:noFill/>
          <a:ln w="50800" cap="flat" cmpd="sng" algn="ctr">
            <a:solidFill>
              <a:srgbClr val="CECEEF"/>
            </a:solidFill>
            <a:prstDash val="sysDot"/>
          </a:ln>
          <a:effectLst/>
          <a:extLst>
            <a:ext uri="{91240B29-F687-4f45-9708-019B960494DF}">
              <a14:hiddenLine xmlns=""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reccia a destra 24"/>
          <p:cNvSpPr/>
          <p:nvPr/>
        </p:nvSpPr>
        <p:spPr>
          <a:xfrm>
            <a:off x="4067944" y="5229200"/>
            <a:ext cx="936104" cy="504056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=""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6" name="Immagine 2" descr="cerere3D_1"/>
          <p:cNvPicPr>
            <a:picLocks noChangeAspect="1" noChangeArrowheads="1"/>
          </p:cNvPicPr>
          <p:nvPr/>
        </p:nvPicPr>
        <p:blipFill>
          <a:blip r:embed="rId8" cstate="email">
            <a:grayscl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707" y="4707565"/>
            <a:ext cx="3381741" cy="1673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69156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Progetto </a:t>
            </a:r>
            <a:r>
              <a:rPr lang="it-IT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SPH3RA</a:t>
            </a:r>
            <a:endParaRPr lang="it-IT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Arial" charset="0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251520" y="1484784"/>
            <a:ext cx="8640960" cy="1872208"/>
          </a:xfrm>
          <a:prstGeom prst="rect">
            <a:avLst/>
          </a:prstGeom>
          <a:noFill/>
          <a:ln w="50800" cap="flat" cmpd="sng" algn="ctr">
            <a:solidFill>
              <a:srgbClr val="CECEEF"/>
            </a:solidFill>
            <a:prstDash val="sysDot"/>
          </a:ln>
          <a:effectLst/>
          <a:extLst>
            <a:ext uri="{91240B29-F687-4f45-9708-019B960494DF}">
              <a14:hiddenLine xmlns=""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reccia a destra 24"/>
          <p:cNvSpPr/>
          <p:nvPr/>
        </p:nvSpPr>
        <p:spPr>
          <a:xfrm rot="5400000">
            <a:off x="2519772" y="3465004"/>
            <a:ext cx="576064" cy="504056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=""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6" name="Immagine 2" descr="cerere3D_1"/>
          <p:cNvPicPr>
            <a:picLocks noChangeAspect="1" noChangeArrowheads="1"/>
          </p:cNvPicPr>
          <p:nvPr/>
        </p:nvPicPr>
        <p:blipFill>
          <a:blip r:embed="rId3" cstate="email">
            <a:grayscl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685" y="1700808"/>
            <a:ext cx="3090763" cy="1529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Immagine 3" descr="cerere3D_2"/>
          <p:cNvPicPr>
            <a:picLocks noChangeAspect="1" noChangeArrowheads="1"/>
          </p:cNvPicPr>
          <p:nvPr/>
        </p:nvPicPr>
        <p:blipFill>
          <a:blip r:embed="rId4" cstate="email">
            <a:grayscl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2006419"/>
            <a:ext cx="2232248" cy="111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Immagine 4" descr="C:\Users\asus\Desktop\2.JPG"/>
          <p:cNvPicPr>
            <a:picLocks noChangeAspect="1" noChangeArrowheads="1"/>
          </p:cNvPicPr>
          <p:nvPr/>
        </p:nvPicPr>
        <p:blipFill>
          <a:blip r:embed="rId5" cstate="email">
            <a:lum bright="-4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208" r="4478"/>
          <a:stretch>
            <a:fillRect/>
          </a:stretch>
        </p:blipFill>
        <p:spPr bwMode="auto">
          <a:xfrm>
            <a:off x="3131840" y="1934411"/>
            <a:ext cx="2024659" cy="1225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ttangolo 27"/>
          <p:cNvSpPr/>
          <p:nvPr/>
        </p:nvSpPr>
        <p:spPr>
          <a:xfrm>
            <a:off x="899592" y="3717032"/>
            <a:ext cx="37176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OR 6: </a:t>
            </a:r>
            <a:r>
              <a:rPr lang="it-IT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Renderizzazione</a:t>
            </a:r>
            <a:r>
              <a:rPr lang="it-IT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 Modelli</a:t>
            </a:r>
            <a:endParaRPr lang="it-IT" sz="4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00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Arial" charset="0"/>
            </a:endParaRPr>
          </a:p>
        </p:txBody>
      </p:sp>
      <p:sp>
        <p:nvSpPr>
          <p:cNvPr id="29" name="CasellaDiTesto 9"/>
          <p:cNvSpPr txBox="1">
            <a:spLocks noChangeArrowheads="1"/>
          </p:cNvSpPr>
          <p:nvPr/>
        </p:nvSpPr>
        <p:spPr bwMode="auto">
          <a:xfrm>
            <a:off x="1259632" y="6336704"/>
            <a:ext cx="2952328" cy="476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400" dirty="0">
                <a:solidFill>
                  <a:schemeClr val="bg1"/>
                </a:solidFill>
              </a:rPr>
              <a:t>Modello tridimensionale del Tempio cd. di </a:t>
            </a:r>
            <a:r>
              <a:rPr lang="it-IT" sz="1400" dirty="0" smtClean="0">
                <a:solidFill>
                  <a:schemeClr val="bg1"/>
                </a:solidFill>
              </a:rPr>
              <a:t>Cerere (</a:t>
            </a:r>
            <a:r>
              <a:rPr lang="it-IT" sz="1400" dirty="0" err="1" smtClean="0">
                <a:solidFill>
                  <a:schemeClr val="bg1"/>
                </a:solidFill>
              </a:rPr>
              <a:t>Athenaion</a:t>
            </a:r>
            <a:r>
              <a:rPr lang="it-IT" sz="1400" dirty="0" smtClean="0">
                <a:solidFill>
                  <a:schemeClr val="bg1"/>
                </a:solidFill>
              </a:rPr>
              <a:t>)</a:t>
            </a:r>
            <a:endParaRPr lang="it-IT" sz="1300" dirty="0">
              <a:solidFill>
                <a:schemeClr val="bg1"/>
              </a:solidFill>
              <a:latin typeface="Calibri" charset="0"/>
            </a:endParaRPr>
          </a:p>
        </p:txBody>
      </p:sp>
      <p:pic>
        <p:nvPicPr>
          <p:cNvPr id="30" name="Picture 2" descr="C:\Users\Chris\Desktop\Cerere_08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4851" r="7779"/>
          <a:stretch>
            <a:fillRect/>
          </a:stretch>
        </p:blipFill>
        <p:spPr bwMode="auto">
          <a:xfrm>
            <a:off x="1331640" y="4221088"/>
            <a:ext cx="2818033" cy="2048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ttangolo 18"/>
          <p:cNvSpPr/>
          <p:nvPr/>
        </p:nvSpPr>
        <p:spPr>
          <a:xfrm>
            <a:off x="3012621" y="1578278"/>
            <a:ext cx="29995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1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OR 5: Creazione Modelli 3d</a:t>
            </a:r>
            <a:endParaRPr lang="it-IT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Arial" charset="0"/>
            </a:endParaRPr>
          </a:p>
        </p:txBody>
      </p:sp>
      <p:sp>
        <p:nvSpPr>
          <p:cNvPr id="31" name="Freccia a destra 30"/>
          <p:cNvSpPr/>
          <p:nvPr/>
        </p:nvSpPr>
        <p:spPr>
          <a:xfrm>
            <a:off x="4572000" y="5229200"/>
            <a:ext cx="720080" cy="432048"/>
          </a:xfrm>
          <a:prstGeom prst="rightArrow">
            <a:avLst/>
          </a:prstGeom>
          <a:solidFill>
            <a:srgbClr val="FF00FF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=""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Rettangolo 31"/>
          <p:cNvSpPr/>
          <p:nvPr/>
        </p:nvSpPr>
        <p:spPr>
          <a:xfrm>
            <a:off x="5001795" y="4005064"/>
            <a:ext cx="36026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1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OR2: Progettazione Applicazione</a:t>
            </a:r>
            <a:endParaRPr lang="it-IT" sz="1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Arial" charset="0"/>
            </a:endParaRPr>
          </a:p>
        </p:txBody>
      </p:sp>
      <p:pic>
        <p:nvPicPr>
          <p:cNvPr id="33" name="Picture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365104"/>
            <a:ext cx="2310759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69156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395536" y="274553"/>
            <a:ext cx="8352928" cy="116955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Progetto SPH3RA</a:t>
            </a:r>
          </a:p>
          <a:p>
            <a:pPr algn="ctr">
              <a:defRPr/>
            </a:pPr>
            <a:r>
              <a:rPr lang="it-IT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3">
                    <a:lumMod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Risultati attesi</a:t>
            </a:r>
            <a:endParaRPr lang="it-IT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3">
                  <a:lumMod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ea typeface="+mn-ea"/>
              <a:cs typeface="Arial" charset="0"/>
            </a:endParaRPr>
          </a:p>
        </p:txBody>
      </p:sp>
      <p:pic>
        <p:nvPicPr>
          <p:cNvPr id="4" name="Sph3ra_area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048000" y="2286000"/>
            <a:ext cx="3048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395536" y="274553"/>
            <a:ext cx="8352928" cy="116955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Progetto SPH3RA</a:t>
            </a:r>
          </a:p>
          <a:p>
            <a:pPr algn="ctr">
              <a:defRPr/>
            </a:pPr>
            <a:r>
              <a:rPr lang="it-IT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3">
                    <a:lumMod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Risultati attesi</a:t>
            </a:r>
            <a:endParaRPr lang="it-IT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3">
                  <a:lumMod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ea typeface="+mn-ea"/>
              <a:cs typeface="Arial" charset="0"/>
            </a:endParaRPr>
          </a:p>
        </p:txBody>
      </p:sp>
      <p:sp>
        <p:nvSpPr>
          <p:cNvPr id="5" name="Rectangle 1"/>
          <p:cNvSpPr/>
          <p:nvPr/>
        </p:nvSpPr>
        <p:spPr>
          <a:xfrm>
            <a:off x="395536" y="2204864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spc="50" dirty="0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Caratteristiche dell’</a:t>
            </a:r>
            <a:r>
              <a:rPr lang="it-IT" sz="2400" b="1" spc="50" dirty="0" err="1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app</a:t>
            </a:r>
            <a:r>
              <a:rPr lang="it-IT" sz="2400" b="1" spc="50" dirty="0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:</a:t>
            </a:r>
          </a:p>
          <a:p>
            <a:pPr marL="266700" indent="-266700">
              <a:buFont typeface="Arial" pitchFamily="34" charset="0"/>
              <a:buChar char="•"/>
            </a:pPr>
            <a:r>
              <a:rPr lang="it-IT" sz="2400" b="1" spc="50" dirty="0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piattaforme </a:t>
            </a:r>
            <a:r>
              <a:rPr lang="it-IT" sz="2400" b="1" spc="50" dirty="0" err="1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Android</a:t>
            </a:r>
            <a:r>
              <a:rPr lang="it-IT" sz="2400" b="1" spc="50" dirty="0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 e </a:t>
            </a:r>
            <a:r>
              <a:rPr lang="it-IT" sz="2400" b="1" spc="50" dirty="0" err="1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iOS</a:t>
            </a:r>
            <a:endParaRPr lang="it-IT" sz="2400" b="1" spc="50" dirty="0" smtClean="0">
              <a:ln w="13500">
                <a:solidFill>
                  <a:srgbClr val="BBE0E3">
                    <a:shade val="2500"/>
                    <a:alpha val="6500"/>
                  </a:srgbClr>
                </a:solidFill>
                <a:prstDash val="solid"/>
              </a:ln>
              <a:solidFill>
                <a:srgbClr val="BBE0E3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ea typeface="+mn-ea"/>
              <a:cs typeface="Arial" charset="0"/>
            </a:endParaRPr>
          </a:p>
          <a:p>
            <a:pPr marL="266700" indent="-266700">
              <a:buFont typeface="Arial" pitchFamily="34" charset="0"/>
              <a:buChar char="•"/>
            </a:pPr>
            <a:r>
              <a:rPr lang="it-IT" altLang="ja-JP" sz="2400" b="1" spc="50" dirty="0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ricostruzione virtuale dell’ambiente circondante il visitatore in realtà aumentata;</a:t>
            </a:r>
          </a:p>
          <a:p>
            <a:pPr marL="266700" indent="-266700">
              <a:buFont typeface="Arial" pitchFamily="34" charset="0"/>
              <a:buChar char="•"/>
            </a:pPr>
            <a:r>
              <a:rPr lang="it-IT" altLang="ja-JP" sz="2400" b="1" spc="50" dirty="0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guida virtuale (</a:t>
            </a:r>
            <a:r>
              <a:rPr lang="it-IT" altLang="ja-JP" sz="2400" b="1" i="1" spc="50" dirty="0" err="1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real</a:t>
            </a:r>
            <a:r>
              <a:rPr lang="it-IT" altLang="ja-JP" sz="2400" b="1" i="1" spc="50" dirty="0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 tour</a:t>
            </a:r>
            <a:r>
              <a:rPr lang="it-IT" altLang="ja-JP" sz="2400" b="1" spc="50" dirty="0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);</a:t>
            </a:r>
          </a:p>
          <a:p>
            <a:pPr marL="266700" indent="-266700">
              <a:buFont typeface="Arial" pitchFamily="34" charset="0"/>
              <a:buChar char="•"/>
            </a:pPr>
            <a:r>
              <a:rPr lang="it-IT" altLang="ja-JP" sz="2400" b="1" spc="50" dirty="0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suggerimento dei punti di interesse non ancora visitati (</a:t>
            </a:r>
            <a:r>
              <a:rPr lang="it-IT" altLang="ja-JP" sz="2400" b="1" i="1" spc="50" dirty="0" err="1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free-roaming</a:t>
            </a:r>
            <a:r>
              <a:rPr lang="it-IT" altLang="ja-JP" sz="2400" b="1" spc="50" dirty="0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).</a:t>
            </a:r>
          </a:p>
          <a:p>
            <a:pPr>
              <a:buFont typeface="Arial" pitchFamily="34" charset="0"/>
              <a:buChar char="•"/>
            </a:pPr>
            <a:endParaRPr lang="it-IT" altLang="ja-JP" sz="2400" b="1" spc="50" dirty="0" smtClean="0">
              <a:ln w="13500">
                <a:solidFill>
                  <a:srgbClr val="BBE0E3">
                    <a:shade val="2500"/>
                    <a:alpha val="6500"/>
                  </a:srgbClr>
                </a:solidFill>
                <a:prstDash val="solid"/>
              </a:ln>
              <a:solidFill>
                <a:srgbClr val="BBE0E3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ea typeface="+mn-ea"/>
              <a:cs typeface="Arial" charset="0"/>
            </a:endParaRPr>
          </a:p>
          <a:p>
            <a:r>
              <a:rPr lang="it-IT" altLang="ja-JP" sz="2400" b="1" spc="50" dirty="0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Possibili sviluppi futuri: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it-IT" altLang="ja-JP" sz="2400" b="1" spc="50" dirty="0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modalità </a:t>
            </a:r>
            <a:r>
              <a:rPr lang="it-IT" altLang="ja-JP" sz="2400" b="1" i="1" spc="50" dirty="0" err="1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Time</a:t>
            </a:r>
            <a:r>
              <a:rPr lang="it-IT" altLang="ja-JP" sz="2400" b="1" i="1" spc="50" dirty="0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 </a:t>
            </a:r>
            <a:r>
              <a:rPr lang="it-IT" altLang="ja-JP" sz="2400" b="1" i="1" spc="50" dirty="0" err="1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machine</a:t>
            </a:r>
            <a:r>
              <a:rPr lang="it-IT" altLang="ja-JP" sz="2400" b="1" i="1" spc="50" dirty="0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it-IT" altLang="ja-JP" sz="2400" b="1" i="1" spc="50" dirty="0" err="1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TriviaPaestum</a:t>
            </a:r>
            <a:r>
              <a:rPr lang="it-IT" altLang="ja-JP" sz="2400" b="1" i="1" spc="50" dirty="0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it-IT" altLang="ja-JP" sz="2400" b="1" spc="50" dirty="0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caccia al tesoro.</a:t>
            </a:r>
            <a:endParaRPr lang="it-IT" altLang="ja-JP" sz="2400" b="1" i="1" spc="50" dirty="0" smtClean="0">
              <a:ln w="13500">
                <a:solidFill>
                  <a:srgbClr val="BBE0E3">
                    <a:shade val="2500"/>
                    <a:alpha val="6500"/>
                  </a:srgbClr>
                </a:solidFill>
                <a:prstDash val="solid"/>
              </a:ln>
              <a:solidFill>
                <a:srgbClr val="BBE0E3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ea typeface="+mn-ea"/>
              <a:cs typeface="Arial" charset="0"/>
            </a:endParaRPr>
          </a:p>
        </p:txBody>
      </p:sp>
      <p:pic>
        <p:nvPicPr>
          <p:cNvPr id="6" name="Picture 2" descr="Logo Sph3ra_02_whit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896" y="1457568"/>
            <a:ext cx="1507951" cy="723035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3707904" y="1412776"/>
            <a:ext cx="3561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800" b="1" spc="50" dirty="0" smtClean="0">
                <a:ln w="13500">
                  <a:solidFill>
                    <a:srgbClr val="BBE0E3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BBE0E3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 BERKLEY" pitchFamily="2" charset="0"/>
                <a:cs typeface="Arial" charset="0"/>
              </a:rPr>
              <a:t>i</a:t>
            </a:r>
            <a:endParaRPr lang="it-IT" sz="4800" dirty="0">
              <a:latin typeface="AR BERKLEY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95536" y="274553"/>
            <a:ext cx="8352928" cy="116955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Progetto SPH3RA</a:t>
            </a:r>
          </a:p>
          <a:p>
            <a:pPr algn="ctr">
              <a:defRPr/>
            </a:pPr>
            <a:r>
              <a:rPr lang="it-IT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...cosa manca</a:t>
            </a:r>
            <a:endParaRPr lang="it-IT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ea typeface="+mn-ea"/>
              <a:cs typeface="Arial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11125267"/>
              </p:ext>
            </p:extLst>
          </p:nvPr>
        </p:nvGraphicFramePr>
        <p:xfrm>
          <a:off x="539750" y="1412775"/>
          <a:ext cx="8135938" cy="51845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267551"/>
                <a:gridCol w="4868387"/>
              </a:tblGrid>
              <a:tr h="432048">
                <a:tc>
                  <a:txBody>
                    <a:bodyPr/>
                    <a:lstStyle/>
                    <a:p>
                      <a:r>
                        <a:rPr lang="it-IT" sz="1800" b="1" i="0" u="none" dirty="0" smtClean="0"/>
                        <a:t>Obiettivi Realizzativi</a:t>
                      </a:r>
                      <a:endParaRPr lang="it-IT" sz="1800" b="1" i="0" u="none" dirty="0"/>
                    </a:p>
                  </a:txBody>
                  <a:tcPr marL="91429" marR="91429" marT="45717" marB="45717" anchor="ctr"/>
                </a:tc>
                <a:tc>
                  <a:txBody>
                    <a:bodyPr/>
                    <a:lstStyle/>
                    <a:p>
                      <a:r>
                        <a:rPr lang="it-IT" sz="1800" b="1" i="0" u="none" dirty="0" smtClean="0"/>
                        <a:t>Denominazione</a:t>
                      </a:r>
                      <a:endParaRPr lang="it-IT" sz="1800" b="1" i="0" u="none" dirty="0"/>
                    </a:p>
                  </a:txBody>
                  <a:tcPr marL="91429" marR="91429" marT="45717" marB="45717" anchor="ctr"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it-IT" sz="1600" b="1" i="0" dirty="0" smtClean="0">
                          <a:solidFill>
                            <a:schemeClr val="tx1"/>
                          </a:solidFill>
                        </a:rPr>
                        <a:t>OR0</a:t>
                      </a:r>
                      <a:endParaRPr lang="it-IT" sz="1600" b="1" i="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717" marB="4571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Gestione del progetto</a:t>
                      </a:r>
                      <a:endParaRPr lang="it-IT" sz="1600" b="1" i="0" u="none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717" marB="4571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it-IT" sz="1600" b="1" i="0" u="none" dirty="0" smtClean="0">
                          <a:solidFill>
                            <a:schemeClr val="tx1"/>
                          </a:solidFill>
                        </a:rPr>
                        <a:t>OR1</a:t>
                      </a:r>
                      <a:endParaRPr lang="it-IT" sz="1600" b="1" i="0" u="none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717" marB="4571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Studi preliminari del contesto applicativo</a:t>
                      </a:r>
                      <a:endParaRPr lang="it-IT" sz="1600" b="1" i="0" u="none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717" marB="4571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it-IT" sz="1600" b="1" i="0" u="none" dirty="0" smtClean="0">
                          <a:solidFill>
                            <a:schemeClr val="tx1"/>
                          </a:solidFill>
                        </a:rPr>
                        <a:t>OR2</a:t>
                      </a:r>
                      <a:endParaRPr lang="it-IT" sz="1600" b="1" i="0" u="none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717" marB="4571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Progettazione applicazione</a:t>
                      </a:r>
                      <a:endParaRPr lang="it-IT" sz="1600" b="1" i="0" u="none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717" marB="4571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it-IT" sz="1600" b="1" i="0" u="none" dirty="0" smtClean="0">
                          <a:solidFill>
                            <a:schemeClr val="tx1"/>
                          </a:solidFill>
                        </a:rPr>
                        <a:t>OR3</a:t>
                      </a:r>
                      <a:endParaRPr lang="it-IT" sz="1600" b="1" i="0" u="none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717" marB="4571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Rilievi area archeologica:</a:t>
                      </a:r>
                      <a:endParaRPr lang="it-IT" sz="1600" b="1" i="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717" marB="4571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OR4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717" marB="4571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Elaborazione dati rilevati</a:t>
                      </a:r>
                      <a:endParaRPr lang="it-IT" sz="1600" b="1" i="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717" marB="4571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OR5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717" marB="4571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Creazione modelli 3D</a:t>
                      </a:r>
                      <a:endParaRPr lang="it-IT" sz="1600" b="1" i="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717" marB="4571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OR6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717" marB="4571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Renderizzazione</a:t>
                      </a:r>
                      <a:r>
                        <a:rPr lang="it-IT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modelli</a:t>
                      </a:r>
                      <a:endParaRPr lang="it-IT" sz="1600" b="1" i="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717" marB="4571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OR7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717" marB="4571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Creazione archivio multimediale</a:t>
                      </a:r>
                      <a:endParaRPr lang="it-IT" sz="1600" b="1" i="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717" marB="4571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rgbClr val="FF0000"/>
                          </a:solidFill>
                        </a:rPr>
                        <a:t>OR8</a:t>
                      </a:r>
                      <a:endParaRPr lang="it-IT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9" marR="91429" marT="45717" marB="4571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Sviluppo applicazione</a:t>
                      </a:r>
                      <a:endParaRPr lang="it-IT" sz="16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29" marR="91429" marT="45717" marB="4571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rgbClr val="0000FF"/>
                          </a:solidFill>
                        </a:rPr>
                        <a:t>OR9</a:t>
                      </a:r>
                      <a:endParaRPr lang="it-IT" sz="1600" b="1" dirty="0">
                        <a:solidFill>
                          <a:srgbClr val="0000FF"/>
                        </a:solidFill>
                      </a:endParaRPr>
                    </a:p>
                  </a:txBody>
                  <a:tcPr marL="91429" marR="91429" marT="45717" marB="4571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1" i="0" u="none" strike="noStrike" kern="1200" baseline="0" dirty="0" err="1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Testing</a:t>
                      </a:r>
                      <a:endParaRPr lang="it-IT" sz="1600" b="1" i="0" dirty="0">
                        <a:solidFill>
                          <a:srgbClr val="0000FF"/>
                        </a:solidFill>
                      </a:endParaRPr>
                    </a:p>
                  </a:txBody>
                  <a:tcPr marL="91429" marR="91429" marT="45717" marB="4571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rgbClr val="018D36"/>
                          </a:solidFill>
                        </a:rPr>
                        <a:t>OR10</a:t>
                      </a:r>
                      <a:endParaRPr lang="it-IT" sz="1600" b="1" dirty="0">
                        <a:solidFill>
                          <a:srgbClr val="018D36"/>
                        </a:solidFill>
                      </a:endParaRPr>
                    </a:p>
                  </a:txBody>
                  <a:tcPr marL="91429" marR="91429" marT="45717" marB="4571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1" i="0" u="none" strike="noStrike" kern="1200" baseline="0" dirty="0" smtClean="0">
                          <a:solidFill>
                            <a:srgbClr val="018D36"/>
                          </a:solidFill>
                          <a:latin typeface="+mn-lt"/>
                          <a:ea typeface="+mn-ea"/>
                          <a:cs typeface="+mn-cs"/>
                        </a:rPr>
                        <a:t>Pubblicazione applicazione</a:t>
                      </a:r>
                      <a:endParaRPr lang="it-IT" sz="1600" b="1" i="0" dirty="0">
                        <a:solidFill>
                          <a:srgbClr val="018D36"/>
                        </a:solidFill>
                      </a:endParaRPr>
                    </a:p>
                  </a:txBody>
                  <a:tcPr marL="91429" marR="91429" marT="45717" marB="4571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Freccia a sinistra 2"/>
          <p:cNvSpPr/>
          <p:nvPr/>
        </p:nvSpPr>
        <p:spPr>
          <a:xfrm>
            <a:off x="1547664" y="5256000"/>
            <a:ext cx="2096072" cy="504056"/>
          </a:xfrm>
          <a:prstGeom prst="leftArrow">
            <a:avLst/>
          </a:prstGeom>
          <a:solidFill>
            <a:srgbClr val="FF0000"/>
          </a:solidFill>
          <a:ln>
            <a:noFill/>
          </a:ln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in corso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6" name="Freccia a sinistra 5"/>
          <p:cNvSpPr/>
          <p:nvPr/>
        </p:nvSpPr>
        <p:spPr>
          <a:xfrm>
            <a:off x="1547664" y="5733256"/>
            <a:ext cx="2096072" cy="504056"/>
          </a:xfrm>
          <a:prstGeom prst="leftArrow">
            <a:avLst/>
          </a:prstGeom>
          <a:solidFill>
            <a:srgbClr val="0000FF"/>
          </a:solidFill>
          <a:ln>
            <a:noFill/>
          </a:ln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giugno 2014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7" name="Freccia a sinistra 6"/>
          <p:cNvSpPr/>
          <p:nvPr/>
        </p:nvSpPr>
        <p:spPr>
          <a:xfrm>
            <a:off x="1547664" y="6192000"/>
            <a:ext cx="2096072" cy="504056"/>
          </a:xfrm>
          <a:prstGeom prst="leftArrow">
            <a:avLst/>
          </a:prstGeom>
          <a:solidFill>
            <a:srgbClr val="018D36"/>
          </a:solidFill>
          <a:ln>
            <a:noFill/>
          </a:ln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settembre 2014</a:t>
            </a:r>
            <a:endParaRPr lang="it-IT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95536" y="274553"/>
            <a:ext cx="8352928" cy="116955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Progetto </a:t>
            </a:r>
            <a:r>
              <a:rPr lang="it-IT" sz="4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SPH3RA</a:t>
            </a:r>
          </a:p>
          <a:p>
            <a:pPr algn="ctr">
              <a:defRPr/>
            </a:pPr>
            <a:r>
              <a:rPr lang="it-IT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Contatti</a:t>
            </a:r>
            <a:endParaRPr lang="it-IT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ea typeface="+mn-ea"/>
              <a:cs typeface="Arial" charset="0"/>
            </a:endParaRPr>
          </a:p>
        </p:txBody>
      </p:sp>
      <p:sp>
        <p:nvSpPr>
          <p:cNvPr id="15" name="CasellaDiTesto 1"/>
          <p:cNvSpPr txBox="1">
            <a:spLocks noChangeArrowheads="1"/>
          </p:cNvSpPr>
          <p:nvPr/>
        </p:nvSpPr>
        <p:spPr bwMode="auto">
          <a:xfrm>
            <a:off x="252412" y="1556792"/>
            <a:ext cx="892810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SOGGETTI ATTUATORI</a:t>
            </a:r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ea typeface="+mn-ea"/>
              <a:cs typeface="Arial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it-IT" sz="2000" b="1" spc="-9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dott. Maurizio Cembalo </a:t>
            </a:r>
            <a:r>
              <a:rPr lang="it-IT" sz="2000" b="1" i="1" spc="-9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PhD</a:t>
            </a:r>
            <a:r>
              <a:rPr lang="it-IT" sz="2000" b="1" spc="-9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	mauriziocembalo@gmail.com </a:t>
            </a:r>
          </a:p>
          <a:p>
            <a:pPr algn="just">
              <a:lnSpc>
                <a:spcPct val="150000"/>
              </a:lnSpc>
              <a:defRPr/>
            </a:pPr>
            <a:r>
              <a:rPr lang="it-IT" sz="2000" b="1" spc="-9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ing. Emanuela  </a:t>
            </a:r>
            <a:r>
              <a:rPr lang="it-IT" sz="2000" b="1" spc="-9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De </a:t>
            </a:r>
            <a:r>
              <a:rPr lang="it-IT" sz="2000" b="1" spc="-9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Feo</a:t>
            </a:r>
            <a:r>
              <a:rPr lang="it-IT" sz="2000" b="1" spc="-9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		emanueladefeo@alice.it</a:t>
            </a:r>
          </a:p>
          <a:p>
            <a:pPr algn="just">
              <a:lnSpc>
                <a:spcPct val="150000"/>
              </a:lnSpc>
              <a:defRPr/>
            </a:pPr>
            <a:r>
              <a:rPr lang="it-IT" sz="2000" b="1" spc="-9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dott. Cristiano </a:t>
            </a:r>
            <a:r>
              <a:rPr lang="it-IT" sz="2000" b="1" spc="-9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B. De </a:t>
            </a:r>
            <a:r>
              <a:rPr lang="it-IT" sz="2000" b="1" spc="-9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Vita		cr.devita@gmail.com</a:t>
            </a:r>
          </a:p>
          <a:p>
            <a:pPr algn="just">
              <a:lnSpc>
                <a:spcPct val="150000"/>
              </a:lnSpc>
              <a:defRPr/>
            </a:pPr>
            <a:r>
              <a:rPr lang="it-IT" sz="2000" b="1" spc="-9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ing. Valeria Ferrara		valeria82.ferrara@gmail.com</a:t>
            </a:r>
          </a:p>
          <a:p>
            <a:pPr algn="just">
              <a:lnSpc>
                <a:spcPct val="150000"/>
              </a:lnSpc>
              <a:defRPr/>
            </a:pPr>
            <a:r>
              <a:rPr lang="it-IT" sz="2000" b="1" spc="-9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ing. </a:t>
            </a:r>
            <a:r>
              <a:rPr lang="it-IT" sz="2000" b="1" spc="-9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Carlo </a:t>
            </a:r>
            <a:r>
              <a:rPr lang="it-IT" sz="2000" b="1" spc="-9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Gerundo		c.gerundo@virgilio.it</a:t>
            </a:r>
          </a:p>
          <a:p>
            <a:pPr>
              <a:defRPr/>
            </a:pPr>
            <a:endParaRPr lang="it-IT" sz="1200" dirty="0">
              <a:solidFill>
                <a:srgbClr val="FDFEFE"/>
              </a:solidFill>
              <a:latin typeface="Calibri" pitchFamily="34" charset="0"/>
              <a:ea typeface="+mn-ea"/>
              <a:cs typeface="Arial" charset="0"/>
            </a:endParaRPr>
          </a:p>
          <a:p>
            <a:pPr>
              <a:defRPr/>
            </a:pPr>
            <a:endParaRPr lang="it-IT" sz="1200" dirty="0">
              <a:solidFill>
                <a:srgbClr val="FDFEFE"/>
              </a:solidFill>
              <a:latin typeface="Calibri" pitchFamily="34" charset="0"/>
              <a:ea typeface="+mn-ea"/>
              <a:cs typeface="Arial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1043608" y="4505122"/>
            <a:ext cx="43288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b="1" spc="-9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SPH3RA (PON04a300199) @SPH3RA</a:t>
            </a:r>
            <a:endParaRPr lang="it-IT" sz="2000" b="1" spc="-9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ea typeface="+mn-ea"/>
              <a:cs typeface="Arial" charset="0"/>
            </a:endParaRPr>
          </a:p>
        </p:txBody>
      </p:sp>
      <p:pic>
        <p:nvPicPr>
          <p:cNvPr id="32770" name="Picture 2" descr="C:\Users\Carlo\Desktop\twitter_ico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040" y="4437688"/>
            <a:ext cx="611560" cy="611560"/>
          </a:xfrm>
          <a:prstGeom prst="rect">
            <a:avLst/>
          </a:prstGeom>
          <a:noFill/>
        </p:spPr>
      </p:pic>
      <p:sp>
        <p:nvSpPr>
          <p:cNvPr id="17" name="Rettangolo 16"/>
          <p:cNvSpPr/>
          <p:nvPr/>
        </p:nvSpPr>
        <p:spPr>
          <a:xfrm>
            <a:off x="1035211" y="5205458"/>
            <a:ext cx="80012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spc="-9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https://www.youtube.com/channel/UCUivyDsTFIKK8fDkJ_A4xZw/feed&amp;urlHash=-4.9466105570944105E-304</a:t>
            </a:r>
            <a:endParaRPr lang="it-IT" sz="2000" b="1" spc="-9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ea typeface="+mn-ea"/>
              <a:cs typeface="Arial" charset="0"/>
            </a:endParaRPr>
          </a:p>
        </p:txBody>
      </p:sp>
      <p:pic>
        <p:nvPicPr>
          <p:cNvPr id="32771" name="Picture 3" descr="C:\Users\Carlo\Desktop\YouTub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2816" y="5198480"/>
            <a:ext cx="612000" cy="612000"/>
          </a:xfrm>
          <a:prstGeom prst="rect">
            <a:avLst/>
          </a:prstGeom>
          <a:noFill/>
        </p:spPr>
      </p:pic>
      <p:pic>
        <p:nvPicPr>
          <p:cNvPr id="20" name="Picture 2" descr="Logo Sph3ra_02_white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753" y="332656"/>
            <a:ext cx="1507951" cy="723035"/>
          </a:xfrm>
          <a:prstGeom prst="rect">
            <a:avLst/>
          </a:prstGeom>
        </p:spPr>
      </p:pic>
      <p:sp>
        <p:nvSpPr>
          <p:cNvPr id="23" name="Rettangolo 22"/>
          <p:cNvSpPr/>
          <p:nvPr/>
        </p:nvSpPr>
        <p:spPr>
          <a:xfrm>
            <a:off x="1036816" y="6057360"/>
            <a:ext cx="80012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spc="-9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+mn-ea"/>
                <a:cs typeface="Arial" charset="0"/>
              </a:rPr>
              <a:t>https://sites.google.com/site/ponsph3ra/</a:t>
            </a:r>
            <a:endParaRPr lang="it-IT" sz="2000" b="1" spc="-9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ea typeface="+mn-ea"/>
              <a:cs typeface="Arial" charset="0"/>
            </a:endParaRPr>
          </a:p>
        </p:txBody>
      </p:sp>
      <p:pic>
        <p:nvPicPr>
          <p:cNvPr id="32772" name="Picture 4" descr="C:\Users\Carlo\Desktop\61505_lifehack-web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2816" y="5985352"/>
            <a:ext cx="662564" cy="61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>
            <a:alpha val="30000"/>
          </a:srgbClr>
        </a:solidFill>
        <a:ln w="25400" cap="flat" cmpd="sng" algn="ctr">
          <a:noFill/>
          <a:prstDash val="solid"/>
        </a:ln>
        <a:effectLst/>
        <a:extLst>
          <a:ext uri="{91240B29-F687-4f45-9708-019B960494DF}">
            <a14:hiddenLine xmlns="" xmlns:a14="http://schemas.microsoft.com/office/drawing/2010/main" w="25400" cap="flat" cmpd="sng" algn="ctr">
              <a:solidFill>
                <a:schemeClr val="accent1">
                  <a:shade val="50000"/>
                </a:schemeClr>
              </a:solidFill>
              <a:prstDash val="solid"/>
            </a14:hiddenLine>
          </a:ext>
        </a:ex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vert="horz" wrap="square" lIns="91440" tIns="45720" rIns="91440" bIns="45720" rtlCol="0" anchor="ctr" anchorCtr="0">
        <a:noAutofit/>
      </a:bodyPr>
      <a:lstStyle>
        <a:defPPr>
          <a:defRPr sz="1200" smtClean="0">
            <a:solidFill>
              <a:srgbClr val="FFFFFF"/>
            </a:solidFill>
            <a:latin typeface="Calibri"/>
          </a:defRPr>
        </a:defPPr>
      </a:lstStyle>
    </a:tx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13000</TotalTime>
  <Words>333</Words>
  <Application>Microsoft Office PowerPoint</Application>
  <PresentationFormat>Presentazione su schermo (4:3)</PresentationFormat>
  <Paragraphs>96</Paragraphs>
  <Slides>9</Slides>
  <Notes>6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Diseño predeterminado</vt:lpstr>
      <vt:lpstr>Diapositiva 1</vt:lpstr>
      <vt:lpstr>Progetto SPH3RA Il Contesto</vt:lpstr>
      <vt:lpstr>Progetto SPH3RA</vt:lpstr>
      <vt:lpstr>Progetto SPH3RA</vt:lpstr>
      <vt:lpstr>Progetto SPH3RA</vt:lpstr>
      <vt:lpstr>Diapositiva 6</vt:lpstr>
      <vt:lpstr>Diapositiva 7</vt:lpstr>
      <vt:lpstr>Diapositiva 8</vt:lpstr>
      <vt:lpstr>Diapositiva 9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Carlo</cp:lastModifiedBy>
  <cp:revision>1088</cp:revision>
  <dcterms:created xsi:type="dcterms:W3CDTF">2010-05-23T14:28:12Z</dcterms:created>
  <dcterms:modified xsi:type="dcterms:W3CDTF">2014-04-10T15:23:23Z</dcterms:modified>
</cp:coreProperties>
</file>