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282" r:id="rId3"/>
    <p:sldId id="276" r:id="rId4"/>
    <p:sldId id="283" r:id="rId5"/>
    <p:sldId id="277" r:id="rId6"/>
    <p:sldId id="285" r:id="rId7"/>
    <p:sldId id="287" r:id="rId8"/>
    <p:sldId id="289" r:id="rId9"/>
    <p:sldId id="291" r:id="rId10"/>
    <p:sldId id="293" r:id="rId11"/>
    <p:sldId id="295" r:id="rId12"/>
    <p:sldId id="299" r:id="rId13"/>
    <p:sldId id="300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A22"/>
    <a:srgbClr val="FFFFFF"/>
    <a:srgbClr val="006BBC"/>
    <a:srgbClr val="0060A8"/>
    <a:srgbClr val="2F992E"/>
    <a:srgbClr val="8DC89E"/>
    <a:srgbClr val="E5EDF4"/>
    <a:srgbClr val="00AEEF"/>
    <a:srgbClr val="075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3" autoAdjust="0"/>
    <p:restoredTop sz="94992" autoAdjust="0"/>
  </p:normalViewPr>
  <p:slideViewPr>
    <p:cSldViewPr snapToGrid="0" snapToObjects="1">
      <p:cViewPr varScale="1">
        <p:scale>
          <a:sx n="66" d="100"/>
          <a:sy n="66" d="100"/>
        </p:scale>
        <p:origin x="-112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2172" y="-10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E57DF-C5A1-4DBD-BA1F-2AC0B6CBDF7D}" type="datetimeFigureOut">
              <a:rPr lang="it-IT" smtClean="0"/>
              <a:pPr/>
              <a:t>09/04/2014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E569-F997-4FA0-AC1A-1F6A71637CA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158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71371-CD55-4859-94A1-829193D9441F}" type="datetimeFigureOut">
              <a:rPr lang="it-IT" smtClean="0"/>
              <a:pPr/>
              <a:t>09/04/2014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C0066-6A35-47DE-935C-BA5FE21E8DE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16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C0066-6A35-47DE-935C-BA5FE21E8DE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570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C0066-6A35-47DE-935C-BA5FE21E8DE3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465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C0066-6A35-47DE-935C-BA5FE21E8DE3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1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C0066-6A35-47DE-935C-BA5FE21E8DE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01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C0066-6A35-47DE-935C-BA5FE21E8DE3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925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C0066-6A35-47DE-935C-BA5FE21E8DE3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207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C0066-6A35-47DE-935C-BA5FE21E8DE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37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C0066-6A35-47DE-935C-BA5FE21E8DE3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931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C0066-6A35-47DE-935C-BA5FE21E8DE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69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C0066-6A35-47DE-935C-BA5FE21E8DE3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472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C0066-6A35-47DE-935C-BA5FE21E8DE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29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60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0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46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5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4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7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00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57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10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25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8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3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5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62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1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4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1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9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4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9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8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7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92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8CA6B7E-599E-4051-9778-1950693048E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400"/>
              <a:t>09/04/2014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6294ABC-94CB-4311-9BBA-241A8BE83C5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4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ctrTitle"/>
          </p:nvPr>
        </p:nvSpPr>
        <p:spPr>
          <a:xfrm>
            <a:off x="685800" y="414494"/>
            <a:ext cx="7772400" cy="3166104"/>
          </a:xfrm>
        </p:spPr>
        <p:txBody>
          <a:bodyPr>
            <a:normAutofit fontScale="90000"/>
          </a:bodyPr>
          <a:lstStyle/>
          <a:p>
            <a:pPr hangingPunct="0"/>
            <a:r>
              <a:rPr lang="it-IT" sz="2800" b="1" i="1" dirty="0" smtClean="0"/>
              <a:t/>
            </a:r>
            <a:br>
              <a:rPr lang="it-IT" sz="2800" b="1" i="1" dirty="0" smtClean="0"/>
            </a:br>
            <a:r>
              <a:rPr lang="it-IT" sz="2800" b="1" i="1" dirty="0"/>
              <a:t/>
            </a:r>
            <a:br>
              <a:rPr lang="it-IT" sz="2800" b="1" i="1" dirty="0"/>
            </a:br>
            <a:r>
              <a:rPr lang="it-IT" sz="2800" b="1" i="1" dirty="0" smtClean="0"/>
              <a:t>SMART AGING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b="1" i="1" dirty="0" smtClean="0"/>
              <a:t>Un approccio innovativo basato sulla tecnologia dei </a:t>
            </a:r>
            <a:r>
              <a:rPr lang="it-IT" sz="2800" b="1" i="1" dirty="0" err="1" smtClean="0"/>
              <a:t>Serious</a:t>
            </a:r>
            <a:r>
              <a:rPr lang="it-IT" sz="2800" b="1" i="1" dirty="0" smtClean="0"/>
              <a:t> Games</a:t>
            </a:r>
            <a:r>
              <a:rPr lang="it-IT" sz="2800" dirty="0" smtClean="0"/>
              <a:t> </a:t>
            </a:r>
            <a:r>
              <a:rPr lang="it-IT" sz="2800" b="1" i="1" dirty="0" smtClean="0"/>
              <a:t>alla diagnosi precoce di disturbi cognitivi lievi ed al self training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en-GB" sz="1800" i="1" dirty="0" err="1" smtClean="0"/>
              <a:t>Codice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identificativo</a:t>
            </a:r>
            <a:r>
              <a:rPr lang="en-GB" sz="1800" i="1" dirty="0" smtClean="0"/>
              <a:t>:</a:t>
            </a:r>
            <a:r>
              <a:rPr lang="en-GB" sz="1800" b="1" i="1" dirty="0" smtClean="0"/>
              <a:t> PON04a3_00372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b="1" i="1" dirty="0" smtClean="0"/>
              <a:t>Dott.ssa Marialisa Lamonica</a:t>
            </a:r>
          </a:p>
        </p:txBody>
      </p:sp>
      <p:sp>
        <p:nvSpPr>
          <p:cNvPr id="10" name="Sottotitolo 2"/>
          <p:cNvSpPr>
            <a:spLocks noGrp="1"/>
          </p:cNvSpPr>
          <p:nvPr>
            <p:ph type="subTitle" idx="1"/>
          </p:nvPr>
        </p:nvSpPr>
        <p:spPr>
          <a:xfrm>
            <a:off x="1476375" y="4831269"/>
            <a:ext cx="6400800" cy="5762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1200" b="1" dirty="0" smtClean="0">
                <a:solidFill>
                  <a:schemeClr val="tx1"/>
                </a:solidFill>
              </a:rPr>
              <a:t>Finanziamento MIUR</a:t>
            </a:r>
          </a:p>
          <a:p>
            <a:pPr>
              <a:lnSpc>
                <a:spcPct val="80000"/>
              </a:lnSpc>
            </a:pPr>
            <a:r>
              <a:rPr lang="it-IT" sz="1200" b="1" dirty="0" smtClean="0">
                <a:solidFill>
                  <a:schemeClr val="tx1"/>
                </a:solidFill>
              </a:rPr>
              <a:t>Progetti PON "</a:t>
            </a:r>
            <a:r>
              <a:rPr lang="it-IT" sz="1200" b="1" i="1" dirty="0" smtClean="0">
                <a:solidFill>
                  <a:schemeClr val="tx1"/>
                </a:solidFill>
              </a:rPr>
              <a:t> Smart </a:t>
            </a:r>
            <a:r>
              <a:rPr lang="it-IT" sz="1200" b="1" i="1" dirty="0" err="1" smtClean="0">
                <a:solidFill>
                  <a:schemeClr val="tx1"/>
                </a:solidFill>
              </a:rPr>
              <a:t>Cities</a:t>
            </a:r>
            <a:r>
              <a:rPr lang="it-IT" sz="1200" b="1" i="1" dirty="0" smtClean="0">
                <a:solidFill>
                  <a:schemeClr val="tx1"/>
                </a:solidFill>
              </a:rPr>
              <a:t> and </a:t>
            </a:r>
            <a:r>
              <a:rPr lang="it-IT" sz="1200" b="1" i="1" dirty="0" err="1" smtClean="0">
                <a:solidFill>
                  <a:schemeClr val="tx1"/>
                </a:solidFill>
              </a:rPr>
              <a:t>Communities</a:t>
            </a:r>
            <a:r>
              <a:rPr lang="it-IT" sz="1200" b="1" i="1" dirty="0" smtClean="0">
                <a:solidFill>
                  <a:schemeClr val="tx1"/>
                </a:solidFill>
              </a:rPr>
              <a:t> and Social </a:t>
            </a:r>
            <a:r>
              <a:rPr lang="it-IT" sz="1200" b="1" i="1" dirty="0" err="1" smtClean="0">
                <a:solidFill>
                  <a:schemeClr val="tx1"/>
                </a:solidFill>
              </a:rPr>
              <a:t>Innovation</a:t>
            </a:r>
            <a:r>
              <a:rPr lang="it-IT" sz="1200" b="1" i="1" dirty="0" smtClean="0">
                <a:solidFill>
                  <a:schemeClr val="tx1"/>
                </a:solidFill>
              </a:rPr>
              <a:t>” </a:t>
            </a:r>
            <a:r>
              <a:rPr lang="it-IT" sz="1200" b="1" dirty="0" smtClean="0">
                <a:solidFill>
                  <a:schemeClr val="tx1"/>
                </a:solidFill>
              </a:rPr>
              <a:t>nell’ambito “</a:t>
            </a:r>
            <a:r>
              <a:rPr lang="it-IT" sz="1200" b="1" i="1" dirty="0" smtClean="0">
                <a:solidFill>
                  <a:schemeClr val="tx1"/>
                </a:solidFill>
              </a:rPr>
              <a:t>Ricerca e Competitività” 2007-2013 per le Regioni dell’Obiettivo Convergenza</a:t>
            </a:r>
            <a:r>
              <a:rPr lang="it-IT" sz="1200" b="1" dirty="0" smtClean="0">
                <a:solidFill>
                  <a:schemeClr val="tx1"/>
                </a:solidFill>
              </a:rPr>
              <a:t> "</a:t>
            </a:r>
            <a:endParaRPr lang="it-IT" sz="12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2" descr="http://sgs.cbim.it/images/SGs/linealog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" y="5417101"/>
            <a:ext cx="910748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3608" y="21040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COGNITIVO N.3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58466" y="62850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Telefonare a  Mario Rossi e accendere la TV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5385" y="1148246"/>
            <a:ext cx="852798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it-IT" dirty="0" smtClean="0"/>
              <a:t>Al soggetto viene richiesto di </a:t>
            </a:r>
            <a:r>
              <a:rPr lang="it-IT" b="1" dirty="0" smtClean="0"/>
              <a:t>fare una telefonata a Paolo Rossi </a:t>
            </a:r>
            <a:r>
              <a:rPr lang="it-IT" dirty="0" smtClean="0"/>
              <a:t>usufruendo della rubrica e del telefono posizionati sul comodino vicino al letto, trovando il numero tra 10 nomi e memorizzandolo. </a:t>
            </a:r>
            <a:r>
              <a:rPr lang="it-IT" b="1" dirty="0" smtClean="0"/>
              <a:t>Una volta digitato </a:t>
            </a:r>
            <a:r>
              <a:rPr lang="it-IT" dirty="0" smtClean="0"/>
              <a:t>il numero la persona deve ricordarsi di </a:t>
            </a:r>
            <a:r>
              <a:rPr lang="it-IT" b="1" dirty="0" smtClean="0"/>
              <a:t>accendere la televisione</a:t>
            </a:r>
            <a:r>
              <a:rPr lang="it-IT" dirty="0" smtClean="0"/>
              <a:t>. </a:t>
            </a:r>
          </a:p>
          <a:p>
            <a:pPr lvl="0" algn="just"/>
            <a:endParaRPr lang="it-IT" sz="1400" dirty="0" smtClean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/>
          <p:nvPr/>
        </p:nvPicPr>
        <p:blipFill>
          <a:blip r:embed="rId3"/>
          <a:stretch>
            <a:fillRect/>
          </a:stretch>
        </p:blipFill>
        <p:spPr>
          <a:xfrm>
            <a:off x="852690" y="2965529"/>
            <a:ext cx="5239352" cy="3097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magine 9"/>
          <p:cNvPicPr/>
          <p:nvPr/>
        </p:nvPicPr>
        <p:blipFill>
          <a:blip r:embed="rId4"/>
          <a:stretch>
            <a:fillRect/>
          </a:stretch>
        </p:blipFill>
        <p:spPr>
          <a:xfrm>
            <a:off x="6440883" y="4009334"/>
            <a:ext cx="2579909" cy="1258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14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57200" y="713590"/>
            <a:ext cx="821035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Un </a:t>
            </a:r>
            <a:r>
              <a:rPr lang="it-IT" b="1" i="1" dirty="0" smtClean="0"/>
              <a:t>Indice di Valutazione</a:t>
            </a:r>
            <a:r>
              <a:rPr lang="it-IT" b="1" dirty="0" smtClean="0"/>
              <a:t> </a:t>
            </a:r>
            <a:r>
              <a:rPr lang="it-IT" dirty="0" smtClean="0"/>
              <a:t>viene creato in base alle prestazioni dei TASK, tenendo conto dei seguenti parametri:</a:t>
            </a:r>
          </a:p>
          <a:p>
            <a:pPr algn="just"/>
            <a:endParaRPr lang="it-IT" sz="13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it-IT" i="1" dirty="0" smtClean="0"/>
              <a:t>Numero di azioni corrette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i="1" dirty="0" smtClean="0"/>
              <a:t>Numero di errori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i="1" dirty="0" smtClean="0"/>
              <a:t>Omissioni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i="1" dirty="0" smtClean="0"/>
              <a:t>Tempo necessario  per completare il compito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i="1" dirty="0" smtClean="0"/>
              <a:t>Numero di click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i="1" dirty="0" smtClean="0"/>
              <a:t>Distanza percorsa con il mouse</a:t>
            </a:r>
          </a:p>
          <a:p>
            <a:endParaRPr lang="it-IT" sz="1300" dirty="0" smtClean="0"/>
          </a:p>
          <a:p>
            <a:pPr algn="just"/>
            <a:r>
              <a:rPr lang="it-IT" dirty="0" smtClean="0"/>
              <a:t>Il punteggio dei </a:t>
            </a:r>
            <a:r>
              <a:rPr lang="it-IT" dirty="0" err="1" smtClean="0"/>
              <a:t>Serious</a:t>
            </a:r>
            <a:r>
              <a:rPr lang="it-IT" dirty="0" smtClean="0"/>
              <a:t> games sarà confrontato con i tradizionali test neuropsicologici  al fine di convalidare la piattaforma Smart </a:t>
            </a:r>
            <a:r>
              <a:rPr lang="it-IT" dirty="0" err="1" smtClean="0"/>
              <a:t>Aging</a:t>
            </a:r>
            <a:r>
              <a:rPr lang="it-IT" dirty="0" smtClean="0"/>
              <a:t>  come strumento di screening su larga scala per la valutazione sintomatica precoce dei disturbi cognitivi .</a:t>
            </a:r>
          </a:p>
          <a:p>
            <a:pPr algn="just"/>
            <a:endParaRPr lang="it-IT" sz="1300" dirty="0" smtClean="0"/>
          </a:p>
          <a:p>
            <a:pPr algn="just"/>
            <a:r>
              <a:rPr lang="it-IT" sz="1900" b="1" dirty="0"/>
              <a:t>Sperimentazione su vasta scala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i="1" dirty="0"/>
              <a:t>Regione Calabria (ed eventuali restanti Regioni </a:t>
            </a:r>
            <a:r>
              <a:rPr lang="it-IT" i="1" dirty="0" smtClean="0"/>
              <a:t>a </a:t>
            </a:r>
            <a:r>
              <a:rPr lang="it-IT" i="1" dirty="0"/>
              <a:t>convergenza)</a:t>
            </a:r>
          </a:p>
          <a:p>
            <a:pPr algn="just"/>
            <a:r>
              <a:rPr lang="it-IT" i="1" dirty="0"/>
              <a:t>1000 soggetti sani</a:t>
            </a:r>
          </a:p>
          <a:p>
            <a:pPr algn="just"/>
            <a:r>
              <a:rPr lang="it-IT" i="1" dirty="0"/>
              <a:t>Criteri di inclusione: MMSE &gt; 24</a:t>
            </a:r>
          </a:p>
          <a:p>
            <a:pPr algn="just"/>
            <a:r>
              <a:rPr lang="it-IT" i="1" dirty="0" err="1"/>
              <a:t>Deadline</a:t>
            </a:r>
            <a:r>
              <a:rPr lang="it-IT" i="1" dirty="0"/>
              <a:t>: 300 Soggetti </a:t>
            </a:r>
            <a:r>
              <a:rPr lang="it-IT" i="1" dirty="0" smtClean="0"/>
              <a:t>Aprile </a:t>
            </a:r>
            <a:r>
              <a:rPr lang="it-IT" i="1" dirty="0"/>
              <a:t>2014, 300 soggetti Giugno 2014 e 400 soggetti entro </a:t>
            </a:r>
            <a:r>
              <a:rPr lang="it-IT" i="1" dirty="0" smtClean="0"/>
              <a:t>Gennaio </a:t>
            </a:r>
            <a:r>
              <a:rPr lang="it-IT" i="1" dirty="0"/>
              <a:t>2015</a:t>
            </a:r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5" name="Titolo 4"/>
          <p:cNvSpPr txBox="1">
            <a:spLocks noGrp="1"/>
          </p:cNvSpPr>
          <p:nvPr>
            <p:ph type="title"/>
          </p:nvPr>
        </p:nvSpPr>
        <p:spPr>
          <a:xfrm>
            <a:off x="457200" y="15364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FFFF00"/>
                </a:solidFill>
              </a:rPr>
              <a:t> </a:t>
            </a:r>
            <a:r>
              <a:rPr lang="it-IT" sz="2000" b="1" i="1" dirty="0" smtClean="0"/>
              <a:t>INDICE DI VALUTAZIONE 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AGING 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99171"/>
            <a:ext cx="1008112" cy="567152"/>
          </a:xfrm>
          <a:prstGeom prst="rect">
            <a:avLst/>
          </a:prstGeom>
          <a:noFill/>
        </p:spPr>
      </p:pic>
      <p:pic>
        <p:nvPicPr>
          <p:cNvPr id="8" name="Picture 2" descr="https://sp1.yimg.com/ib/th?id=HN.607987328483396681&amp;pid=15.1&amp;H=74&amp;W=1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7180" y="6265018"/>
            <a:ext cx="1112892" cy="514712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</p:spPr>
      </p:pic>
      <p:pic>
        <p:nvPicPr>
          <p:cNvPr id="9" name="Picture 4" descr="http://www.ponrec.it/media/3612/marchiop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4259" y="6269425"/>
            <a:ext cx="829024" cy="523734"/>
          </a:xfrm>
          <a:prstGeom prst="rect">
            <a:avLst/>
          </a:prstGeom>
        </p:spPr>
      </p:pic>
      <p:pic>
        <p:nvPicPr>
          <p:cNvPr id="10" name="Picture 6" descr="http://www.fnovi.it/cartella_immagini/images/logo_ministero_istruzione_copy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6268480"/>
            <a:ext cx="1180434" cy="525414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</p:pic>
      <p:pic>
        <p:nvPicPr>
          <p:cNvPr id="11" name="Picture 12" descr="http://www.apindustria.padova.it/newsletter/admin/fckdoc/Image/20121108logoMinisteroSviluppoEconomic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2204" y="6268160"/>
            <a:ext cx="980236" cy="5244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39552" y="6132155"/>
            <a:ext cx="7913687" cy="3175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2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19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2000" b="1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</a:t>
            </a:r>
            <a:endParaRPr lang="it-IT" sz="2000" b="1" i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6260" y="1093823"/>
            <a:ext cx="8478982" cy="7606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 smtClean="0"/>
              <a:t>La piattaforma </a:t>
            </a:r>
            <a:r>
              <a:rPr lang="it-IT" sz="1800" b="1" dirty="0" smtClean="0"/>
              <a:t>Smart </a:t>
            </a:r>
            <a:r>
              <a:rPr lang="it-IT" sz="1800" b="1" dirty="0" err="1" smtClean="0"/>
              <a:t>Aging</a:t>
            </a:r>
            <a:r>
              <a:rPr lang="it-IT" sz="1800" dirty="0" smtClean="0"/>
              <a:t> </a:t>
            </a:r>
            <a:r>
              <a:rPr lang="it-IT" sz="1800" b="1" dirty="0" smtClean="0"/>
              <a:t>SG</a:t>
            </a:r>
            <a:r>
              <a:rPr lang="it-IT" sz="1800" dirty="0" smtClean="0"/>
              <a:t> costituisce un </a:t>
            </a:r>
            <a:r>
              <a:rPr lang="it-IT" sz="1800" b="1" dirty="0" smtClean="0"/>
              <a:t>potente strumento di screening per la diagnosi precoce dei disturbi cognitivi su larga scala</a:t>
            </a:r>
            <a:r>
              <a:rPr lang="it-IT" sz="1800" dirty="0" smtClean="0"/>
              <a:t>, caratterizzata da:</a:t>
            </a:r>
          </a:p>
          <a:p>
            <a:pPr marL="0" indent="0" algn="just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endParaRPr lang="it-IT" sz="1800" dirty="0">
              <a:solidFill>
                <a:schemeClr val="bg1"/>
              </a:solidFill>
            </a:endParaRPr>
          </a:p>
        </p:txBody>
      </p:sp>
      <p:pic>
        <p:nvPicPr>
          <p:cNvPr id="4" name="Immagine 3" descr="7724692_x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8006" y="3135084"/>
            <a:ext cx="1338794" cy="222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356260" y="1722809"/>
            <a:ext cx="66739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F992E"/>
              </a:buClr>
              <a:buFont typeface="Arial"/>
              <a:buChar char="•"/>
              <a:defRPr sz="3200" kern="1200">
                <a:solidFill>
                  <a:srgbClr val="07508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800" kern="1200">
                <a:solidFill>
                  <a:srgbClr val="07508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2F992E"/>
              </a:buClr>
              <a:buFont typeface="Arial"/>
              <a:buChar char="•"/>
              <a:defRPr sz="2400" kern="1200">
                <a:solidFill>
                  <a:srgbClr val="07508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000" kern="1200">
                <a:solidFill>
                  <a:srgbClr val="07508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F992E"/>
              </a:buClr>
              <a:buFont typeface="Arial"/>
              <a:buChar char="»"/>
              <a:defRPr sz="2000" kern="1200">
                <a:solidFill>
                  <a:srgbClr val="07508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endParaRPr lang="en-GB" sz="1800" dirty="0" smtClean="0">
              <a:solidFill>
                <a:schemeClr val="bg1"/>
              </a:solidFill>
            </a:endParaRPr>
          </a:p>
          <a:p>
            <a:pPr algn="just"/>
            <a:r>
              <a:rPr lang="it-IT" sz="1800" b="1" i="1" dirty="0" smtClean="0">
                <a:solidFill>
                  <a:schemeClr val="tx1"/>
                </a:solidFill>
              </a:rPr>
              <a:t>Un approccio ICT innovativo</a:t>
            </a:r>
            <a:r>
              <a:rPr lang="it-IT" sz="1800" i="1" dirty="0" smtClean="0">
                <a:solidFill>
                  <a:schemeClr val="tx1"/>
                </a:solidFill>
              </a:rPr>
              <a:t> , in grado di cambiare le modalità di erogazione dei servizi di prevenzione</a:t>
            </a:r>
          </a:p>
          <a:p>
            <a:pPr marL="0" indent="0" algn="just">
              <a:buFont typeface="Arial"/>
              <a:buNone/>
            </a:pPr>
            <a:endParaRPr lang="it-IT" sz="1800" i="1" dirty="0" smtClean="0">
              <a:solidFill>
                <a:schemeClr val="tx1"/>
              </a:solidFill>
            </a:endParaRPr>
          </a:p>
          <a:p>
            <a:pPr algn="just"/>
            <a:r>
              <a:rPr lang="it-IT" sz="1800" b="1" i="1" dirty="0" smtClean="0">
                <a:solidFill>
                  <a:schemeClr val="tx1"/>
                </a:solidFill>
              </a:rPr>
              <a:t>Un gioco amichevole</a:t>
            </a:r>
            <a:r>
              <a:rPr lang="it-IT" sz="1800" i="1" dirty="0" smtClean="0">
                <a:solidFill>
                  <a:schemeClr val="tx1"/>
                </a:solidFill>
              </a:rPr>
              <a:t>, utile per diminuire lo stress  indotto da uno screening cognitivo</a:t>
            </a:r>
          </a:p>
          <a:p>
            <a:pPr algn="just"/>
            <a:endParaRPr lang="it-IT" sz="1800" i="1" dirty="0" smtClean="0">
              <a:solidFill>
                <a:schemeClr val="tx1"/>
              </a:solidFill>
            </a:endParaRPr>
          </a:p>
          <a:p>
            <a:pPr algn="just"/>
            <a:r>
              <a:rPr lang="it-IT" sz="1800" b="1" i="1" dirty="0" smtClean="0">
                <a:solidFill>
                  <a:schemeClr val="tx1"/>
                </a:solidFill>
              </a:rPr>
              <a:t>Collaborazione inter-generazionale </a:t>
            </a:r>
            <a:r>
              <a:rPr lang="it-IT" sz="1800" i="1" dirty="0" smtClean="0">
                <a:solidFill>
                  <a:schemeClr val="tx1"/>
                </a:solidFill>
              </a:rPr>
              <a:t>nell’utilizzo della piattaforma del gioco</a:t>
            </a:r>
          </a:p>
          <a:p>
            <a:pPr algn="just"/>
            <a:endParaRPr lang="it-IT" sz="1800" i="1" dirty="0" smtClean="0">
              <a:solidFill>
                <a:schemeClr val="tx1"/>
              </a:solidFill>
            </a:endParaRPr>
          </a:p>
          <a:p>
            <a:pPr algn="just"/>
            <a:r>
              <a:rPr lang="it-IT" sz="1800" b="1" i="1" dirty="0" smtClean="0">
                <a:solidFill>
                  <a:schemeClr val="tx1"/>
                </a:solidFill>
              </a:rPr>
              <a:t>Opportunità innovative di follow-up</a:t>
            </a:r>
            <a:r>
              <a:rPr lang="it-IT" sz="1800" i="1" dirty="0" smtClean="0">
                <a:solidFill>
                  <a:schemeClr val="tx1"/>
                </a:solidFill>
              </a:rPr>
              <a:t>, anche senza il coinvolgimento di figure professionalmente  qualificate (psicologi) </a:t>
            </a:r>
          </a:p>
          <a:p>
            <a:pPr marL="0" indent="0" algn="just">
              <a:buFont typeface="Arial"/>
              <a:buNone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0" indent="0" algn="just">
              <a:buFont typeface="Arial"/>
              <a:buNone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0" indent="0" algn="just">
              <a:buFont typeface="Arial"/>
              <a:buNone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0" indent="0" algn="just">
              <a:buFont typeface="Arial"/>
              <a:buNone/>
            </a:pPr>
            <a:endParaRPr lang="en-GB" sz="1800" dirty="0" smtClean="0">
              <a:solidFill>
                <a:schemeClr val="bg1"/>
              </a:solidFill>
            </a:endParaRPr>
          </a:p>
          <a:p>
            <a:endParaRPr lang="it-IT" sz="1800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12546"/>
            <a:ext cx="1008112" cy="567152"/>
          </a:xfrm>
          <a:prstGeom prst="rect">
            <a:avLst/>
          </a:prstGeom>
          <a:noFill/>
        </p:spPr>
      </p:pic>
      <p:pic>
        <p:nvPicPr>
          <p:cNvPr id="8" name="Picture 2" descr="https://sp1.yimg.com/ib/th?id=HN.607987328483396681&amp;pid=15.1&amp;H=74&amp;W=1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7180" y="6178393"/>
            <a:ext cx="1112892" cy="514712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</p:spPr>
      </p:pic>
      <p:pic>
        <p:nvPicPr>
          <p:cNvPr id="9" name="Picture 4" descr="http://www.ponrec.it/media/3612/marchiop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4259" y="6182800"/>
            <a:ext cx="829024" cy="523734"/>
          </a:xfrm>
          <a:prstGeom prst="rect">
            <a:avLst/>
          </a:prstGeom>
        </p:spPr>
      </p:pic>
      <p:pic>
        <p:nvPicPr>
          <p:cNvPr id="10" name="Picture 6" descr="http://www.fnovi.it/cartella_immagini/images/logo_ministero_istruzione_copy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6181855"/>
            <a:ext cx="1180434" cy="525414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</p:pic>
      <p:pic>
        <p:nvPicPr>
          <p:cNvPr id="11" name="Picture 12" descr="http://www.apindustria.padova.it/newsletter/admin/fckdoc/Image/20121108logoMinisteroSviluppoEconomic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2204" y="6181535"/>
            <a:ext cx="980236" cy="5244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39552" y="6045530"/>
            <a:ext cx="7913687" cy="3175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7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69" y="847404"/>
            <a:ext cx="2240585" cy="264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725" y="789654"/>
            <a:ext cx="3850208" cy="504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007974" y="117138"/>
            <a:ext cx="648072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SPESA IN PREVENZIONE</a:t>
            </a:r>
          </a:p>
        </p:txBody>
      </p:sp>
      <p:sp>
        <p:nvSpPr>
          <p:cNvPr id="5" name="Segnaposto contenuto 4"/>
          <p:cNvSpPr txBox="1">
            <a:spLocks/>
          </p:cNvSpPr>
          <p:nvPr/>
        </p:nvSpPr>
        <p:spPr>
          <a:xfrm>
            <a:off x="5048189" y="3789990"/>
            <a:ext cx="364455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F992E"/>
              </a:buClr>
              <a:buFont typeface="Arial"/>
              <a:buChar char="•"/>
              <a:defRPr sz="3200" kern="1200">
                <a:solidFill>
                  <a:srgbClr val="07508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800" kern="1200">
                <a:solidFill>
                  <a:srgbClr val="07508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2F992E"/>
              </a:buClr>
              <a:buFont typeface="Arial"/>
              <a:buChar char="•"/>
              <a:defRPr sz="2400" kern="1200">
                <a:solidFill>
                  <a:srgbClr val="07508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000" kern="1200">
                <a:solidFill>
                  <a:srgbClr val="07508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F992E"/>
              </a:buClr>
              <a:buFont typeface="Arial"/>
              <a:buChar char="»"/>
              <a:defRPr sz="2000" kern="1200">
                <a:solidFill>
                  <a:srgbClr val="07508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chemeClr val="tx1"/>
                </a:solidFill>
              </a:rPr>
              <a:t>Solo il 3% della spesa corrente in sanità in EU  viene investito in prevenzione e in programmi di salute pubblica</a:t>
            </a:r>
          </a:p>
          <a:p>
            <a:endParaRPr lang="it-IT" sz="1800" b="1" dirty="0" smtClean="0">
              <a:solidFill>
                <a:schemeClr val="tx1"/>
              </a:solidFill>
            </a:endParaRPr>
          </a:p>
          <a:p>
            <a:r>
              <a:rPr lang="it-IT" sz="1800" b="1" dirty="0" smtClean="0">
                <a:solidFill>
                  <a:schemeClr val="tx1"/>
                </a:solidFill>
              </a:rPr>
              <a:t>In Italia lo 0.5%</a:t>
            </a:r>
          </a:p>
        </p:txBody>
      </p:sp>
      <p:pic>
        <p:nvPicPr>
          <p:cNvPr id="8" name="Immagin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99171"/>
            <a:ext cx="1008112" cy="567152"/>
          </a:xfrm>
          <a:prstGeom prst="rect">
            <a:avLst/>
          </a:prstGeom>
          <a:noFill/>
        </p:spPr>
      </p:pic>
      <p:pic>
        <p:nvPicPr>
          <p:cNvPr id="9" name="Picture 2" descr="https://sp1.yimg.com/ib/th?id=HN.607987328483396681&amp;pid=15.1&amp;H=74&amp;W=1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7180" y="6265018"/>
            <a:ext cx="1112892" cy="514712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</p:spPr>
      </p:pic>
      <p:pic>
        <p:nvPicPr>
          <p:cNvPr id="10" name="Picture 4" descr="http://www.ponrec.it/media/3612/marchiop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44259" y="6269425"/>
            <a:ext cx="829024" cy="523734"/>
          </a:xfrm>
          <a:prstGeom prst="rect">
            <a:avLst/>
          </a:prstGeom>
        </p:spPr>
      </p:pic>
      <p:pic>
        <p:nvPicPr>
          <p:cNvPr id="11" name="Picture 6" descr="http://www.fnovi.it/cartella_immagini/images/logo_ministero_istruzione_copy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6268480"/>
            <a:ext cx="1180434" cy="525414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</p:pic>
      <p:pic>
        <p:nvPicPr>
          <p:cNvPr id="12" name="Picture 12" descr="http://www.apindustria.padova.it/newsletter/admin/fckdoc/Image/20121108logoMinisteroSviluppoEconomic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2204" y="6268160"/>
            <a:ext cx="980236" cy="5244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539552" y="6132155"/>
            <a:ext cx="7913687" cy="3175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3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043608" y="151772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2000" b="1" i="1" dirty="0" smtClean="0"/>
              <a:t>OBIETTIVO DEL PROGETTO</a:t>
            </a:r>
            <a:endParaRPr lang="it-IT" sz="2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633510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it-IT" dirty="0" smtClean="0"/>
              <a:t>L’obiettivo del progetto è la realizzazione di un </a:t>
            </a:r>
            <a:r>
              <a:rPr lang="it-IT" dirty="0" err="1" smtClean="0"/>
              <a:t>Serious</a:t>
            </a:r>
            <a:r>
              <a:rPr lang="it-IT" dirty="0" smtClean="0"/>
              <a:t> Game che </a:t>
            </a:r>
            <a:r>
              <a:rPr lang="it-IT" b="1" dirty="0" smtClean="0"/>
              <a:t>sostituisca le classiche batterie di valutazione neuropsicologica</a:t>
            </a:r>
            <a:r>
              <a:rPr lang="it-IT" dirty="0" smtClean="0"/>
              <a:t> </a:t>
            </a:r>
            <a:r>
              <a:rPr lang="it-IT" b="1" dirty="0" err="1" smtClean="0"/>
              <a:t>carta&amp;matita</a:t>
            </a:r>
            <a:r>
              <a:rPr lang="it-IT" dirty="0" smtClean="0"/>
              <a:t>, che hanno il grosso limite di essere poco ecologiche e </a:t>
            </a:r>
            <a:r>
              <a:rPr lang="it-IT" b="1" dirty="0" smtClean="0"/>
              <a:t>molto dispendiose da somministrare sia in termini di tempo sia di risorse</a:t>
            </a:r>
            <a:r>
              <a:rPr lang="it-IT" dirty="0" smtClean="0"/>
              <a:t>.</a:t>
            </a:r>
          </a:p>
          <a:p>
            <a:pPr algn="just" defTabSz="914400"/>
            <a:endParaRPr lang="it-IT" dirty="0" smtClean="0"/>
          </a:p>
          <a:p>
            <a:pPr algn="just" defTabSz="914400">
              <a:lnSpc>
                <a:spcPct val="150000"/>
              </a:lnSpc>
            </a:pPr>
            <a:r>
              <a:rPr lang="it-IT" dirty="0" smtClean="0"/>
              <a:t>Data la </a:t>
            </a:r>
            <a:r>
              <a:rPr lang="it-IT" b="1" dirty="0" smtClean="0"/>
              <a:t>varietà di funzioni cognitive </a:t>
            </a:r>
            <a:r>
              <a:rPr lang="it-IT" dirty="0" smtClean="0"/>
              <a:t>che si possono valutare attraverso il </a:t>
            </a:r>
            <a:r>
              <a:rPr lang="it-IT" dirty="0" err="1" smtClean="0"/>
              <a:t>Serious</a:t>
            </a:r>
            <a:r>
              <a:rPr lang="it-IT" dirty="0" smtClean="0"/>
              <a:t> Game, è possibile ottenere un profilo molto simile a quello ricavato dalla valutazione classica con il grosso vantaggio di poter approcciare un maggior numero di persone. </a:t>
            </a:r>
          </a:p>
          <a:p>
            <a:pPr algn="just" defTabSz="914400">
              <a:lnSpc>
                <a:spcPct val="150000"/>
              </a:lnSpc>
            </a:pPr>
            <a:endParaRPr lang="it-IT" dirty="0"/>
          </a:p>
          <a:p>
            <a:pPr algn="just" defTabSz="914400">
              <a:lnSpc>
                <a:spcPct val="150000"/>
              </a:lnSpc>
            </a:pPr>
            <a:r>
              <a:rPr lang="it-IT" dirty="0" smtClean="0"/>
              <a:t>L’ambiente </a:t>
            </a:r>
            <a:r>
              <a:rPr lang="it-IT" b="1" dirty="0" smtClean="0"/>
              <a:t>più familiare </a:t>
            </a:r>
            <a:r>
              <a:rPr lang="it-IT" dirty="0" smtClean="0"/>
              <a:t>e quindi maggiormente </a:t>
            </a:r>
            <a:r>
              <a:rPr lang="it-IT" b="1" dirty="0" smtClean="0"/>
              <a:t>vicino alla vita quotidiana </a:t>
            </a:r>
            <a:r>
              <a:rPr lang="it-IT" dirty="0" smtClean="0"/>
              <a:t>rappresenta un’ottima fonte di interesse e di motivazione al compito e offre la possibilità di misurare quegli aspetti che proprio nella vita quotidiana si possono manifestare come deficitari.</a:t>
            </a:r>
          </a:p>
          <a:p>
            <a:pPr algn="just" defTabSz="914400"/>
            <a:endParaRPr lang="it-IT" sz="1000" dirty="0" smtClean="0"/>
          </a:p>
        </p:txBody>
      </p:sp>
      <p:pic>
        <p:nvPicPr>
          <p:cNvPr id="13" name="Immagin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99171"/>
            <a:ext cx="1008112" cy="567152"/>
          </a:xfrm>
          <a:prstGeom prst="rect">
            <a:avLst/>
          </a:prstGeom>
          <a:noFill/>
        </p:spPr>
      </p:pic>
      <p:pic>
        <p:nvPicPr>
          <p:cNvPr id="15" name="Picture 2" descr="https://sp1.yimg.com/ib/th?id=HN.607987328483396681&amp;pid=15.1&amp;H=74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180" y="6265018"/>
            <a:ext cx="1112892" cy="514712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</p:spPr>
      </p:pic>
      <p:pic>
        <p:nvPicPr>
          <p:cNvPr id="16" name="Picture 4" descr="http://www.ponrec.it/media/3612/marchiop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4259" y="6269425"/>
            <a:ext cx="829024" cy="523734"/>
          </a:xfrm>
          <a:prstGeom prst="rect">
            <a:avLst/>
          </a:prstGeom>
        </p:spPr>
      </p:pic>
      <p:pic>
        <p:nvPicPr>
          <p:cNvPr id="17" name="Picture 6" descr="http://www.fnovi.it/cartella_immagini/images/logo_ministero_istruzione_copy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6268480"/>
            <a:ext cx="1180434" cy="525414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</p:pic>
      <p:pic>
        <p:nvPicPr>
          <p:cNvPr id="18" name="Picture 12" descr="http://www.apindustria.padova.it/newsletter/admin/fckdoc/Image/20121108logoMinisteroSviluppoEconomic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2204" y="6268160"/>
            <a:ext cx="980236" cy="5244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39552" y="6132155"/>
            <a:ext cx="7913687" cy="3175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9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8125" y="-11868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20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TEST TRADIZIONALI CARTA&amp;MATITA</a:t>
            </a:r>
            <a:r>
              <a:rPr lang="en-GB" sz="2000" b="1" i="1" cap="all" dirty="0" smtClean="0">
                <a:solidFill>
                  <a:srgbClr val="0060A8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000" b="1" i="1" cap="all" dirty="0" smtClean="0">
                <a:solidFill>
                  <a:srgbClr val="0060A8"/>
                </a:solidFill>
                <a:latin typeface="+mn-lt"/>
                <a:ea typeface="+mn-ea"/>
                <a:cs typeface="+mn-cs"/>
              </a:rPr>
            </a:br>
            <a:endParaRPr lang="it-IT" sz="2000" b="1" i="1" cap="all" dirty="0">
              <a:solidFill>
                <a:srgbClr val="0060A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egnaposto contenuto 6"/>
          <p:cNvSpPr txBox="1">
            <a:spLocks noGrp="1"/>
          </p:cNvSpPr>
          <p:nvPr>
            <p:ph idx="4294967295"/>
          </p:nvPr>
        </p:nvSpPr>
        <p:spPr>
          <a:xfrm>
            <a:off x="4148138" y="3250863"/>
            <a:ext cx="4995862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1800" b="1" i="1" dirty="0" smtClean="0"/>
              <a:t>UN ESEMPIO</a:t>
            </a:r>
          </a:p>
          <a:p>
            <a:pPr marL="0" indent="0">
              <a:buNone/>
            </a:pPr>
            <a:r>
              <a:rPr lang="it-IT" sz="1800" b="1" dirty="0" smtClean="0"/>
              <a:t>Mini </a:t>
            </a:r>
            <a:r>
              <a:rPr lang="it-IT" sz="1800" b="1" dirty="0" err="1" smtClean="0"/>
              <a:t>Mental</a:t>
            </a:r>
            <a:r>
              <a:rPr lang="it-IT" sz="1800" b="1" dirty="0" smtClean="0"/>
              <a:t> State: </a:t>
            </a:r>
          </a:p>
          <a:p>
            <a:r>
              <a:rPr lang="it-IT" sz="1800" dirty="0" smtClean="0"/>
              <a:t>Breve questionario di 30 punti, utilizzati per individuare deficit cognitivi</a:t>
            </a:r>
          </a:p>
          <a:p>
            <a:r>
              <a:rPr lang="it-IT" sz="1800" dirty="0" smtClean="0"/>
              <a:t>Un punteggio &gt;= 25/30 indica una situazione cognitiva normale</a:t>
            </a:r>
          </a:p>
          <a:p>
            <a:r>
              <a:rPr lang="it-IT" sz="1800" dirty="0" smtClean="0"/>
              <a:t>Circa 10  minuti per campionare funzioni quali memoria e orientamento</a:t>
            </a: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457201" y="671456"/>
            <a:ext cx="5456712" cy="236372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F992E"/>
              </a:buClr>
              <a:buFont typeface="Arial"/>
              <a:buChar char="•"/>
              <a:defRPr sz="3200" kern="1200">
                <a:solidFill>
                  <a:srgbClr val="07508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800" kern="1200">
                <a:solidFill>
                  <a:srgbClr val="07508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2F992E"/>
              </a:buClr>
              <a:buFont typeface="Arial"/>
              <a:buChar char="•"/>
              <a:defRPr sz="2400" kern="1200">
                <a:solidFill>
                  <a:srgbClr val="07508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F992E"/>
              </a:buClr>
              <a:buFont typeface="Arial"/>
              <a:buChar char="–"/>
              <a:defRPr sz="2000" kern="1200">
                <a:solidFill>
                  <a:srgbClr val="07508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F992E"/>
              </a:buClr>
              <a:buFont typeface="Arial"/>
              <a:buChar char="»"/>
              <a:defRPr sz="2000" kern="1200">
                <a:solidFill>
                  <a:srgbClr val="07508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1800" b="1" dirty="0" smtClean="0">
                <a:solidFill>
                  <a:schemeClr val="tx1"/>
                </a:solidFill>
              </a:rPr>
              <a:t>Funzioni cognitive: </a:t>
            </a:r>
          </a:p>
          <a:p>
            <a:r>
              <a:rPr lang="it-IT" sz="1800" dirty="0">
                <a:solidFill>
                  <a:schemeClr val="tx1"/>
                </a:solidFill>
              </a:rPr>
              <a:t>f</a:t>
            </a:r>
            <a:r>
              <a:rPr lang="it-IT" sz="1800" dirty="0" smtClean="0">
                <a:solidFill>
                  <a:schemeClr val="tx1"/>
                </a:solidFill>
              </a:rPr>
              <a:t>unzioni </a:t>
            </a:r>
            <a:r>
              <a:rPr lang="it-IT" sz="1800" dirty="0" smtClean="0">
                <a:solidFill>
                  <a:schemeClr val="tx1"/>
                </a:solidFill>
              </a:rPr>
              <a:t>esecutive (ragionamento e pianificazione)</a:t>
            </a:r>
          </a:p>
          <a:p>
            <a:r>
              <a:rPr lang="it-IT" sz="1800" dirty="0" smtClean="0">
                <a:solidFill>
                  <a:schemeClr val="tx1"/>
                </a:solidFill>
              </a:rPr>
              <a:t>attenzione (selettiva and divisa)</a:t>
            </a:r>
          </a:p>
          <a:p>
            <a:r>
              <a:rPr lang="it-IT" sz="1800" dirty="0" smtClean="0">
                <a:solidFill>
                  <a:schemeClr val="tx1"/>
                </a:solidFill>
              </a:rPr>
              <a:t>memoria </a:t>
            </a:r>
            <a:r>
              <a:rPr lang="it-IT" sz="1800" dirty="0" smtClean="0">
                <a:solidFill>
                  <a:schemeClr val="tx1"/>
                </a:solidFill>
              </a:rPr>
              <a:t>(a breve e a lungo termine, prospettica)</a:t>
            </a:r>
          </a:p>
          <a:p>
            <a:r>
              <a:rPr lang="it-IT" sz="1800" dirty="0" smtClean="0">
                <a:solidFill>
                  <a:schemeClr val="tx1"/>
                </a:solidFill>
              </a:rPr>
              <a:t>orientamento (</a:t>
            </a:r>
            <a:r>
              <a:rPr lang="it-IT" sz="1800" dirty="0" err="1" smtClean="0">
                <a:solidFill>
                  <a:schemeClr val="tx1"/>
                </a:solidFill>
              </a:rPr>
              <a:t>visuo</a:t>
            </a:r>
            <a:r>
              <a:rPr lang="it-IT" sz="1800" dirty="0" smtClean="0">
                <a:solidFill>
                  <a:schemeClr val="tx1"/>
                </a:solidFill>
              </a:rPr>
              <a:t>-spaziale)</a:t>
            </a:r>
          </a:p>
          <a:p>
            <a:pPr marL="0" indent="0">
              <a:buFont typeface="Arial"/>
              <a:buNone/>
            </a:pPr>
            <a:endParaRPr lang="it-IT" sz="1800" dirty="0" smtClean="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</a:pPr>
            <a:r>
              <a:rPr lang="it-IT" sz="1800" b="1" dirty="0" smtClean="0">
                <a:solidFill>
                  <a:schemeClr val="tx1"/>
                </a:solidFill>
              </a:rPr>
              <a:t>Circa 1 ora di una risorsa esperta (neuro-psicologi)</a:t>
            </a:r>
          </a:p>
        </p:txBody>
      </p:sp>
      <p:pic>
        <p:nvPicPr>
          <p:cNvPr id="9" name="Picture 2" descr="\\192.168.4.83\Marketing\Convegni\2013\e-healthWeek\mini-mentalStateExamin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435" y="3327879"/>
            <a:ext cx="1845284" cy="23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99171"/>
            <a:ext cx="1008112" cy="567152"/>
          </a:xfrm>
          <a:prstGeom prst="rect">
            <a:avLst/>
          </a:prstGeom>
          <a:noFill/>
        </p:spPr>
      </p:pic>
      <p:pic>
        <p:nvPicPr>
          <p:cNvPr id="17" name="Picture 2" descr="https://sp1.yimg.com/ib/th?id=HN.607987328483396681&amp;pid=15.1&amp;H=74&amp;W=1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7180" y="6265018"/>
            <a:ext cx="1112892" cy="514712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</p:spPr>
      </p:pic>
      <p:pic>
        <p:nvPicPr>
          <p:cNvPr id="18" name="Picture 4" descr="http://www.ponrec.it/media/3612/marchiop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4259" y="6269425"/>
            <a:ext cx="829024" cy="523734"/>
          </a:xfrm>
          <a:prstGeom prst="rect">
            <a:avLst/>
          </a:prstGeom>
        </p:spPr>
      </p:pic>
      <p:pic>
        <p:nvPicPr>
          <p:cNvPr id="19" name="Picture 6" descr="http://www.fnovi.it/cartella_immagini/images/logo_ministero_istruzione_copy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6268480"/>
            <a:ext cx="1180434" cy="525414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</p:pic>
      <p:pic>
        <p:nvPicPr>
          <p:cNvPr id="20" name="Picture 12" descr="http://www.apindustria.padova.it/newsletter/admin/fckdoc/Image/20121108logoMinisteroSviluppoEconomic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2204" y="6268160"/>
            <a:ext cx="980236" cy="5244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539552" y="6132155"/>
            <a:ext cx="7913687" cy="3175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1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3608" y="43095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SCENARIO DI SMART AGING</a:t>
            </a:r>
            <a:endParaRPr lang="it-IT" sz="2000" b="1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18842"/>
            <a:ext cx="675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34785" y="851527"/>
            <a:ext cx="8472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 smtClean="0">
                <a:ea typeface="Times New Roman" pitchFamily="18" charset="0"/>
                <a:cs typeface="Times New Roman" pitchFamily="18" charset="0"/>
              </a:rPr>
              <a:t>L’ambiente 3D è composto da un </a:t>
            </a:r>
            <a:r>
              <a:rPr lang="it-IT" b="1" dirty="0" smtClean="0">
                <a:ea typeface="Times New Roman" pitchFamily="18" charset="0"/>
                <a:cs typeface="Times New Roman" pitchFamily="18" charset="0"/>
              </a:rPr>
              <a:t>loft </a:t>
            </a:r>
            <a:r>
              <a:rPr lang="it-IT" dirty="0" smtClean="0">
                <a:ea typeface="Times New Roman" pitchFamily="18" charset="0"/>
                <a:cs typeface="Times New Roman" pitchFamily="18" charset="0"/>
              </a:rPr>
              <a:t>con un </a:t>
            </a:r>
            <a:r>
              <a:rPr lang="it-IT" b="1" dirty="0" smtClean="0">
                <a:ea typeface="Times New Roman" pitchFamily="18" charset="0"/>
                <a:cs typeface="Times New Roman" pitchFamily="18" charset="0"/>
              </a:rPr>
              <a:t>angolo cottura</a:t>
            </a:r>
            <a:r>
              <a:rPr lang="it-IT" dirty="0" smtClean="0">
                <a:ea typeface="Times New Roman" pitchFamily="18" charset="0"/>
                <a:cs typeface="Times New Roman" pitchFamily="18" charset="0"/>
              </a:rPr>
              <a:t>, una </a:t>
            </a:r>
            <a:r>
              <a:rPr lang="it-IT" b="1" dirty="0" smtClean="0">
                <a:ea typeface="Times New Roman" pitchFamily="18" charset="0"/>
                <a:cs typeface="Times New Roman" pitchFamily="18" charset="0"/>
              </a:rPr>
              <a:t>camera da letto,</a:t>
            </a:r>
            <a:r>
              <a:rPr lang="it-IT" dirty="0" smtClean="0">
                <a:ea typeface="Times New Roman" pitchFamily="18" charset="0"/>
                <a:cs typeface="Times New Roman" pitchFamily="18" charset="0"/>
              </a:rPr>
              <a:t> un </a:t>
            </a:r>
            <a:r>
              <a:rPr lang="it-IT" b="1" dirty="0" smtClean="0">
                <a:ea typeface="Times New Roman" pitchFamily="18" charset="0"/>
                <a:cs typeface="Times New Roman" pitchFamily="18" charset="0"/>
              </a:rPr>
              <a:t>angolo soggiorno </a:t>
            </a:r>
            <a:r>
              <a:rPr lang="it-IT" dirty="0" smtClean="0">
                <a:ea typeface="Times New Roman" pitchFamily="18" charset="0"/>
                <a:cs typeface="Times New Roman" pitchFamily="18" charset="0"/>
              </a:rPr>
              <a:t>e, a parte, un</a:t>
            </a:r>
            <a:r>
              <a:rPr lang="it-IT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b="1" dirty="0" smtClean="0">
                <a:ea typeface="Times New Roman" pitchFamily="18" charset="0"/>
                <a:cs typeface="Times New Roman" pitchFamily="18" charset="0"/>
              </a:rPr>
              <a:t>bagno</a:t>
            </a:r>
            <a:r>
              <a:rPr lang="it-IT" dirty="0" smtClean="0">
                <a:ea typeface="Times New Roman" pitchFamily="18" charset="0"/>
                <a:cs typeface="Times New Roman" pitchFamily="18" charset="0"/>
              </a:rPr>
              <a:t>.</a:t>
            </a:r>
            <a:endParaRPr lang="it-IT" b="1" dirty="0" smtClean="0">
              <a:ea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endParaRPr lang="en-GB" b="1" i="1" dirty="0"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GB" sz="1600" b="1" i="1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494887" y="1506387"/>
            <a:ext cx="33148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ea typeface="Times New Roman" pitchFamily="18" charset="0"/>
                <a:cs typeface="Times New Roman" pitchFamily="18" charset="0"/>
              </a:rPr>
              <a:t>L’ applicazione si basa su un </a:t>
            </a:r>
            <a:r>
              <a:rPr lang="it-IT" sz="2000" b="1" dirty="0" smtClean="0">
                <a:ea typeface="Times New Roman" pitchFamily="18" charset="0"/>
                <a:cs typeface="Times New Roman" pitchFamily="18" charset="0"/>
              </a:rPr>
              <a:t>paradigma di navigazione in prima persona</a:t>
            </a:r>
            <a:r>
              <a:rPr lang="it-IT" sz="2000" dirty="0" smtClean="0">
                <a:ea typeface="Times New Roman" pitchFamily="18" charset="0"/>
                <a:cs typeface="Times New Roman" pitchFamily="18" charset="0"/>
              </a:rPr>
              <a:t> quindi non è previsto un avatar 3D.  </a:t>
            </a:r>
          </a:p>
          <a:p>
            <a:pPr algn="just"/>
            <a:endParaRPr lang="en-GB" sz="2000" dirty="0" smtClean="0"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000" dirty="0" smtClean="0">
                <a:ea typeface="Times New Roman" pitchFamily="18" charset="0"/>
                <a:cs typeface="Times New Roman" pitchFamily="18" charset="0"/>
              </a:rPr>
              <a:t>La</a:t>
            </a:r>
            <a:r>
              <a:rPr lang="it-IT" sz="2000" b="1" dirty="0" smtClean="0">
                <a:ea typeface="Times New Roman" pitchFamily="18" charset="0"/>
                <a:cs typeface="Times New Roman" pitchFamily="18" charset="0"/>
              </a:rPr>
              <a:t> posizione virtuale </a:t>
            </a:r>
            <a:r>
              <a:rPr lang="it-IT" sz="2000" dirty="0" smtClean="0">
                <a:ea typeface="Times New Roman" pitchFamily="18" charset="0"/>
                <a:cs typeface="Times New Roman" pitchFamily="18" charset="0"/>
              </a:rPr>
              <a:t>della persona all’interno dell’ambiente è </a:t>
            </a:r>
            <a:r>
              <a:rPr lang="it-IT" sz="2000" b="1" dirty="0" smtClean="0">
                <a:ea typeface="Times New Roman" pitchFamily="18" charset="0"/>
                <a:cs typeface="Times New Roman" pitchFamily="18" charset="0"/>
              </a:rPr>
              <a:t>associata a una telecamera</a:t>
            </a:r>
            <a:r>
              <a:rPr lang="it-IT" sz="2000" dirty="0" smtClean="0">
                <a:ea typeface="Times New Roman" pitchFamily="18" charset="0"/>
                <a:cs typeface="Times New Roman" pitchFamily="18" charset="0"/>
              </a:rPr>
              <a:t> e il modello di navigazione permette di effettuare spostamenti all’interno dell’ambiente ad una </a:t>
            </a:r>
            <a:r>
              <a:rPr lang="it-IT" sz="2000" b="1" dirty="0" smtClean="0">
                <a:ea typeface="Times New Roman" pitchFamily="18" charset="0"/>
                <a:cs typeface="Times New Roman" pitchFamily="18" charset="0"/>
              </a:rPr>
              <a:t>altezza costante rispetto al piano del pavimento </a:t>
            </a:r>
            <a:r>
              <a:rPr lang="it-IT" sz="2000" dirty="0" smtClean="0">
                <a:ea typeface="Times New Roman" pitchFamily="18" charset="0"/>
                <a:cs typeface="Times New Roman" pitchFamily="18" charset="0"/>
              </a:rPr>
              <a:t>e di ruotare  la telecamera (testa) entro una gamma limitata di angoli.</a:t>
            </a:r>
            <a:endParaRPr lang="it-IT" sz="2000" dirty="0" smtClean="0"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GB" sz="2000" b="1" i="1" dirty="0" smtClean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2050" name="Picture 2" descr="\\192.168.4.83\Progetti\MIUR_PON04a3_00372_SmartAging (P44-12)\Attività\20130107_Slide\Img_Mod\cucina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1" y="1886738"/>
            <a:ext cx="5118266" cy="316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314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3608" y="26138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FAMILIARIzzazione</a:t>
            </a:r>
            <a:r>
              <a:rPr lang="it-IT" sz="20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il LOFT</a:t>
            </a:r>
            <a:endParaRPr lang="it-IT" sz="2000" b="1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0652" y="752259"/>
            <a:ext cx="8668968" cy="1070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900" spc="-100" dirty="0" smtClean="0"/>
              <a:t>Il soggetto deve familiarizzare con lo scenario Smart </a:t>
            </a:r>
            <a:r>
              <a:rPr lang="it-IT" sz="1900" spc="-100" dirty="0" err="1" smtClean="0"/>
              <a:t>Aging</a:t>
            </a:r>
            <a:r>
              <a:rPr lang="it-IT" sz="1900" spc="-100" dirty="0" smtClean="0"/>
              <a:t> Game e imparare le funzioni di navigazione. </a:t>
            </a:r>
            <a:r>
              <a:rPr lang="it-IT" sz="1900" dirty="0" smtClean="0"/>
              <a:t>L’ambiente virtuale  è equipaggiato con i seguenti elementi:</a:t>
            </a:r>
          </a:p>
          <a:p>
            <a:pPr algn="just">
              <a:lnSpc>
                <a:spcPct val="150000"/>
              </a:lnSpc>
            </a:pPr>
            <a:endParaRPr lang="it-IT" sz="1900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0652" y="1578578"/>
            <a:ext cx="404946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it-IT" sz="1900" b="1" i="1" dirty="0" smtClean="0"/>
              <a:t>Elementi fissi che non permettono alcuna interazione: </a:t>
            </a:r>
            <a:r>
              <a:rPr lang="it-IT" sz="1900" dirty="0" smtClean="0"/>
              <a:t>pareti, pavimento, soffitto ed elementi decorativi come quadri, tende e tappeti </a:t>
            </a:r>
          </a:p>
          <a:p>
            <a:pPr lvl="0" algn="just">
              <a:buFont typeface="Arial" pitchFamily="34" charset="0"/>
              <a:buChar char="•"/>
            </a:pPr>
            <a:r>
              <a:rPr lang="it-IT" sz="1900" b="1" i="1" dirty="0" smtClean="0"/>
              <a:t>Elementi fissi che non possono essere spostati ma possono essere utilizzati come piano per raccogliere e prelevare oggetti mobili</a:t>
            </a:r>
            <a:r>
              <a:rPr lang="it-IT" sz="1900" i="1" dirty="0" smtClean="0"/>
              <a:t>: letto</a:t>
            </a:r>
            <a:r>
              <a:rPr lang="it-IT" sz="1900" dirty="0" smtClean="0"/>
              <a:t>, tavolo, marmo cucina, mensole</a:t>
            </a:r>
            <a:endParaRPr lang="it-IT" sz="1900" i="1" dirty="0" smtClean="0"/>
          </a:p>
          <a:p>
            <a:pPr lvl="0" algn="just">
              <a:buFont typeface="Arial" pitchFamily="34" charset="0"/>
              <a:buChar char="•"/>
            </a:pPr>
            <a:r>
              <a:rPr lang="it-IT" sz="1900" b="1" i="1" dirty="0" smtClean="0"/>
              <a:t>Elementi contenitori con porte che possono essere aperte e chiuse per riporre o prelevare oggetti </a:t>
            </a:r>
            <a:r>
              <a:rPr lang="it-IT" sz="1900" i="1" dirty="0" smtClean="0"/>
              <a:t>: </a:t>
            </a:r>
            <a:r>
              <a:rPr lang="it-IT" sz="1900" dirty="0" smtClean="0"/>
              <a:t>armadi da cucina, frigorifero e armadio</a:t>
            </a:r>
          </a:p>
          <a:p>
            <a:pPr lvl="0" algn="just">
              <a:buFont typeface="Arial" pitchFamily="34" charset="0"/>
              <a:buChar char="•"/>
            </a:pPr>
            <a:r>
              <a:rPr lang="it-IT" sz="1900" b="1" i="1" dirty="0" smtClean="0"/>
              <a:t>Elementi speciali interattivi con funzionalità specifiche</a:t>
            </a:r>
            <a:r>
              <a:rPr lang="it-IT" sz="1900" i="1" dirty="0" smtClean="0"/>
              <a:t>: </a:t>
            </a:r>
            <a:r>
              <a:rPr lang="it-IT" sz="1900" dirty="0" smtClean="0"/>
              <a:t>fuochi, lavello</a:t>
            </a:r>
            <a:endParaRPr lang="it-IT" sz="1900" i="1" dirty="0" smtClean="0"/>
          </a:p>
          <a:p>
            <a:pPr lvl="0" algn="just">
              <a:buFont typeface="Arial" pitchFamily="34" charset="0"/>
              <a:buChar char="•"/>
            </a:pPr>
            <a:r>
              <a:rPr lang="it-IT" sz="1900" i="1" dirty="0" smtClean="0"/>
              <a:t> </a:t>
            </a:r>
            <a:r>
              <a:rPr lang="it-IT" sz="1900" b="1" i="1" dirty="0" smtClean="0"/>
              <a:t>elementi mobili </a:t>
            </a:r>
            <a:r>
              <a:rPr lang="it-IT" sz="1900" dirty="0" smtClean="0"/>
              <a:t>come vestiti, libri e cibo.</a:t>
            </a:r>
            <a:endParaRPr lang="it-IT" sz="1900" dirty="0"/>
          </a:p>
        </p:txBody>
      </p:sp>
      <p:pic>
        <p:nvPicPr>
          <p:cNvPr id="1027" name="Picture 3" descr="\\192.168.4.83\Progetti\MIUR_PON04a3_00372_SmartAging (P44-12)\Attività\20130107_Slide\Img_Mod\bag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65" y="2327562"/>
            <a:ext cx="4432913" cy="3099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055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3608" y="18238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0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TASK </a:t>
            </a:r>
            <a:r>
              <a:rPr lang="it-IT" sz="2000" b="1" i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it-IT" sz="20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SERIOUS GAME Smart </a:t>
            </a:r>
            <a:r>
              <a:rPr lang="it-IT" sz="2000" b="1" i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Aging</a:t>
            </a:r>
            <a:endParaRPr lang="it-IT" sz="2000" b="1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02822" y="624766"/>
            <a:ext cx="8484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Il Game </a:t>
            </a:r>
            <a:r>
              <a:rPr lang="it-IT" b="1" dirty="0" smtClean="0"/>
              <a:t>Smart </a:t>
            </a:r>
            <a:r>
              <a:rPr lang="it-IT" b="1" dirty="0" err="1" smtClean="0"/>
              <a:t>Aging</a:t>
            </a:r>
            <a:r>
              <a:rPr lang="it-IT" b="1" dirty="0" smtClean="0"/>
              <a:t> </a:t>
            </a:r>
            <a:r>
              <a:rPr lang="it-IT" dirty="0" smtClean="0"/>
              <a:t>è stato progettato al fine di valutare le funzioni cognitive precedentemente descritte, eseguendo i seguenti </a:t>
            </a:r>
            <a:r>
              <a:rPr lang="it-IT" b="1" dirty="0" smtClean="0"/>
              <a:t>5 compiti.</a:t>
            </a:r>
          </a:p>
          <a:p>
            <a:pPr algn="just"/>
            <a:r>
              <a:rPr lang="it-IT" dirty="0" smtClean="0"/>
              <a:t>Il tempo di valutazione è di complessivi </a:t>
            </a:r>
            <a:r>
              <a:rPr lang="it-IT" b="1" dirty="0" smtClean="0"/>
              <a:t>25 minuti </a:t>
            </a:r>
            <a:r>
              <a:rPr lang="it-IT" dirty="0" smtClean="0"/>
              <a:t>è non è richiesta </a:t>
            </a:r>
            <a:r>
              <a:rPr lang="it-IT" b="1" dirty="0" smtClean="0"/>
              <a:t> nessuna risorsa qualificata </a:t>
            </a:r>
            <a:r>
              <a:rPr lang="it-IT" dirty="0" smtClean="0"/>
              <a:t> per assistere il soggetto.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526603"/>
              </p:ext>
            </p:extLst>
          </p:nvPr>
        </p:nvGraphicFramePr>
        <p:xfrm>
          <a:off x="612782" y="2002896"/>
          <a:ext cx="7781918" cy="4524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2206"/>
                <a:gridCol w="1949712"/>
              </a:tblGrid>
              <a:tr h="198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Task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Funzione cognitiva </a:t>
                      </a:r>
                      <a:endParaRPr lang="it-IT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/>
                </a:tc>
              </a:tr>
              <a:tr h="595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TASK 1 –LOCALIZZAZIONE DI OGGETTI</a:t>
                      </a:r>
                      <a:endParaRPr lang="it-IT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Al soggetto viene richiesto di localizzare una serie di oggetti all’interno della cucina.</a:t>
                      </a:r>
                      <a:endParaRPr lang="it-IT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Memoria, orientamento spaziale ed attenzione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/>
                </a:tc>
              </a:tr>
              <a:tr h="97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TASK 2 – ANNAFFIA I FIORI MENTRE ASCOLTI LA RADIO</a:t>
                      </a:r>
                      <a:endParaRPr lang="it-IT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Al soggetto viene richiesto di accendere la radio e premere la barra spaziatrice tutte le volte che sente la parola “sole” , mentre innaffia i fiori che si trovano sul davanzale della finestra nel soggiorno.</a:t>
                      </a:r>
                      <a:endParaRPr lang="it-IT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Funzioni esecutive (pianificazione), attenzione divisa</a:t>
                      </a:r>
                      <a:endParaRPr lang="it-IT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/>
                </a:tc>
              </a:tr>
              <a:tr h="992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TASK 3 – TELEFONA A …</a:t>
                      </a:r>
                      <a:endParaRPr lang="it-IT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Al soggetto viene richiesto di fare una telefonata a Paolo Rossi usufruendo della rubrica e del telefono che sono posizionati sul comodino vicino al letto. Una volta che il numero è stato digitato , al soggetto viene richiesto di accendere la TV.</a:t>
                      </a:r>
                      <a:endParaRPr lang="it-IT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Funzioni esecutive, attenzione selettiva, memoria a lungo e breve termine</a:t>
                      </a:r>
                      <a:endParaRPr lang="it-IT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/>
                </a:tc>
              </a:tr>
              <a:tr h="97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TASK 4 – RICONOSCIMENTO DI OGGETTI</a:t>
                      </a:r>
                      <a:endParaRPr lang="it-IT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Al soggetto viene presentata una schermata in 2D con 24 immagini di oggetti. Il suo compito è quello di riconoscere e quindi cliccare sui 12 oggetti che gli è stato richiesto di cercare nel TASK 1. </a:t>
                      </a:r>
                      <a:endParaRPr lang="it-IT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Memoria</a:t>
                      </a:r>
                      <a:endParaRPr lang="it-IT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/>
                </a:tc>
              </a:tr>
              <a:tr h="782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TASK 5 – RIPETERE L’IDENTIFICAZIONE DI OGGETTI (TASK 1)</a:t>
                      </a:r>
                      <a:endParaRPr lang="it-IT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Il soggetto viene posizionato di fronte alla cucina, e gli viene richiesto di trovare ciascuno degli oggetti che aveva cercato nel TASK 1, senza alcun aiuto.</a:t>
                      </a:r>
                      <a:endParaRPr lang="it-IT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Memoria a lungo termine, orientamento spaziale e attenzione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168" marR="641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9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9233" y="179281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COGNITIVI N.1, 4, 5</a:t>
            </a:r>
            <a:endParaRPr lang="it-IT" sz="2000" b="1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00121" y="539321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Identificazione e localizzazione degli oggetti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8142" y="888244"/>
            <a:ext cx="804706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i="1" dirty="0" smtClean="0"/>
              <a:t>Lo scopo dei task è l’identificazione di 12 oggetti all’interno della cucina</a:t>
            </a:r>
            <a:r>
              <a:rPr lang="en-US" b="1" i="1" dirty="0" smtClean="0">
                <a:solidFill>
                  <a:schemeClr val="bg1"/>
                </a:solidFill>
              </a:rPr>
              <a:t>. </a:t>
            </a:r>
            <a:endParaRPr lang="it-IT" sz="800" b="1" i="1" u="sng" dirty="0" smtClean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189517" y="1223696"/>
            <a:ext cx="3728852" cy="559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b="1" dirty="0" smtClean="0"/>
              <a:t>TASK 1</a:t>
            </a:r>
          </a:p>
          <a:p>
            <a:pPr algn="just">
              <a:lnSpc>
                <a:spcPct val="150000"/>
              </a:lnSpc>
            </a:pPr>
            <a:r>
              <a:rPr lang="it-IT" sz="1600" dirty="0" smtClean="0"/>
              <a:t>Il soggetto può navigare e memorizzare gli oggetti: tutti gli armadi sono aperti e mostrano il loro contenuto. Quando si chiudono, in una cornice 2D  appaiono 12 oggetti da localizzare.</a:t>
            </a:r>
          </a:p>
          <a:p>
            <a:pPr algn="just">
              <a:lnSpc>
                <a:spcPct val="150000"/>
              </a:lnSpc>
            </a:pPr>
            <a:r>
              <a:rPr lang="en-GB" sz="1600" b="1" dirty="0" smtClean="0"/>
              <a:t>TASK 4</a:t>
            </a:r>
          </a:p>
          <a:p>
            <a:pPr algn="just">
              <a:lnSpc>
                <a:spcPct val="150000"/>
              </a:lnSpc>
            </a:pPr>
            <a:r>
              <a:rPr lang="it-IT" sz="1600" dirty="0" smtClean="0"/>
              <a:t>Al soggetto viene presentata una schermata in 2D con 24 immagini di oggetti. Il suo compito è di identificare i 12 oggetti del precedente TASK1. </a:t>
            </a:r>
          </a:p>
          <a:p>
            <a:pPr algn="just">
              <a:lnSpc>
                <a:spcPct val="150000"/>
              </a:lnSpc>
            </a:pPr>
            <a:r>
              <a:rPr lang="en-GB" sz="1600" b="1" dirty="0" smtClean="0"/>
              <a:t>TASK 5</a:t>
            </a:r>
          </a:p>
          <a:p>
            <a:pPr algn="just">
              <a:lnSpc>
                <a:spcPct val="150000"/>
              </a:lnSpc>
            </a:pPr>
            <a:r>
              <a:rPr lang="it-IT" sz="1600" dirty="0" smtClean="0"/>
              <a:t>Al soggetto viene richiesto di posizionare gli stessi 12 oggetti del TASK1, senza alcun aiuto.</a:t>
            </a:r>
            <a:endParaRPr lang="it-IT" sz="1600" dirty="0"/>
          </a:p>
        </p:txBody>
      </p:sp>
      <p:pic>
        <p:nvPicPr>
          <p:cNvPr id="1026" name="Picture 2" descr="\\192.168.4.83\Progetti\MIUR_PON04a3_00372_SmartAging (P44-12)\Attività\20130107_Slide\Img_Mod\selez_oggetti_re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1" y="1657775"/>
            <a:ext cx="4880757" cy="3405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314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3608" y="260648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COGNITIVO N. 2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58466" y="60749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Annaffiare i fiori mentre si ascolta la radio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37506" y="1124744"/>
            <a:ext cx="87046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2" lvl="1" algn="just">
              <a:lnSpc>
                <a:spcPct val="150000"/>
              </a:lnSpc>
            </a:pPr>
            <a:r>
              <a:rPr lang="it-IT" dirty="0" smtClean="0"/>
              <a:t>Al soggetto viene richiesto di </a:t>
            </a:r>
            <a:r>
              <a:rPr lang="it-IT" b="1" dirty="0" smtClean="0"/>
              <a:t>accendere la radio </a:t>
            </a:r>
            <a:r>
              <a:rPr lang="it-IT" dirty="0" smtClean="0"/>
              <a:t>e di </a:t>
            </a:r>
            <a:r>
              <a:rPr lang="it-IT" b="1" dirty="0" smtClean="0"/>
              <a:t>premere la barra spaziatrice tutte le volte che sente la parola “sole” , mentre annaffia i fiori </a:t>
            </a:r>
            <a:r>
              <a:rPr lang="it-IT" dirty="0" smtClean="0"/>
              <a:t>che si trovano sul davanzale della finestra in camera. Per questo compito la sequenza di azioni è la seguente:</a:t>
            </a:r>
          </a:p>
          <a:p>
            <a:pPr algn="just"/>
            <a:endParaRPr lang="it-IT" sz="800" dirty="0" smtClean="0"/>
          </a:p>
          <a:p>
            <a:pPr algn="just"/>
            <a:endParaRPr lang="it-IT" dirty="0" smtClean="0">
              <a:solidFill>
                <a:schemeClr val="bg1"/>
              </a:solidFill>
            </a:endParaRPr>
          </a:p>
          <a:p>
            <a:pPr algn="just"/>
            <a:endParaRPr lang="it-IT" sz="800" dirty="0" smtClean="0">
              <a:solidFill>
                <a:schemeClr val="bg1"/>
              </a:solidFill>
            </a:endParaRPr>
          </a:p>
        </p:txBody>
      </p:sp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27" y="2600626"/>
            <a:ext cx="4564692" cy="3414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91978" y="2620846"/>
            <a:ext cx="419199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98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i="1" dirty="0" smtClean="0"/>
              <a:t>Prendere l’annaffiatoio nel lavandino</a:t>
            </a:r>
          </a:p>
          <a:p>
            <a:pPr indent="-3698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i="1" dirty="0" smtClean="0"/>
              <a:t>Aprire il rubinetto</a:t>
            </a:r>
          </a:p>
          <a:p>
            <a:pPr indent="-3698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i="1" dirty="0" smtClean="0"/>
              <a:t>Chiudere il rubinetto</a:t>
            </a:r>
          </a:p>
          <a:p>
            <a:pPr indent="-3698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i="1" dirty="0" smtClean="0"/>
              <a:t>Portare l’annaffiatoio verso la finestra</a:t>
            </a:r>
          </a:p>
          <a:p>
            <a:pPr indent="-3698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i="1" dirty="0" smtClean="0"/>
              <a:t>Cliccare sui fiori</a:t>
            </a:r>
          </a:p>
          <a:p>
            <a:pPr indent="-3698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i="1" dirty="0" smtClean="0"/>
              <a:t>Riportare l’annaffiatoio nel lavandino</a:t>
            </a:r>
          </a:p>
          <a:p>
            <a:pPr algn="just"/>
            <a:endParaRPr lang="it-IT" sz="800" dirty="0" smtClean="0"/>
          </a:p>
          <a:p>
            <a:pPr algn="just"/>
            <a:endParaRPr lang="it-IT" sz="800" dirty="0"/>
          </a:p>
          <a:p>
            <a:pPr algn="just"/>
            <a:endParaRPr lang="it-IT" sz="800" dirty="0" smtClean="0"/>
          </a:p>
          <a:p>
            <a:pPr algn="just"/>
            <a:endParaRPr lang="it-IT" dirty="0" smtClean="0"/>
          </a:p>
          <a:p>
            <a:pPr algn="just"/>
            <a:endParaRPr lang="it-IT" sz="800" dirty="0" smtClean="0"/>
          </a:p>
        </p:txBody>
      </p:sp>
    </p:spTree>
    <p:extLst>
      <p:ext uri="{BB962C8B-B14F-4D97-AF65-F5344CB8AC3E}">
        <p14:creationId xmlns:p14="http://schemas.microsoft.com/office/powerpoint/2010/main" val="18314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1244</Words>
  <Application>Microsoft Office PowerPoint</Application>
  <PresentationFormat>Presentazione su schermo (4:3)</PresentationFormat>
  <Paragraphs>130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Tema di Office</vt:lpstr>
      <vt:lpstr>1_Tema di Office</vt:lpstr>
      <vt:lpstr>  SMART AGING Un approccio innovativo basato sulla tecnologia dei Serious Games alla diagnosi precoce di disturbi cognitivi lievi ed al self training Codice identificativo: PON04a3_00372   Dott.ssa Marialisa Lamonica</vt:lpstr>
      <vt:lpstr>Presentazione standard di PowerPoint</vt:lpstr>
      <vt:lpstr>Presentazione standard di PowerPoint</vt:lpstr>
      <vt:lpstr>TEST TRADIZIONALI CARTA&amp;MATITA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INDICE DI VALUTAZIONE SMART AGING </vt:lpstr>
      <vt:lpstr>CONCLUSIONI</vt:lpstr>
    </vt:vector>
  </TitlesOfParts>
  <Company>Think Seed,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Tommaso Bufano</dc:creator>
  <cp:lastModifiedBy>GianDomenico</cp:lastModifiedBy>
  <cp:revision>217</cp:revision>
  <cp:lastPrinted>2013-05-10T16:59:50Z</cp:lastPrinted>
  <dcterms:created xsi:type="dcterms:W3CDTF">2011-12-13T04:33:27Z</dcterms:created>
  <dcterms:modified xsi:type="dcterms:W3CDTF">2014-04-09T21:42:12Z</dcterms:modified>
</cp:coreProperties>
</file>