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7" r:id="rId3"/>
    <p:sldId id="270" r:id="rId4"/>
    <p:sldId id="260" r:id="rId5"/>
    <p:sldId id="268" r:id="rId6"/>
    <p:sldId id="261" r:id="rId7"/>
    <p:sldId id="262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3415-73F0-4223-AA0E-DD327348AAC1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A4F5-9008-41FF-87F0-509411DD0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4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3F719-9432-43AB-9695-4C24D8373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46B59-096F-42A9-BB11-8F2AAA972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46B59-096F-42A9-BB11-8F2AAA972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765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9612085-3420-4512-97EB-59AC24F13A20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0F6D367-0569-4AB0-85F2-DB31DBA22F37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BD8B152-38C4-4B8B-8590-41677F5C6C95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6A756-0B15-44AC-A9BA-1CE2E2B3ADF3}" type="datetimeFigureOut">
              <a:rPr lang="it-IT" smtClean="0"/>
              <a:t>07/04/2014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27EB3-73B7-4465-8B41-E141245713F8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>
          <a:xfrm>
            <a:off x="35496" y="3017341"/>
            <a:ext cx="9073008" cy="555675"/>
          </a:xfrm>
          <a:effectLst/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Social </a:t>
            </a:r>
            <a:r>
              <a:rPr lang="it-IT" sz="3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Innovation</a:t>
            </a:r>
            <a:r>
              <a:rPr lang="it-IT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it-IT" sz="3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Day</a:t>
            </a:r>
            <a:r>
              <a:rPr lang="it-IT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/>
            </a:r>
            <a:br>
              <a:rPr lang="it-IT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r>
              <a:rPr lang="it-IT" sz="2000" i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Palazzo dell'Innovazione e della Conoscenza, Napoli</a:t>
            </a:r>
            <a:endParaRPr sz="2000" i="1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147" name="CasellaDiTesto 6"/>
          <p:cNvSpPr txBox="1">
            <a:spLocks noChangeArrowheads="1"/>
          </p:cNvSpPr>
          <p:nvPr/>
        </p:nvSpPr>
        <p:spPr bwMode="auto">
          <a:xfrm>
            <a:off x="1230560" y="4355812"/>
            <a:ext cx="787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>
                <a:latin typeface="Calibri" pitchFamily="34" charset="0"/>
              </a:rPr>
              <a:t>  		 				          </a:t>
            </a:r>
            <a:r>
              <a:rPr lang="en-US" dirty="0" smtClean="0">
                <a:latin typeface="Calibri" pitchFamily="34" charset="0"/>
              </a:rPr>
              <a:t>15 </a:t>
            </a:r>
            <a:r>
              <a:rPr lang="en-US" dirty="0" err="1" smtClean="0">
                <a:latin typeface="Calibri" pitchFamily="34" charset="0"/>
              </a:rPr>
              <a:t>aprile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2014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148" name="AutoShape 2" descr="https://mail.google.com/mail/?ui=2&amp;ik=1745f74aa8&amp;view=att&amp;th=127edf3f6e8482a4&amp;attid=0.1&amp;disp=inline&amp;realattid=f_g7w51hro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49" name="AutoShape 4" descr="https://mail.google.com/mail/?ui=2&amp;ik=1745f74aa8&amp;view=att&amp;th=127edf3f6e8482a4&amp;attid=0.1&amp;disp=inline&amp;realattid=f_g7w51hro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155576" y="1268760"/>
            <a:ext cx="8880920" cy="707886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38000"/>
              </a:schemeClr>
            </a:glow>
            <a:reflection blurRad="63500" stA="93000" endPos="61000" dir="5400000" sy="-100000" algn="bl" rotWithShape="0"/>
            <a:softEdge rad="635000"/>
          </a:effectLst>
          <a:extLst/>
        </p:spPr>
        <p:txBody>
          <a:bodyPr vert="horz" lIns="0" tIns="0" rIns="18288" bIns="0" anchor="b">
            <a:noAutofit/>
          </a:bodyPr>
          <a:lstStyle>
            <a:lvl1pPr algn="ctr">
              <a:spcBef>
                <a:spcPct val="0"/>
              </a:spcBef>
              <a:buNone/>
              <a:defRPr kumimoji="0" sz="40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AD-PERSONAS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209" name="CasellaDiTesto 6"/>
          <p:cNvSpPr txBox="1">
            <a:spLocks noChangeArrowheads="1"/>
          </p:cNvSpPr>
          <p:nvPr/>
        </p:nvSpPr>
        <p:spPr bwMode="auto">
          <a:xfrm>
            <a:off x="381000" y="3825454"/>
            <a:ext cx="8458200" cy="461962"/>
          </a:xfrm>
          <a:prstGeom prst="rect">
            <a:avLst/>
          </a:prstGeom>
          <a:noFill/>
          <a:ln>
            <a:noFill/>
          </a:ln>
          <a:extLst/>
        </p:spPr>
        <p:txBody>
          <a:bodyPr anchor="b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Raffaele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Gravina</a:t>
            </a:r>
            <a:endParaRPr lang="en-US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475"/>
            <a:ext cx="9144000" cy="17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0" y="1526704"/>
            <a:ext cx="7546032" cy="4797896"/>
          </a:xfrm>
        </p:spPr>
        <p:txBody>
          <a:bodyPr>
            <a:normAutofit fontScale="70000" lnSpcReduction="20000"/>
          </a:bodyPr>
          <a:lstStyle/>
          <a:p>
            <a:pPr marL="381000" indent="-381000">
              <a:lnSpc>
                <a:spcPct val="150000"/>
              </a:lnSpc>
              <a:defRPr/>
            </a:pPr>
            <a:r>
              <a:rPr lang="it-IT" sz="3200" b="1" dirty="0" smtClean="0">
                <a:latin typeface="+mj-lt"/>
              </a:rPr>
              <a:t>AD-PERSONAS</a:t>
            </a:r>
            <a:r>
              <a:rPr lang="it-IT" sz="3200" dirty="0" smtClean="0">
                <a:latin typeface="+mj-lt"/>
              </a:rPr>
              <a:t>: </a:t>
            </a:r>
            <a:r>
              <a:rPr lang="en-GB" sz="3200" dirty="0" smtClean="0">
                <a:latin typeface="+mj-lt"/>
              </a:rPr>
              <a:t>A Customizable Distributed Platform based on Body Sensor Networks for Pervasive and Continuous Monitoring of Assisted Livings</a:t>
            </a:r>
          </a:p>
          <a:p>
            <a:pPr marL="381000" indent="-381000">
              <a:lnSpc>
                <a:spcPct val="150000"/>
              </a:lnSpc>
              <a:defRPr/>
            </a:pPr>
            <a:r>
              <a:rPr lang="it-IT" sz="3200" b="1" dirty="0" smtClean="0">
                <a:latin typeface="+mj-lt"/>
              </a:rPr>
              <a:t>Finanziamento</a:t>
            </a:r>
            <a:r>
              <a:rPr lang="it-IT" sz="3200" dirty="0" smtClean="0">
                <a:latin typeface="+mj-lt"/>
              </a:rPr>
              <a:t>: P.O.N. "Ricerca &amp; Competitività" 2007-2013 per le Regioni della convergenza – Progetti di Innovazione Sociale</a:t>
            </a:r>
          </a:p>
          <a:p>
            <a:pPr marL="381000" indent="-381000">
              <a:lnSpc>
                <a:spcPct val="150000"/>
              </a:lnSpc>
              <a:defRPr/>
            </a:pPr>
            <a:r>
              <a:rPr lang="it-IT" sz="3200" dirty="0" smtClean="0">
                <a:latin typeface="+mj-lt"/>
              </a:rPr>
              <a:t>Inizio Attività: 30/11/2012</a:t>
            </a:r>
          </a:p>
          <a:p>
            <a:pPr marL="381000" indent="-381000">
              <a:lnSpc>
                <a:spcPct val="150000"/>
              </a:lnSpc>
              <a:defRPr/>
            </a:pPr>
            <a:r>
              <a:rPr lang="it-IT" sz="3200" dirty="0" smtClean="0">
                <a:latin typeface="+mj-lt"/>
              </a:rPr>
              <a:t>Durata : 30 mesi</a:t>
            </a:r>
          </a:p>
          <a:p>
            <a:pPr marL="381000" indent="-381000">
              <a:lnSpc>
                <a:spcPct val="150000"/>
              </a:lnSpc>
              <a:defRPr/>
            </a:pPr>
            <a:r>
              <a:rPr lang="it-IT" sz="3200" dirty="0" smtClean="0">
                <a:latin typeface="+mj-lt"/>
              </a:rPr>
              <a:t>Importo: </a:t>
            </a:r>
            <a:r>
              <a:rPr lang="it-IT" sz="3200" b="1" dirty="0" smtClean="0">
                <a:latin typeface="+mj-lt"/>
              </a:rPr>
              <a:t>187.000,00 euro</a:t>
            </a:r>
          </a:p>
          <a:p>
            <a:pPr marL="381000" indent="-381000">
              <a:lnSpc>
                <a:spcPct val="150000"/>
              </a:lnSpc>
              <a:defRPr/>
            </a:pPr>
            <a:r>
              <a:rPr lang="it-IT" sz="3200" dirty="0" smtClean="0">
                <a:latin typeface="+mj-lt"/>
              </a:rPr>
              <a:t>Web Site: 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http://ad-personas.dimes.unical.it</a:t>
            </a:r>
            <a:endParaRPr lang="it-IT" sz="1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74" name="CasellaDiTesto 4"/>
          <p:cNvSpPr txBox="1">
            <a:spLocks noChangeArrowheads="1"/>
          </p:cNvSpPr>
          <p:nvPr/>
        </p:nvSpPr>
        <p:spPr bwMode="auto">
          <a:xfrm>
            <a:off x="304800" y="6324600"/>
            <a:ext cx="38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b="1" i="1">
                <a:solidFill>
                  <a:schemeClr val="bg1"/>
                </a:solidFill>
              </a:rPr>
              <a:t>/16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25" y="3789040"/>
            <a:ext cx="2715355" cy="19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glance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0" y="1382688"/>
            <a:ext cx="7772400" cy="5334000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150000"/>
              </a:lnSpc>
              <a:defRPr/>
            </a:pPr>
            <a:r>
              <a:rPr lang="it-IT" sz="3200" dirty="0" smtClean="0">
                <a:latin typeface="+mj-lt"/>
              </a:rPr>
              <a:t>Tre linee di intervento: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Framework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software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Cloud-assisted</a:t>
            </a:r>
            <a:endParaRPr lang="it-IT" sz="3200" dirty="0" smtClean="0">
              <a:latin typeface="+mj-lt"/>
            </a:endParaRP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Algoritmi</a:t>
            </a:r>
            <a:r>
              <a:rPr lang="it-IT" sz="3200" dirty="0" smtClean="0">
                <a:latin typeface="+mj-lt"/>
              </a:rPr>
              <a:t> di </a:t>
            </a:r>
            <a:r>
              <a:rPr lang="it-IT" sz="3200" dirty="0" err="1" smtClean="0">
                <a:latin typeface="+mj-lt"/>
              </a:rPr>
              <a:t>signal</a:t>
            </a:r>
            <a:r>
              <a:rPr lang="it-IT" sz="3200" dirty="0" smtClean="0">
                <a:latin typeface="+mj-lt"/>
              </a:rPr>
              <a:t>-processing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Casi di studio</a:t>
            </a:r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3200" dirty="0" smtClean="0">
                <a:latin typeface="+mj-lt"/>
              </a:rPr>
              <a:t>applicativi</a:t>
            </a:r>
            <a:endParaRPr lang="it-IT" sz="3200" dirty="0">
              <a:latin typeface="+mj-lt"/>
            </a:endParaRPr>
          </a:p>
        </p:txBody>
      </p:sp>
      <p:sp>
        <p:nvSpPr>
          <p:cNvPr id="7174" name="CasellaDiTesto 4"/>
          <p:cNvSpPr txBox="1">
            <a:spLocks noChangeArrowheads="1"/>
          </p:cNvSpPr>
          <p:nvPr/>
        </p:nvSpPr>
        <p:spPr bwMode="auto">
          <a:xfrm>
            <a:off x="304800" y="6324600"/>
            <a:ext cx="38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b="1" i="1">
                <a:solidFill>
                  <a:schemeClr val="bg1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40735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olo 1"/>
          <p:cNvSpPr>
            <a:spLocks noGrp="1"/>
          </p:cNvSpPr>
          <p:nvPr>
            <p:ph type="title" idx="4294967295"/>
          </p:nvPr>
        </p:nvSpPr>
        <p:spPr>
          <a:xfrm>
            <a:off x="914400" y="650776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AD-PERSONAS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304800" y="6324600"/>
            <a:ext cx="38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b="1" i="1">
                <a:solidFill>
                  <a:schemeClr val="bg1"/>
                </a:solidFill>
              </a:rPr>
              <a:t>/16</a:t>
            </a:r>
          </a:p>
        </p:txBody>
      </p:sp>
      <p:pic>
        <p:nvPicPr>
          <p:cNvPr id="8" name="Picture 1" descr="C:\Documents and Settings\UTENTE32\Documenti\Dropbox\Docs\LAVORO\PONR&amp;C - Smart Cities\Domanda\fi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322" b="5213"/>
          <a:stretch/>
        </p:blipFill>
        <p:spPr bwMode="auto">
          <a:xfrm>
            <a:off x="2555776" y="2132856"/>
            <a:ext cx="6575247" cy="46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/>
          <p:cNvSpPr>
            <a:spLocks/>
          </p:cNvSpPr>
          <p:nvPr/>
        </p:nvSpPr>
        <p:spPr bwMode="auto">
          <a:xfrm>
            <a:off x="72008" y="1988840"/>
            <a:ext cx="2555776" cy="48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dirty="0" smtClean="0">
                <a:latin typeface="Calibri" pitchFamily="34" charset="0"/>
              </a:rPr>
              <a:t>Un </a:t>
            </a:r>
            <a:r>
              <a:rPr lang="it-IT" b="1" dirty="0" smtClean="0">
                <a:latin typeface="Calibri" pitchFamily="34" charset="0"/>
              </a:rPr>
              <a:t>ecosistema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b="1" dirty="0" smtClean="0">
                <a:latin typeface="Calibri" pitchFamily="34" charset="0"/>
              </a:rPr>
              <a:t>aperto</a:t>
            </a:r>
            <a:r>
              <a:rPr lang="it-IT" dirty="0" smtClean="0">
                <a:latin typeface="Calibri" pitchFamily="34" charset="0"/>
              </a:rPr>
              <a:t> e </a:t>
            </a:r>
            <a:r>
              <a:rPr lang="it-IT" b="1" dirty="0" err="1" smtClean="0">
                <a:latin typeface="Calibri" pitchFamily="34" charset="0"/>
              </a:rPr>
              <a:t>Cloud-based</a:t>
            </a:r>
            <a:r>
              <a:rPr lang="it-IT" b="1" dirty="0" smtClean="0"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per lo sviluppo di servizi di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smart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-Health</a:t>
            </a:r>
          </a:p>
          <a:p>
            <a:pPr marL="285750" lvl="1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it-IT" b="1" dirty="0" smtClean="0"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b="1" dirty="0">
                <a:latin typeface="Calibri" pitchFamily="34" charset="0"/>
              </a:rPr>
              <a:t>Smart Health Tutor System (SALUS)</a:t>
            </a:r>
            <a:r>
              <a:rPr lang="it-IT" dirty="0">
                <a:latin typeface="Calibri" pitchFamily="34" charset="0"/>
              </a:rPr>
              <a:t>,  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>
                <a:latin typeface="Calibri" pitchFamily="34" charset="0"/>
              </a:rPr>
              <a:t>sistema medicale per il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monitoraggio remoto e giornaliero </a:t>
            </a:r>
            <a:r>
              <a:rPr lang="it-IT" dirty="0">
                <a:latin typeface="Calibri" pitchFamily="34" charset="0"/>
              </a:rPr>
              <a:t>di persone affette o ad alto rischio di patologie gravi.</a:t>
            </a:r>
            <a:endParaRPr lang="it-IT" b="1" dirty="0">
              <a:latin typeface="Calibri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it-IT" sz="1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8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914400" y="722784"/>
            <a:ext cx="7772400" cy="762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Gli algoritmi</a:t>
            </a:r>
            <a:endParaRPr lang="it-IT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egnaposto contenuto 2"/>
          <p:cNvSpPr>
            <a:spLocks/>
          </p:cNvSpPr>
          <p:nvPr/>
        </p:nvSpPr>
        <p:spPr bwMode="auto">
          <a:xfrm>
            <a:off x="827584" y="1556792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</a:pPr>
            <a:r>
              <a:rPr lang="it-IT" sz="2400" b="1" dirty="0" smtClean="0">
                <a:latin typeface="Calibri" pitchFamily="34" charset="0"/>
              </a:rPr>
              <a:t>Action </a:t>
            </a:r>
            <a:r>
              <a:rPr lang="it-IT" sz="2400" b="1" dirty="0" err="1" smtClean="0">
                <a:latin typeface="Calibri" pitchFamily="34" charset="0"/>
              </a:rPr>
              <a:t>recognition</a:t>
            </a:r>
            <a:endParaRPr lang="it-IT" sz="2400" b="1" dirty="0" smtClean="0">
              <a:latin typeface="Calibri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Supervised</a:t>
            </a:r>
            <a:r>
              <a:rPr 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learning</a:t>
            </a:r>
            <a:endParaRPr lang="it-IT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200150" lvl="2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dirty="0" err="1" smtClean="0">
                <a:latin typeface="Calibri" pitchFamily="34" charset="0"/>
              </a:rPr>
              <a:t>Decisions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Trees</a:t>
            </a:r>
            <a:r>
              <a:rPr lang="it-IT" sz="2000" dirty="0" smtClean="0">
                <a:latin typeface="Calibri" pitchFamily="34" charset="0"/>
              </a:rPr>
              <a:t> (e.g. J48)</a:t>
            </a:r>
          </a:p>
          <a:p>
            <a:pPr marL="1200150" lvl="2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dirty="0" smtClean="0">
                <a:latin typeface="Calibri" pitchFamily="34" charset="0"/>
              </a:rPr>
              <a:t>KNN</a:t>
            </a:r>
            <a:endParaRPr lang="it-IT" sz="24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</a:pPr>
            <a:r>
              <a:rPr lang="it-IT" sz="2400" b="1" dirty="0" smtClean="0">
                <a:latin typeface="Calibri" pitchFamily="34" charset="0"/>
              </a:rPr>
              <a:t>Riconoscimento battito cardiaco e </a:t>
            </a:r>
            <a:r>
              <a:rPr lang="it-IT" sz="2400" b="1" i="1" dirty="0" err="1" smtClean="0">
                <a:latin typeface="Calibri" pitchFamily="34" charset="0"/>
              </a:rPr>
              <a:t>Startle</a:t>
            </a:r>
            <a:r>
              <a:rPr lang="it-IT" sz="2400" b="1" i="1" dirty="0" smtClean="0">
                <a:latin typeface="Calibri" pitchFamily="34" charset="0"/>
              </a:rPr>
              <a:t> reflex</a:t>
            </a:r>
            <a:endParaRPr lang="it-IT" sz="2400" b="1" dirty="0" smtClean="0">
              <a:latin typeface="Calibri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Pattern </a:t>
            </a:r>
            <a:r>
              <a:rPr lang="it-IT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Recognition</a:t>
            </a:r>
            <a:endParaRPr lang="it-IT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200150" lvl="2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dirty="0" err="1" smtClean="0">
                <a:latin typeface="Calibri" pitchFamily="34" charset="0"/>
              </a:rPr>
              <a:t>Template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Matching</a:t>
            </a:r>
            <a:endParaRPr lang="it-IT" sz="2000" dirty="0" smtClean="0">
              <a:latin typeface="Calibri" pitchFamily="34" charset="0"/>
            </a:endParaRPr>
          </a:p>
          <a:p>
            <a:pPr marL="1200150" lvl="2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dirty="0" smtClean="0">
                <a:latin typeface="Calibri" pitchFamily="34" charset="0"/>
              </a:rPr>
              <a:t>Cross-</a:t>
            </a:r>
            <a:r>
              <a:rPr lang="it-IT" sz="2000" dirty="0" err="1" smtClean="0">
                <a:latin typeface="Calibri" pitchFamily="34" charset="0"/>
              </a:rPr>
              <a:t>correlazine</a:t>
            </a:r>
            <a:endParaRPr lang="it-IT" sz="2000" dirty="0">
              <a:latin typeface="Calibri" pitchFamily="34" charset="0"/>
            </a:endParaRPr>
          </a:p>
          <a:p>
            <a:pPr marL="1200150" lvl="2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dirty="0" smtClean="0">
                <a:latin typeface="Calibri" pitchFamily="34" charset="0"/>
              </a:rPr>
              <a:t>Altre tecniche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36096" y="4941168"/>
            <a:ext cx="3462808" cy="17001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180000" bIns="0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Power-aware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Real-time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Implementazioni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embedded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41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olo 1"/>
          <p:cNvSpPr>
            <a:spLocks noGrp="1"/>
          </p:cNvSpPr>
          <p:nvPr>
            <p:ph type="title" idx="4294967295"/>
          </p:nvPr>
        </p:nvSpPr>
        <p:spPr>
          <a:xfrm>
            <a:off x="899592" y="692696"/>
            <a:ext cx="8077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Riconoscimento di Attività Fisiche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Segnaposto contenuto 2"/>
          <p:cNvSpPr>
            <a:spLocks/>
          </p:cNvSpPr>
          <p:nvPr/>
        </p:nvSpPr>
        <p:spPr bwMode="auto">
          <a:xfrm>
            <a:off x="899592" y="1835696"/>
            <a:ext cx="7924800" cy="30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2 sensori di movimento wireless (sulla cintura e nella scarpa) + 1 coordinator </a:t>
            </a:r>
            <a:r>
              <a:rPr lang="it-IT" sz="2400" dirty="0" err="1" smtClean="0">
                <a:latin typeface="Calibri" pitchFamily="34" charset="0"/>
              </a:rPr>
              <a:t>device</a:t>
            </a:r>
            <a:r>
              <a:rPr lang="it-IT" sz="2400" dirty="0" smtClean="0">
                <a:latin typeface="Calibri" pitchFamily="34" charset="0"/>
              </a:rPr>
              <a:t> (</a:t>
            </a:r>
            <a:r>
              <a:rPr lang="it-IT" sz="2400" dirty="0" err="1" smtClean="0">
                <a:latin typeface="Calibri" pitchFamily="34" charset="0"/>
              </a:rPr>
              <a:t>smartphone</a:t>
            </a:r>
            <a:r>
              <a:rPr lang="it-IT" sz="2400" dirty="0" smtClean="0">
                <a:latin typeface="Calibri" pitchFamily="34" charset="0"/>
              </a:rPr>
              <a:t> </a:t>
            </a:r>
            <a:r>
              <a:rPr lang="it-IT" sz="2400" dirty="0" smtClean="0">
                <a:latin typeface="Calibri" pitchFamily="34" charset="0"/>
              </a:rPr>
              <a:t>o </a:t>
            </a:r>
            <a:r>
              <a:rPr lang="it-IT" sz="2400" dirty="0" err="1" smtClean="0">
                <a:latin typeface="Calibri" pitchFamily="34" charset="0"/>
              </a:rPr>
              <a:t>tablet</a:t>
            </a:r>
            <a:r>
              <a:rPr lang="it-IT" sz="2400" dirty="0" smtClean="0">
                <a:latin typeface="Calibri" pitchFamily="34" charset="0"/>
              </a:rPr>
              <a:t>) 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it-IT" sz="2400" dirty="0" smtClean="0"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Riconoscimento di </a:t>
            </a:r>
            <a:r>
              <a:rPr lang="it-IT" sz="2400" b="1" dirty="0" smtClean="0">
                <a:latin typeface="Calibri" pitchFamily="34" charset="0"/>
              </a:rPr>
              <a:t>attività e posture</a:t>
            </a:r>
            <a:r>
              <a:rPr lang="it-IT" sz="2400" dirty="0" smtClean="0">
                <a:latin typeface="Calibri" pitchFamily="34" charset="0"/>
              </a:rPr>
              <a:t>: camminare, correre, stare in piedi/seduti, dormire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Conta-passi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Calorie Consumate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…</a:t>
            </a:r>
            <a:endParaRPr lang="it-IT" sz="2000" dirty="0">
              <a:latin typeface="Calibri" pitchFamily="34" charset="0"/>
            </a:endParaRPr>
          </a:p>
        </p:txBody>
      </p:sp>
      <p:sp>
        <p:nvSpPr>
          <p:cNvPr id="10246" name="CasellaDiTesto 7"/>
          <p:cNvSpPr txBox="1">
            <a:spLocks noChangeArrowheads="1"/>
          </p:cNvSpPr>
          <p:nvPr/>
        </p:nvSpPr>
        <p:spPr bwMode="auto">
          <a:xfrm>
            <a:off x="304800" y="6324600"/>
            <a:ext cx="38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b="1" i="1">
                <a:solidFill>
                  <a:schemeClr val="bg1"/>
                </a:solidFill>
              </a:rPr>
              <a:t>/16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5205264" y="4554736"/>
            <a:ext cx="2911188" cy="1422400"/>
            <a:chOff x="5205264" y="4554736"/>
            <a:chExt cx="2911188" cy="1422400"/>
          </a:xfrm>
        </p:grpSpPr>
        <p:pic>
          <p:nvPicPr>
            <p:cNvPr id="10248" name="Picture 9" descr="Shimmer-2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264" y="4554736"/>
              <a:ext cx="21336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" name="Picture 2" descr="http://www.comunecarregaligure.eu/immagini/eur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153" y="4653638"/>
              <a:ext cx="902299" cy="90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81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olo 1"/>
          <p:cNvSpPr>
            <a:spLocks noGrp="1"/>
          </p:cNvSpPr>
          <p:nvPr>
            <p:ph type="title" idx="4294967295"/>
          </p:nvPr>
        </p:nvSpPr>
        <p:spPr>
          <a:xfrm>
            <a:off x="304800" y="650776"/>
            <a:ext cx="8686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Un’APP per il Monitoraggio Cardiaco 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Segnaposto contenuto 2"/>
          <p:cNvSpPr>
            <a:spLocks/>
          </p:cNvSpPr>
          <p:nvPr/>
        </p:nvSpPr>
        <p:spPr bwMode="auto">
          <a:xfrm>
            <a:off x="914400" y="1447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dirty="0" smtClean="0">
                <a:latin typeface="Calibri" pitchFamily="34" charset="0"/>
              </a:rPr>
              <a:t>Frequenza Cardiaca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dirty="0" smtClean="0">
                <a:latin typeface="Calibri" pitchFamily="34" charset="0"/>
              </a:rPr>
              <a:t>Tracciato ECG Completo </a:t>
            </a:r>
            <a:r>
              <a:rPr lang="it-IT" sz="2400" dirty="0" smtClean="0">
                <a:latin typeface="Calibri" pitchFamily="34" charset="0"/>
              </a:rPr>
              <a:t>(2 canali)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dirty="0" smtClean="0">
                <a:latin typeface="Calibri" pitchFamily="34" charset="0"/>
              </a:rPr>
              <a:t>Segnalazione di aritmie e parametri fuori norma 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b="1" dirty="0" smtClean="0">
                <a:latin typeface="Calibri" pitchFamily="34" charset="0"/>
              </a:rPr>
              <a:t>Riconoscimento di stati                                                               di ansia e stress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n-GB" sz="2400" dirty="0" smtClean="0"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GB" sz="2400" dirty="0" smtClean="0">
                <a:latin typeface="Calibri" pitchFamily="34" charset="0"/>
              </a:rPr>
              <a:t>Real-time, 24/7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err="1" smtClean="0">
                <a:latin typeface="Calibri" pitchFamily="34" charset="0"/>
              </a:rPr>
              <a:t>Low-power</a:t>
            </a:r>
            <a:endParaRPr lang="it-IT" sz="2400" dirty="0"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it-IT" sz="2400" dirty="0" smtClean="0">
                <a:latin typeface="Calibri" pitchFamily="34" charset="0"/>
              </a:rPr>
              <a:t>Indossabile e Non invasivo</a:t>
            </a:r>
          </a:p>
          <a:p>
            <a:pPr marL="285750" indent="-285750">
              <a:lnSpc>
                <a:spcPct val="12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3318" name="CasellaDiTesto 7"/>
          <p:cNvSpPr txBox="1">
            <a:spLocks noChangeArrowheads="1"/>
          </p:cNvSpPr>
          <p:nvPr/>
        </p:nvSpPr>
        <p:spPr bwMode="auto">
          <a:xfrm>
            <a:off x="304800" y="6324600"/>
            <a:ext cx="381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b="1" i="1">
                <a:solidFill>
                  <a:schemeClr val="bg1"/>
                </a:solidFill>
              </a:rPr>
              <a:t>/16</a:t>
            </a:r>
          </a:p>
        </p:txBody>
      </p:sp>
      <p:pic>
        <p:nvPicPr>
          <p:cNvPr id="11" name="Picture 1" descr="C:\Documents and Settings\UTENTE32\Documenti\Dropbox\Temp\2013-02-18 16.47.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60580"/>
            <a:ext cx="4089674" cy="38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9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1556792"/>
            <a:ext cx="9144000" cy="2952328"/>
          </a:xfrm>
        </p:spPr>
        <p:txBody>
          <a:bodyPr lIns="0" rIns="18288"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it-IT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+mj-lt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it-IT" sz="60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Grazie per l’attenzione</a:t>
            </a:r>
            <a:r>
              <a:rPr lang="it-IT" sz="5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!</a:t>
            </a:r>
            <a:endParaRPr lang="it-IT" sz="3200" b="1" dirty="0">
              <a:effectLst>
                <a:outerShdw blurRad="38100" dist="38100" dir="2700000" algn="tl">
                  <a:srgbClr val="04617B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66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</TotalTime>
  <Words>254</Words>
  <Application>Microsoft Office PowerPoint</Application>
  <PresentationFormat>Presentazione su schermo (4:3)</PresentationFormat>
  <Paragraphs>62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Equinozio</vt:lpstr>
      <vt:lpstr>Social Innovation Day Palazzo dell'Innovazione e della Conoscenza, Napoli</vt:lpstr>
      <vt:lpstr>Il Progetto</vt:lpstr>
      <vt:lpstr>At a glance</vt:lpstr>
      <vt:lpstr>AD-PERSONAS</vt:lpstr>
      <vt:lpstr>Presentazione standard di PowerPoint</vt:lpstr>
      <vt:lpstr>Riconoscimento di Attività Fisiche</vt:lpstr>
      <vt:lpstr>Un’APP per il Monitoraggio Cardiaco </vt:lpstr>
      <vt:lpstr>Presentazione standard di PowerPoint</vt:lpstr>
    </vt:vector>
  </TitlesOfParts>
  <Company>Olidata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Interno</dc:title>
  <dc:creator>Xp Professional SP 3 Italiano</dc:creator>
  <cp:lastModifiedBy>SenSysLab_PC1_admin</cp:lastModifiedBy>
  <cp:revision>43</cp:revision>
  <dcterms:created xsi:type="dcterms:W3CDTF">2011-12-21T11:30:39Z</dcterms:created>
  <dcterms:modified xsi:type="dcterms:W3CDTF">2014-04-07T09:45:04Z</dcterms:modified>
</cp:coreProperties>
</file>