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handoutMasterIdLst>
    <p:handoutMasterId r:id="rId8"/>
  </p:handoutMasterIdLst>
  <p:sldIdLst>
    <p:sldId id="256" r:id="rId2"/>
    <p:sldId id="266" r:id="rId3"/>
    <p:sldId id="268" r:id="rId4"/>
    <p:sldId id="267" r:id="rId5"/>
    <p:sldId id="259" r:id="rId6"/>
  </p:sldIdLst>
  <p:sldSz cx="9144000" cy="6858000" type="screen4x3"/>
  <p:notesSz cx="6888163" cy="100203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09015D8D-C7BC-44E0-A9C2-E594C9095EFA}" type="datetimeFigureOut">
              <a:rPr lang="it-IT" smtClean="0"/>
              <a:pPr/>
              <a:t>09/04/2014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2E5867ED-5A52-4C5C-B81F-2CD04197BA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116211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5D61F-A95C-486D-95B3-5DC3D87DFDB8}" type="datetimeFigureOut">
              <a:rPr lang="it-IT" smtClean="0"/>
              <a:pPr/>
              <a:t>09/04/2014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C87EF-9AFB-41D1-8C46-F3F23DAB1B9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133252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C87EF-9AFB-41D1-8C46-F3F23DAB1B91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218041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03499C-1363-4B03-93F7-DBF5F4BB87BC}" type="datetimeFigureOut">
              <a:rPr lang="it-IT" smtClean="0"/>
              <a:pPr/>
              <a:t>09/04/2014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193F74-CBFF-4783-9153-FCA3114114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3499C-1363-4B03-93F7-DBF5F4BB87BC}" type="datetimeFigureOut">
              <a:rPr lang="it-IT" smtClean="0"/>
              <a:pPr/>
              <a:t>09/04/2014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193F74-CBFF-4783-9153-FCA3114114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3499C-1363-4B03-93F7-DBF5F4BB87BC}" type="datetimeFigureOut">
              <a:rPr lang="it-IT" smtClean="0"/>
              <a:pPr/>
              <a:t>09/04/2014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193F74-CBFF-4783-9153-FCA3114114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3499C-1363-4B03-93F7-DBF5F4BB87BC}" type="datetimeFigureOut">
              <a:rPr lang="it-IT" smtClean="0"/>
              <a:pPr/>
              <a:t>09/04/2014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193F74-CBFF-4783-9153-FCA3114114D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3499C-1363-4B03-93F7-DBF5F4BB87BC}" type="datetimeFigureOut">
              <a:rPr lang="it-IT" smtClean="0"/>
              <a:pPr/>
              <a:t>09/04/2014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193F74-CBFF-4783-9153-FCA3114114D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3499C-1363-4B03-93F7-DBF5F4BB87BC}" type="datetimeFigureOut">
              <a:rPr lang="it-IT" smtClean="0"/>
              <a:pPr/>
              <a:t>09/04/2014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193F74-CBFF-4783-9153-FCA3114114D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3499C-1363-4B03-93F7-DBF5F4BB87BC}" type="datetimeFigureOut">
              <a:rPr lang="it-IT" smtClean="0"/>
              <a:pPr/>
              <a:t>09/04/2014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193F74-CBFF-4783-9153-FCA3114114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3499C-1363-4B03-93F7-DBF5F4BB87BC}" type="datetimeFigureOut">
              <a:rPr lang="it-IT" smtClean="0"/>
              <a:pPr/>
              <a:t>09/04/2014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193F74-CBFF-4783-9153-FCA3114114D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3499C-1363-4B03-93F7-DBF5F4BB87BC}" type="datetimeFigureOut">
              <a:rPr lang="it-IT" smtClean="0"/>
              <a:pPr/>
              <a:t>09/04/2014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193F74-CBFF-4783-9153-FCA3114114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703499C-1363-4B03-93F7-DBF5F4BB87BC}" type="datetimeFigureOut">
              <a:rPr lang="it-IT" smtClean="0"/>
              <a:pPr/>
              <a:t>09/04/2014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193F74-CBFF-4783-9153-FCA3114114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03499C-1363-4B03-93F7-DBF5F4BB87BC}" type="datetimeFigureOut">
              <a:rPr lang="it-IT" smtClean="0"/>
              <a:pPr/>
              <a:t>09/04/2014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193F74-CBFF-4783-9153-FCA3114114D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703499C-1363-4B03-93F7-DBF5F4BB87BC}" type="datetimeFigureOut">
              <a:rPr lang="it-IT" smtClean="0"/>
              <a:pPr/>
              <a:t>09/04/2014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6193F74-CBFF-4783-9153-FCA3114114D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hyperlink" Target="http://areamedica.progettoshare.it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Smart </a:t>
            </a:r>
            <a:r>
              <a:rPr lang="it-IT" sz="3600" dirty="0" err="1" smtClean="0"/>
              <a:t>Health</a:t>
            </a:r>
            <a:r>
              <a:rPr lang="it-IT" sz="3600" dirty="0" smtClean="0"/>
              <a:t> </a:t>
            </a:r>
            <a:br>
              <a:rPr lang="it-IT" sz="3600" dirty="0" smtClean="0"/>
            </a:br>
            <a:r>
              <a:rPr lang="it-IT" sz="3600" dirty="0" smtClean="0"/>
              <a:t>and </a:t>
            </a:r>
            <a:r>
              <a:rPr lang="it-IT" sz="3600" dirty="0" err="1" smtClean="0"/>
              <a:t>Artificial</a:t>
            </a:r>
            <a:r>
              <a:rPr lang="it-IT" sz="3600" dirty="0" smtClean="0"/>
              <a:t> intelligence </a:t>
            </a:r>
            <a:br>
              <a:rPr lang="it-IT" sz="3600" dirty="0" smtClean="0"/>
            </a:br>
            <a:r>
              <a:rPr lang="it-IT" sz="3600" dirty="0" smtClean="0"/>
              <a:t>for </a:t>
            </a:r>
            <a:r>
              <a:rPr lang="it-IT" sz="3600" dirty="0" err="1" smtClean="0"/>
              <a:t>Risk</a:t>
            </a:r>
            <a:r>
              <a:rPr lang="it-IT" sz="3600" dirty="0" smtClean="0"/>
              <a:t> </a:t>
            </a:r>
            <a:r>
              <a:rPr lang="it-IT" sz="3600" dirty="0" err="1" smtClean="0"/>
              <a:t>Estimation</a:t>
            </a:r>
            <a:r>
              <a:rPr lang="it-IT" sz="3600" dirty="0" smtClean="0"/>
              <a:t> 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Social </a:t>
            </a:r>
            <a:r>
              <a:rPr lang="it-IT" dirty="0" err="1"/>
              <a:t>Innovation</a:t>
            </a:r>
            <a:r>
              <a:rPr lang="it-IT" dirty="0"/>
              <a:t> </a:t>
            </a:r>
            <a:r>
              <a:rPr lang="it-IT" dirty="0" err="1"/>
              <a:t>Day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15 Aprile 2014</a:t>
            </a: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32251826"/>
              </p:ext>
            </p:extLst>
          </p:nvPr>
        </p:nvGraphicFramePr>
        <p:xfrm>
          <a:off x="667554" y="764704"/>
          <a:ext cx="2339382" cy="864096"/>
        </p:xfrm>
        <a:graphic>
          <a:graphicData uri="http://schemas.openxmlformats.org/presentationml/2006/ole">
            <p:oleObj spid="_x0000_s2054" r:id="rId3" imgW="1409524" imgH="520635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03538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22573" y="228141"/>
            <a:ext cx="8229600" cy="1143000"/>
          </a:xfrm>
        </p:spPr>
        <p:txBody>
          <a:bodyPr/>
          <a:lstStyle/>
          <a:p>
            <a:r>
              <a:rPr lang="it-IT" dirty="0" smtClean="0"/>
              <a:t>Il «problema» sociale</a:t>
            </a:r>
            <a:endParaRPr lang="it-IT" dirty="0"/>
          </a:p>
        </p:txBody>
      </p:sp>
      <p:sp>
        <p:nvSpPr>
          <p:cNvPr id="4" name="AutoShape 2" descr="Stick Figure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78" name="Segnaposto contenuto 1"/>
          <p:cNvSpPr>
            <a:spLocks noGrp="1"/>
          </p:cNvSpPr>
          <p:nvPr>
            <p:ph idx="1"/>
          </p:nvPr>
        </p:nvSpPr>
        <p:spPr>
          <a:xfrm>
            <a:off x="0" y="1268760"/>
            <a:ext cx="9152030" cy="3085763"/>
          </a:xfrm>
        </p:spPr>
        <p:txBody>
          <a:bodyPr>
            <a:no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it-IT" sz="2800" dirty="0" smtClean="0"/>
              <a:t>Le patologie cardiovascolari sono la maggiore causa di morbilità e mortalità </a:t>
            </a:r>
            <a:r>
              <a:rPr lang="it-IT" sz="2800" dirty="0" smtClean="0"/>
              <a:t>nell’UE </a:t>
            </a:r>
            <a:r>
              <a:rPr lang="it-IT" sz="1400" dirty="0" smtClean="0"/>
              <a:t>(</a:t>
            </a:r>
            <a:r>
              <a:rPr lang="it-IT" sz="1400" dirty="0" err="1" smtClean="0"/>
              <a:t>Leal</a:t>
            </a:r>
            <a:r>
              <a:rPr lang="it-IT" sz="1400" dirty="0" smtClean="0"/>
              <a:t>, Eur </a:t>
            </a:r>
            <a:r>
              <a:rPr lang="it-IT" sz="1400" dirty="0" err="1" smtClean="0"/>
              <a:t>Hear</a:t>
            </a:r>
            <a:r>
              <a:rPr lang="it-IT" sz="1400" dirty="0" smtClean="0"/>
              <a:t> J 2005)</a:t>
            </a:r>
            <a:r>
              <a:rPr lang="it-IT" sz="2000" dirty="0" smtClean="0"/>
              <a:t> </a:t>
            </a:r>
            <a:endParaRPr lang="it-IT" sz="2800" dirty="0" smtClean="0"/>
          </a:p>
          <a:p>
            <a:pPr lvl="1"/>
            <a:r>
              <a:rPr lang="it-IT" sz="2400" dirty="0" smtClean="0"/>
              <a:t>costo totale stimato di 168.757 </a:t>
            </a:r>
            <a:r>
              <a:rPr lang="it-IT" sz="2400" dirty="0" err="1" smtClean="0"/>
              <a:t>mln</a:t>
            </a:r>
            <a:r>
              <a:rPr lang="it-IT" sz="2400" dirty="0" smtClean="0"/>
              <a:t> € nell’UE</a:t>
            </a:r>
          </a:p>
          <a:p>
            <a:pPr lvl="1"/>
            <a:r>
              <a:rPr lang="it-IT" sz="2400" dirty="0" smtClean="0"/>
              <a:t>costo totale stimato di </a:t>
            </a:r>
            <a:r>
              <a:rPr lang="it-IT" sz="2400" dirty="0" smtClean="0"/>
              <a:t>16.848 </a:t>
            </a:r>
            <a:r>
              <a:rPr lang="it-IT" sz="2400" dirty="0" err="1" smtClean="0"/>
              <a:t>mln</a:t>
            </a:r>
            <a:r>
              <a:rPr lang="it-IT" sz="2400" dirty="0" smtClean="0"/>
              <a:t> €</a:t>
            </a:r>
            <a:r>
              <a:rPr lang="it-IT" sz="2400" dirty="0" smtClean="0"/>
              <a:t> </a:t>
            </a:r>
            <a:r>
              <a:rPr lang="it-IT" sz="2400" dirty="0" smtClean="0"/>
              <a:t>in Italia </a:t>
            </a:r>
            <a:endParaRPr lang="it-IT" sz="2400" dirty="0" smtClean="0"/>
          </a:p>
          <a:p>
            <a:endParaRPr lang="it-IT" sz="2000" dirty="0" smtClean="0"/>
          </a:p>
          <a:p>
            <a:r>
              <a:rPr lang="it-IT" sz="2000" dirty="0" smtClean="0"/>
              <a:t>Circa il 12% dei soggetti a rischio manifestano un evento vascolare nell’arco di un anno </a:t>
            </a:r>
            <a:r>
              <a:rPr lang="it-IT" sz="1400" dirty="0" smtClean="0"/>
              <a:t>(dati studio retrospettivo progetto SHARE)</a:t>
            </a:r>
            <a:endParaRPr lang="it-IT" sz="2000" dirty="0" smtClean="0"/>
          </a:p>
          <a:p>
            <a:pPr>
              <a:buNone/>
            </a:pPr>
            <a:endParaRPr lang="it-IT" sz="2800" dirty="0" smtClean="0"/>
          </a:p>
        </p:txBody>
      </p:sp>
      <p:sp>
        <p:nvSpPr>
          <p:cNvPr id="19" name="CasellaDiTesto 18"/>
          <p:cNvSpPr txBox="1"/>
          <p:nvPr/>
        </p:nvSpPr>
        <p:spPr>
          <a:xfrm>
            <a:off x="611560" y="5013176"/>
            <a:ext cx="8341497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dirty="0" smtClean="0"/>
              <a:t>Diversi studi preliminari sono stati condotti sui metodi automatici per la diagnosi delle  patologie cardiovascolari </a:t>
            </a:r>
          </a:p>
          <a:p>
            <a:pPr algn="r"/>
            <a:r>
              <a:rPr lang="en-US" sz="1100" dirty="0" smtClean="0"/>
              <a:t>(</a:t>
            </a:r>
            <a:r>
              <a:rPr lang="en-US" sz="1100" dirty="0" err="1" smtClean="0"/>
              <a:t>Melillo</a:t>
            </a:r>
            <a:r>
              <a:rPr lang="en-US" sz="1100" dirty="0" smtClean="0"/>
              <a:t> </a:t>
            </a:r>
            <a:r>
              <a:rPr lang="en-US" sz="1100" dirty="0" smtClean="0"/>
              <a:t>P, Med </a:t>
            </a:r>
            <a:r>
              <a:rPr lang="en-US" sz="1100" dirty="0" err="1" smtClean="0"/>
              <a:t>Biol</a:t>
            </a:r>
            <a:r>
              <a:rPr lang="en-US" sz="1100" dirty="0" smtClean="0"/>
              <a:t> Eng </a:t>
            </a:r>
            <a:r>
              <a:rPr lang="en-US" sz="1100" dirty="0" err="1" smtClean="0"/>
              <a:t>Comput</a:t>
            </a:r>
            <a:r>
              <a:rPr lang="en-US" sz="1100" dirty="0" smtClean="0"/>
              <a:t> 2011, 49(1):67-74</a:t>
            </a:r>
            <a:r>
              <a:rPr lang="en-US" sz="1100" dirty="0" smtClean="0"/>
              <a:t>;</a:t>
            </a:r>
          </a:p>
          <a:p>
            <a:pPr algn="r"/>
            <a:r>
              <a:rPr lang="en-US" sz="1100" dirty="0" err="1" smtClean="0"/>
              <a:t>Pecchia</a:t>
            </a:r>
            <a:r>
              <a:rPr lang="en-US" sz="1100" dirty="0" smtClean="0"/>
              <a:t> L, </a:t>
            </a:r>
            <a:r>
              <a:rPr lang="en-US" sz="1100" dirty="0" smtClean="0"/>
              <a:t>IEEE </a:t>
            </a:r>
            <a:r>
              <a:rPr lang="en-US" sz="1100" dirty="0" smtClean="0"/>
              <a:t>Trans Bio Med Eng 2011, 58(3):</a:t>
            </a:r>
            <a:r>
              <a:rPr lang="en-US" sz="1100" dirty="0" smtClean="0"/>
              <a:t>800-804;</a:t>
            </a:r>
            <a:endParaRPr lang="en-US" sz="1100" dirty="0" smtClean="0"/>
          </a:p>
          <a:p>
            <a:pPr algn="r"/>
            <a:r>
              <a:rPr lang="en-US" sz="1100" dirty="0" err="1" smtClean="0"/>
              <a:t>Pecchia</a:t>
            </a:r>
            <a:r>
              <a:rPr lang="en-US" sz="1100" dirty="0" smtClean="0"/>
              <a:t> </a:t>
            </a:r>
            <a:r>
              <a:rPr lang="en-US" sz="1100" dirty="0" smtClean="0"/>
              <a:t>L, IEEE Trans </a:t>
            </a:r>
            <a:r>
              <a:rPr lang="en-US" sz="1100" dirty="0" err="1" smtClean="0"/>
              <a:t>Inf</a:t>
            </a:r>
            <a:r>
              <a:rPr lang="en-US" sz="1100" dirty="0" smtClean="0"/>
              <a:t> </a:t>
            </a:r>
            <a:r>
              <a:rPr lang="en-US" sz="1100" dirty="0" err="1" smtClean="0"/>
              <a:t>Technol</a:t>
            </a:r>
            <a:r>
              <a:rPr lang="en-US" sz="1100" dirty="0" smtClean="0"/>
              <a:t> Biomed 2011, 15(1):</a:t>
            </a:r>
            <a:r>
              <a:rPr lang="en-US" sz="1100" dirty="0" smtClean="0"/>
              <a:t>40-46</a:t>
            </a:r>
            <a:r>
              <a:rPr lang="it-IT" sz="1100" dirty="0" smtClean="0"/>
              <a:t>)</a:t>
            </a:r>
            <a:endParaRPr lang="it-IT" sz="1600" dirty="0"/>
          </a:p>
        </p:txBody>
      </p:sp>
    </p:spTree>
    <p:extLst>
      <p:ext uri="{BB962C8B-B14F-4D97-AF65-F5344CB8AC3E}">
        <p14:creationId xmlns="" xmlns:p14="http://schemas.microsoft.com/office/powerpoint/2010/main" val="18871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4" name="Picture 18" descr="Fig1DEFVer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320166"/>
            <a:ext cx="991706" cy="1332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 descr="http://thumbs.dreamstime.com/x/smartphone-con-le-icone-di-applicazione-2374021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73" y="2305645"/>
            <a:ext cx="632873" cy="7191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22573" y="116632"/>
            <a:ext cx="8229600" cy="1143000"/>
          </a:xfrm>
        </p:spPr>
        <p:txBody>
          <a:bodyPr/>
          <a:lstStyle/>
          <a:p>
            <a:r>
              <a:rPr lang="it-IT" dirty="0" smtClean="0"/>
              <a:t>La soluzione SHARE</a:t>
            </a:r>
            <a:endParaRPr lang="it-IT" dirty="0"/>
          </a:p>
        </p:txBody>
      </p:sp>
      <p:sp>
        <p:nvSpPr>
          <p:cNvPr id="4" name="AutoShape 2" descr="Stick Figure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35496" y="1700808"/>
            <a:ext cx="2340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rgbClr val="0070C0"/>
                </a:solidFill>
              </a:rPr>
              <a:t>Paziente a rischio </a:t>
            </a:r>
          </a:p>
          <a:p>
            <a:pPr algn="ctr"/>
            <a:r>
              <a:rPr lang="it-IT" dirty="0" smtClean="0">
                <a:solidFill>
                  <a:srgbClr val="0070C0"/>
                </a:solidFill>
              </a:rPr>
              <a:t>di eventi vascolari</a:t>
            </a:r>
            <a:endParaRPr lang="it-IT" dirty="0">
              <a:solidFill>
                <a:srgbClr val="0070C0"/>
              </a:solidFill>
            </a:endParaRPr>
          </a:p>
        </p:txBody>
      </p:sp>
      <p:pic>
        <p:nvPicPr>
          <p:cNvPr id="3077" name="Picture 5" descr="https://encrypted-tbn3.gstatic.com/images?q=tbn:ANd9GcQBgUvU3ZDAEqk4FApE2F1eYLOCTXrGJjB6XeGH_RI4tbXuMQ4Q6w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10" y="2444272"/>
            <a:ext cx="1455476" cy="4434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-35496" y="5373216"/>
            <a:ext cx="91440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 smtClean="0"/>
              <a:t>Studi clinici presso il Centro di Ipertensione - Università Federico II: </a:t>
            </a:r>
          </a:p>
          <a:p>
            <a:pPr algn="r"/>
            <a:r>
              <a:rPr lang="it-IT" sz="1600" dirty="0" smtClean="0"/>
              <a:t>168 pazienti (studio retrospettivo) </a:t>
            </a:r>
          </a:p>
          <a:p>
            <a:pPr algn="r"/>
            <a:r>
              <a:rPr lang="it-IT" sz="1600" dirty="0" smtClean="0"/>
              <a:t>18 pazienti (studio prospettico in corso)</a:t>
            </a:r>
          </a:p>
          <a:p>
            <a:pPr algn="r"/>
            <a:r>
              <a:rPr lang="it-IT" sz="1200" dirty="0"/>
              <a:t>P. Melillo, </a:t>
            </a:r>
            <a:r>
              <a:rPr lang="it-IT" sz="1200" dirty="0" smtClean="0"/>
              <a:t>et al., IEEE </a:t>
            </a:r>
            <a:r>
              <a:rPr lang="it-IT" sz="1200" dirty="0"/>
              <a:t>J </a:t>
            </a:r>
            <a:r>
              <a:rPr lang="it-IT" sz="1200" dirty="0" err="1"/>
              <a:t>Biomed</a:t>
            </a:r>
            <a:r>
              <a:rPr lang="it-IT" sz="1200" dirty="0"/>
              <a:t> </a:t>
            </a:r>
            <a:r>
              <a:rPr lang="it-IT" sz="1200" dirty="0" err="1"/>
              <a:t>Health</a:t>
            </a:r>
            <a:r>
              <a:rPr lang="it-IT" sz="1200" dirty="0"/>
              <a:t> </a:t>
            </a:r>
            <a:r>
              <a:rPr lang="it-IT" sz="1200" dirty="0" err="1"/>
              <a:t>Inform</a:t>
            </a:r>
            <a:r>
              <a:rPr lang="it-IT" sz="1200" dirty="0"/>
              <a:t>, vol. 17, pp. 727-733, </a:t>
            </a:r>
            <a:r>
              <a:rPr lang="it-IT" sz="1200" dirty="0" err="1"/>
              <a:t>May</a:t>
            </a:r>
            <a:r>
              <a:rPr lang="it-IT" sz="1200" dirty="0"/>
              <a:t> </a:t>
            </a:r>
            <a:r>
              <a:rPr lang="it-IT" sz="1200" dirty="0" smtClean="0"/>
              <a:t>2013</a:t>
            </a:r>
          </a:p>
          <a:p>
            <a:pPr algn="r"/>
            <a:r>
              <a:rPr lang="it-IT" sz="1200" dirty="0"/>
              <a:t>P. Melillo, </a:t>
            </a:r>
            <a:r>
              <a:rPr lang="it-IT" sz="1200" dirty="0" smtClean="0"/>
              <a:t>et al. BMC </a:t>
            </a:r>
            <a:r>
              <a:rPr lang="it-IT" sz="1200" dirty="0" err="1"/>
              <a:t>Cardiovasc</a:t>
            </a:r>
            <a:r>
              <a:rPr lang="it-IT" sz="1200" dirty="0"/>
              <a:t> </a:t>
            </a:r>
            <a:r>
              <a:rPr lang="it-IT" sz="1200" dirty="0" err="1"/>
              <a:t>Disord</a:t>
            </a:r>
            <a:r>
              <a:rPr lang="it-IT" sz="1200" dirty="0"/>
              <a:t>, vol. 12, p. 105, </a:t>
            </a:r>
            <a:r>
              <a:rPr lang="it-IT" sz="1200" dirty="0" err="1"/>
              <a:t>Nov</a:t>
            </a:r>
            <a:r>
              <a:rPr lang="it-IT" sz="1200" dirty="0"/>
              <a:t> 15 </a:t>
            </a:r>
            <a:r>
              <a:rPr lang="it-IT" sz="1200" dirty="0" smtClean="0"/>
              <a:t>2012</a:t>
            </a:r>
          </a:p>
          <a:p>
            <a:pPr algn="r"/>
            <a:r>
              <a:rPr lang="it-IT" sz="1200" dirty="0" smtClean="0"/>
              <a:t>P. Melillo, et al., IEEE Trans </a:t>
            </a:r>
            <a:r>
              <a:rPr lang="it-IT" sz="1200" dirty="0" err="1" smtClean="0"/>
              <a:t>Biom</a:t>
            </a:r>
            <a:r>
              <a:rPr lang="it-IT" sz="1200" dirty="0" smtClean="0"/>
              <a:t> </a:t>
            </a:r>
            <a:r>
              <a:rPr lang="it-IT" sz="1200" dirty="0" err="1" smtClean="0"/>
              <a:t>Eng</a:t>
            </a:r>
            <a:r>
              <a:rPr lang="it-IT" sz="1200" dirty="0" smtClean="0"/>
              <a:t>, </a:t>
            </a:r>
            <a:r>
              <a:rPr lang="it-IT" sz="1200" dirty="0" err="1" smtClean="0"/>
              <a:t>submitted</a:t>
            </a:r>
            <a:endParaRPr lang="it-IT" sz="1200" dirty="0" smtClean="0"/>
          </a:p>
        </p:txBody>
      </p:sp>
      <p:sp>
        <p:nvSpPr>
          <p:cNvPr id="8" name="Rettangolo 7"/>
          <p:cNvSpPr/>
          <p:nvPr/>
        </p:nvSpPr>
        <p:spPr>
          <a:xfrm>
            <a:off x="9091857" y="3163974"/>
            <a:ext cx="67521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dirty="0" smtClean="0"/>
              <a:t>Tre diverse tipologie di algoritmi 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78121" y="2810536"/>
            <a:ext cx="1676531" cy="32623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067944" y="2780928"/>
            <a:ext cx="1374554" cy="388090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683799" y="2561914"/>
            <a:ext cx="932964" cy="774360"/>
          </a:xfrm>
          <a:prstGeom prst="rect">
            <a:avLst/>
          </a:prstGeom>
        </p:spPr>
      </p:pic>
      <p:pic>
        <p:nvPicPr>
          <p:cNvPr id="4100" name="Picture 4" descr="Fig2DEFVers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453" y="3385042"/>
            <a:ext cx="897703" cy="1343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asellaDiTesto 10"/>
          <p:cNvSpPr txBox="1"/>
          <p:nvPr/>
        </p:nvSpPr>
        <p:spPr>
          <a:xfrm>
            <a:off x="287702" y="3106138"/>
            <a:ext cx="13805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100" dirty="0" smtClean="0"/>
              <a:t>Acquisizione </a:t>
            </a:r>
          </a:p>
          <a:p>
            <a:pPr algn="ctr"/>
            <a:r>
              <a:rPr lang="it-IT" sz="1100" dirty="0" smtClean="0"/>
              <a:t>segnali biomedici</a:t>
            </a:r>
            <a:endParaRPr lang="it-IT" dirty="0"/>
          </a:p>
        </p:txBody>
      </p:sp>
      <p:sp>
        <p:nvSpPr>
          <p:cNvPr id="14" name="Nuvola 13"/>
          <p:cNvSpPr/>
          <p:nvPr/>
        </p:nvSpPr>
        <p:spPr>
          <a:xfrm>
            <a:off x="2051720" y="1259633"/>
            <a:ext cx="5062644" cy="3825552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CasellaDiTesto 46"/>
          <p:cNvSpPr txBox="1"/>
          <p:nvPr/>
        </p:nvSpPr>
        <p:spPr>
          <a:xfrm>
            <a:off x="6974066" y="1702549"/>
            <a:ext cx="2340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rgbClr val="0070C0"/>
                </a:solidFill>
              </a:rPr>
              <a:t>Operatore</a:t>
            </a:r>
          </a:p>
          <a:p>
            <a:pPr algn="ctr"/>
            <a:r>
              <a:rPr lang="it-IT" dirty="0" smtClean="0">
                <a:solidFill>
                  <a:srgbClr val="0070C0"/>
                </a:solidFill>
              </a:rPr>
              <a:t>sanitario</a:t>
            </a:r>
            <a:endParaRPr lang="it-IT" dirty="0">
              <a:solidFill>
                <a:srgbClr val="0070C0"/>
              </a:solidFill>
            </a:endParaRPr>
          </a:p>
        </p:txBody>
      </p:sp>
      <p:pic>
        <p:nvPicPr>
          <p:cNvPr id="4108" name="Picture 12" descr="http://formazione.ilcambiamento.it/foto/250/rosso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0115" y="3582318"/>
            <a:ext cx="451877" cy="45187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asellaDiTesto 16"/>
          <p:cNvSpPr txBox="1"/>
          <p:nvPr/>
        </p:nvSpPr>
        <p:spPr>
          <a:xfrm>
            <a:off x="7227656" y="3614799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dirty="0" smtClean="0"/>
              <a:t>Paziente ad </a:t>
            </a:r>
          </a:p>
          <a:p>
            <a:pPr algn="ctr"/>
            <a:r>
              <a:rPr lang="it-IT" sz="1200" dirty="0"/>
              <a:t>a</a:t>
            </a:r>
            <a:r>
              <a:rPr lang="it-IT" sz="1200" dirty="0" smtClean="0"/>
              <a:t>lto rischio</a:t>
            </a:r>
            <a:endParaRPr lang="it-IT" sz="1200" dirty="0"/>
          </a:p>
        </p:txBody>
      </p:sp>
      <p:pic>
        <p:nvPicPr>
          <p:cNvPr id="18" name="Immagine 17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452320" y="2444950"/>
            <a:ext cx="1394664" cy="912042"/>
          </a:xfrm>
          <a:prstGeom prst="rect">
            <a:avLst/>
          </a:prstGeom>
        </p:spPr>
      </p:pic>
      <p:pic>
        <p:nvPicPr>
          <p:cNvPr id="4110" name="Picture 14" descr="https://encrypted-tbn3.gstatic.com/images?q=tbn:ANd9GcS4d-X7eLF8yjqWm_HiOpT60_D4hmFc6g3CCFojqHuSSDp6OEFlp-6uYA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5388" y="4173339"/>
            <a:ext cx="447999" cy="453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CasellaDiTesto 50"/>
          <p:cNvSpPr txBox="1"/>
          <p:nvPr/>
        </p:nvSpPr>
        <p:spPr>
          <a:xfrm>
            <a:off x="7192655" y="4191471"/>
            <a:ext cx="1165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dirty="0" smtClean="0"/>
              <a:t>Paziente a </a:t>
            </a:r>
          </a:p>
          <a:p>
            <a:pPr algn="ctr"/>
            <a:r>
              <a:rPr lang="it-IT" sz="1200" dirty="0" smtClean="0"/>
              <a:t>basso rischio</a:t>
            </a:r>
            <a:endParaRPr lang="it-IT" sz="1200" dirty="0"/>
          </a:p>
        </p:txBody>
      </p:sp>
      <p:sp>
        <p:nvSpPr>
          <p:cNvPr id="19" name="Rettangolo 18"/>
          <p:cNvSpPr/>
          <p:nvPr/>
        </p:nvSpPr>
        <p:spPr>
          <a:xfrm>
            <a:off x="-80274" y="4653136"/>
            <a:ext cx="210442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dirty="0"/>
              <a:t>Applicazione </a:t>
            </a:r>
            <a:r>
              <a:rPr lang="it-IT" sz="1100" dirty="0" err="1"/>
              <a:t>Android</a:t>
            </a:r>
            <a:r>
              <a:rPr lang="it-IT" sz="1100" dirty="0"/>
              <a:t>: </a:t>
            </a:r>
            <a:r>
              <a:rPr lang="it-IT" sz="1100" b="1" dirty="0"/>
              <a:t>SHARE </a:t>
            </a:r>
            <a:r>
              <a:rPr lang="it-IT" sz="1100" b="1" dirty="0" err="1"/>
              <a:t>App</a:t>
            </a:r>
            <a:endParaRPr lang="it-IT" sz="1100" b="1" dirty="0"/>
          </a:p>
          <a:p>
            <a:pPr algn="ctr"/>
            <a:r>
              <a:rPr lang="it-IT" sz="700" dirty="0"/>
              <a:t>(rilascio previsto per Maggio 2015)  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6156176" y="4767535"/>
            <a:ext cx="29095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1200" dirty="0"/>
              <a:t>Potale Web: </a:t>
            </a:r>
            <a:endParaRPr lang="it-IT" sz="1200" dirty="0" smtClean="0"/>
          </a:p>
          <a:p>
            <a:pPr algn="r"/>
            <a:r>
              <a:rPr lang="it-IT" sz="1200" dirty="0" smtClean="0">
                <a:hlinkClick r:id="rId12"/>
              </a:rPr>
              <a:t>http</a:t>
            </a:r>
            <a:r>
              <a:rPr lang="it-IT" sz="1200" dirty="0">
                <a:hlinkClick r:id="rId12"/>
              </a:rPr>
              <a:t>://areamedica.progettoshare.it</a:t>
            </a:r>
            <a:r>
              <a:rPr lang="it-IT" sz="1200" dirty="0" smtClean="0">
                <a:hlinkClick r:id="rId12"/>
              </a:rPr>
              <a:t>/</a:t>
            </a:r>
            <a:endParaRPr lang="it-IT" sz="1200" dirty="0" smtClean="0"/>
          </a:p>
          <a:p>
            <a:pPr algn="r"/>
            <a:r>
              <a:rPr lang="it-IT" sz="800" dirty="0" smtClean="0"/>
              <a:t>(rilascio previsto per Maggio 2015)  </a:t>
            </a:r>
          </a:p>
        </p:txBody>
      </p:sp>
      <p:sp>
        <p:nvSpPr>
          <p:cNvPr id="55" name="CasellaDiTesto 54"/>
          <p:cNvSpPr txBox="1"/>
          <p:nvPr/>
        </p:nvSpPr>
        <p:spPr>
          <a:xfrm>
            <a:off x="3419872" y="1641574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 smtClean="0">
                <a:solidFill>
                  <a:srgbClr val="0070C0"/>
                </a:solidFill>
              </a:rPr>
              <a:t>Cloud-based</a:t>
            </a:r>
            <a:r>
              <a:rPr lang="it-IT" dirty="0" smtClean="0">
                <a:solidFill>
                  <a:srgbClr val="0070C0"/>
                </a:solidFill>
              </a:rPr>
              <a:t> processing and pattern </a:t>
            </a:r>
            <a:r>
              <a:rPr lang="it-IT" dirty="0" err="1" smtClean="0">
                <a:solidFill>
                  <a:srgbClr val="0070C0"/>
                </a:solidFill>
              </a:rPr>
              <a:t>recognition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607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e 4"/>
          <p:cNvSpPr/>
          <p:nvPr/>
        </p:nvSpPr>
        <p:spPr>
          <a:xfrm>
            <a:off x="3923928" y="3573016"/>
            <a:ext cx="2088232" cy="945760"/>
          </a:xfrm>
          <a:prstGeom prst="ellipse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22573" y="228141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smtClean="0"/>
              <a:t>Risultati preliminari SHARE</a:t>
            </a:r>
            <a:endParaRPr lang="it-IT" dirty="0"/>
          </a:p>
        </p:txBody>
      </p:sp>
      <p:sp>
        <p:nvSpPr>
          <p:cNvPr id="4" name="AutoShape 2" descr="Stick Figure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pic>
        <p:nvPicPr>
          <p:cNvPr id="243" name="Immagine 24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2125" y="2265522"/>
            <a:ext cx="1558195" cy="360000"/>
          </a:xfrm>
          <a:prstGeom prst="rect">
            <a:avLst/>
          </a:prstGeom>
        </p:spPr>
      </p:pic>
      <p:pic>
        <p:nvPicPr>
          <p:cNvPr id="244" name="Immagine 24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2125" y="2636952"/>
            <a:ext cx="1558195" cy="360000"/>
          </a:xfrm>
          <a:prstGeom prst="rect">
            <a:avLst/>
          </a:prstGeom>
        </p:spPr>
      </p:pic>
      <p:pic>
        <p:nvPicPr>
          <p:cNvPr id="245" name="Immagine 24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2125" y="2997032"/>
            <a:ext cx="1558195" cy="360000"/>
          </a:xfrm>
          <a:prstGeom prst="rect">
            <a:avLst/>
          </a:prstGeom>
        </p:spPr>
      </p:pic>
      <p:pic>
        <p:nvPicPr>
          <p:cNvPr id="246" name="Immagine 24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2125" y="3345602"/>
            <a:ext cx="1558195" cy="360000"/>
          </a:xfrm>
          <a:prstGeom prst="rect">
            <a:avLst/>
          </a:prstGeom>
        </p:spPr>
      </p:pic>
      <p:pic>
        <p:nvPicPr>
          <p:cNvPr id="247" name="Immagine 24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2125" y="3705682"/>
            <a:ext cx="1558195" cy="360000"/>
          </a:xfrm>
          <a:prstGeom prst="rect">
            <a:avLst/>
          </a:prstGeom>
        </p:spPr>
      </p:pic>
      <p:pic>
        <p:nvPicPr>
          <p:cNvPr id="248" name="Immagine 24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2125" y="4091970"/>
            <a:ext cx="1558195" cy="360000"/>
          </a:xfrm>
          <a:prstGeom prst="rect">
            <a:avLst/>
          </a:prstGeom>
        </p:spPr>
      </p:pic>
      <p:pic>
        <p:nvPicPr>
          <p:cNvPr id="249" name="Immagine 24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2125" y="4452050"/>
            <a:ext cx="1558195" cy="360000"/>
          </a:xfrm>
          <a:prstGeom prst="rect">
            <a:avLst/>
          </a:prstGeom>
        </p:spPr>
      </p:pic>
      <p:pic>
        <p:nvPicPr>
          <p:cNvPr id="250" name="Immagine 24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553" y="4808622"/>
            <a:ext cx="1558195" cy="360000"/>
          </a:xfrm>
          <a:prstGeom prst="rect">
            <a:avLst/>
          </a:prstGeom>
        </p:spPr>
      </p:pic>
      <p:pic>
        <p:nvPicPr>
          <p:cNvPr id="251" name="Immagine 25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553" y="4399434"/>
            <a:ext cx="1558195" cy="360000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179512" y="1268760"/>
            <a:ext cx="2671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rgbClr val="0070C0"/>
                </a:solidFill>
              </a:rPr>
              <a:t>Popolazione a rischio </a:t>
            </a:r>
          </a:p>
          <a:p>
            <a:pPr algn="ctr"/>
            <a:r>
              <a:rPr lang="it-IT" dirty="0" smtClean="0">
                <a:solidFill>
                  <a:srgbClr val="0070C0"/>
                </a:solidFill>
              </a:rPr>
              <a:t>di eventi vascolari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253" name="CasellaDiTesto 252"/>
          <p:cNvSpPr txBox="1"/>
          <p:nvPr/>
        </p:nvSpPr>
        <p:spPr>
          <a:xfrm>
            <a:off x="2483768" y="1818690"/>
            <a:ext cx="40902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rgbClr val="0070C0"/>
                </a:solidFill>
              </a:rPr>
              <a:t>Gli algoritmi intelligenti identificano </a:t>
            </a:r>
          </a:p>
          <a:p>
            <a:pPr algn="ctr"/>
            <a:r>
              <a:rPr lang="it-IT" dirty="0" smtClean="0">
                <a:solidFill>
                  <a:srgbClr val="0070C0"/>
                </a:solidFill>
              </a:rPr>
              <a:t>circa il 70% dei soggetti </a:t>
            </a:r>
          </a:p>
          <a:p>
            <a:pPr algn="ctr"/>
            <a:r>
              <a:rPr lang="it-IT" dirty="0" smtClean="0">
                <a:solidFill>
                  <a:srgbClr val="0070C0"/>
                </a:solidFill>
              </a:rPr>
              <a:t>che manifestano eventi </a:t>
            </a:r>
          </a:p>
          <a:p>
            <a:pPr algn="ctr"/>
            <a:r>
              <a:rPr lang="it-IT" dirty="0" smtClean="0">
                <a:solidFill>
                  <a:srgbClr val="0070C0"/>
                </a:solidFill>
              </a:rPr>
              <a:t>diverse settimane </a:t>
            </a:r>
          </a:p>
          <a:p>
            <a:pPr algn="ctr"/>
            <a:r>
              <a:rPr lang="it-IT" dirty="0" smtClean="0">
                <a:solidFill>
                  <a:srgbClr val="0070C0"/>
                </a:solidFill>
              </a:rPr>
              <a:t>prima dell’evento stesso</a:t>
            </a:r>
          </a:p>
        </p:txBody>
      </p:sp>
      <p:graphicFrame>
        <p:nvGraphicFramePr>
          <p:cNvPr id="16" name="Oggetto 1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23920885"/>
              </p:ext>
            </p:extLst>
          </p:nvPr>
        </p:nvGraphicFramePr>
        <p:xfrm>
          <a:off x="7115429" y="2288302"/>
          <a:ext cx="1558000" cy="360000"/>
        </p:xfrm>
        <a:graphic>
          <a:graphicData uri="http://schemas.openxmlformats.org/presentationml/2006/ole">
            <p:oleObj spid="_x0000_s3094" r:id="rId5" imgW="9892063" imgH="2285714" progId="">
              <p:embed/>
            </p:oleObj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089161930"/>
              </p:ext>
            </p:extLst>
          </p:nvPr>
        </p:nvGraphicFramePr>
        <p:xfrm>
          <a:off x="3131840" y="3774289"/>
          <a:ext cx="655360" cy="624878"/>
        </p:xfrm>
        <a:graphic>
          <a:graphicData uri="http://schemas.openxmlformats.org/presentationml/2006/ole">
            <p:oleObj spid="_x0000_s3095" r:id="rId6" imgW="546032" imgH="520635" progId="">
              <p:embed/>
            </p:oleObj>
          </a:graphicData>
        </a:graphic>
      </p:graphicFrame>
      <p:pic>
        <p:nvPicPr>
          <p:cNvPr id="32" name="Immagine 3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0411" y="1894012"/>
            <a:ext cx="1558195" cy="360000"/>
          </a:xfrm>
          <a:prstGeom prst="rect">
            <a:avLst/>
          </a:prstGeom>
        </p:spPr>
      </p:pic>
      <p:pic>
        <p:nvPicPr>
          <p:cNvPr id="33" name="Immagine 3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5168622"/>
            <a:ext cx="1558195" cy="360000"/>
          </a:xfrm>
          <a:prstGeom prst="rect">
            <a:avLst/>
          </a:prstGeom>
        </p:spPr>
      </p:pic>
      <p:pic>
        <p:nvPicPr>
          <p:cNvPr id="34" name="Immagine 3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01245" y="2648342"/>
            <a:ext cx="1558195" cy="360000"/>
          </a:xfrm>
          <a:prstGeom prst="rect">
            <a:avLst/>
          </a:prstGeom>
        </p:spPr>
      </p:pic>
      <p:pic>
        <p:nvPicPr>
          <p:cNvPr id="35" name="Immagine 3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01245" y="3008422"/>
            <a:ext cx="1558195" cy="360000"/>
          </a:xfrm>
          <a:prstGeom prst="rect">
            <a:avLst/>
          </a:prstGeom>
        </p:spPr>
      </p:pic>
      <p:pic>
        <p:nvPicPr>
          <p:cNvPr id="36" name="Immagine 3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01245" y="3356992"/>
            <a:ext cx="1558195" cy="360000"/>
          </a:xfrm>
          <a:prstGeom prst="rect">
            <a:avLst/>
          </a:prstGeom>
        </p:spPr>
      </p:pic>
      <p:pic>
        <p:nvPicPr>
          <p:cNvPr id="37" name="Immagine 3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01245" y="3717072"/>
            <a:ext cx="1558195" cy="360000"/>
          </a:xfrm>
          <a:prstGeom prst="rect">
            <a:avLst/>
          </a:prstGeom>
        </p:spPr>
      </p:pic>
      <p:pic>
        <p:nvPicPr>
          <p:cNvPr id="38" name="Immagine 3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01245" y="4103360"/>
            <a:ext cx="1558195" cy="360000"/>
          </a:xfrm>
          <a:prstGeom prst="rect">
            <a:avLst/>
          </a:prstGeom>
        </p:spPr>
      </p:pic>
      <p:pic>
        <p:nvPicPr>
          <p:cNvPr id="39" name="Immagine 3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01245" y="4463440"/>
            <a:ext cx="1558195" cy="360000"/>
          </a:xfrm>
          <a:prstGeom prst="rect">
            <a:avLst/>
          </a:prstGeom>
        </p:spPr>
      </p:pic>
      <p:pic>
        <p:nvPicPr>
          <p:cNvPr id="40" name="Immagine 3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04673" y="4820012"/>
            <a:ext cx="1558195" cy="360000"/>
          </a:xfrm>
          <a:prstGeom prst="rect">
            <a:avLst/>
          </a:prstGeom>
        </p:spPr>
      </p:pic>
      <p:pic>
        <p:nvPicPr>
          <p:cNvPr id="41" name="Immagine 4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04673" y="4410824"/>
            <a:ext cx="1558195" cy="360000"/>
          </a:xfrm>
          <a:prstGeom prst="rect">
            <a:avLst/>
          </a:prstGeom>
        </p:spPr>
      </p:pic>
      <p:pic>
        <p:nvPicPr>
          <p:cNvPr id="42" name="Immagine 4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02688" y="5172050"/>
            <a:ext cx="1558195" cy="360000"/>
          </a:xfrm>
          <a:prstGeom prst="rect">
            <a:avLst/>
          </a:prstGeom>
        </p:spPr>
      </p:pic>
      <p:sp>
        <p:nvSpPr>
          <p:cNvPr id="2" name="AutoShape 21" descr="data:image/jpeg;base64,/9j/4AAQSkZJRgABAQAAAQABAAD/2wCEAAkGBxQSEhUUEhQVFRUWFhQWGBcYGBcXGBoXHBQXFxgXFBQYHCggGBolHRQXITEiJSwrLi4uFx8zODMsNygtLisBCgoKDg0OGhAQGywkICQsLCwsLCwsLCwsLCwsLCwsLCwsLCwsLCwsLCwsLCwsLCwsLCwsLCwsLCwsLCwsLCwsLP/AABEIAOAA4AMBEQACEQEDEQH/xAAcAAABBAMBAAAAAAAAAAAAAAAAAQUGBwIECAP/xABKEAABAwICBgYIAwQHBgcAAAABAAIDBBEFIQYHEjFBURMiYXGBkRQyQlJiobHBI3LwU4LR4TNjkpOi0vEIQ0RUssIVGCRzo7PT/8QAGwEBAAIDAQEAAAAAAAAAAAAAAAEFAgMEBgf/xAAxEQACAQMEAQMDAwMEAwAAAAAAAQIDBBEFEiExQQYTUSIyYRRxkUJDoRUzgbEjU/D/2gAMAwEAAhEDEQA/ALwQAgBACAEAIBCgwBKBmFxwR8dkbfgZ8X0opab+lmaD7o6zvILXKtCJ22+nXNd/RH/khuJa12DKngc74pHbA8hcrlnd46Ly29NVZf7jwMVVrKrHer0Uf5Wk/NxXO7yTLOn6btk8Sk2xmn0rrXizqqW3YQ35tA+qwdzJnfDRLSHOxGkcYqP+ZqP76X/Msf1Ejf8A6Zaf+tfwBxeo4VE/99L/AJlHvzJ/0y0f9tfwbVPpPWMsGVU3i7a+b7rJXM0aJ6PaS/oQ6UmsOtZve14+Noue9zbLYrySOWr6btpfbwPtBrWdkJ6cH4o359+y4fdb4XvyVlb0xJLNORL8H03o6iwbKGO91/VPdmumNaEihuNLuKD5RI2vBz3jzW5fgr3lcNYMrpyR9JkhIIAQAgBACAEAIAQAgBACAS6jIMS9SR30RHSXT6nprtZ+NJn1GEWB+N/shc87mMC4stHr3P4X5KzxzTSqqrgv6NnuRktB/M4ZlV87qUj2FpoFvQ57f5I7+v8AUrmbyXKpqPXAJkzwCBIEIaXYKACAEJwwQjYCknGOgIHEXUp4IlBS7Q8YNpJUUpHRSO2eLHdZh/dJNvBb6dxKJV3Wj0LhfUufwWLo3rKhlIZUt6F+7aveM/vb29x81307pPhnkL3QKlDLp8r/ACT6OYOzG47iOPculPJQTTi8MzDlIC6BCoAQAgBACAEAIAQCEoBrxvHIqVhfM8NHDmTyA4la51FE3W1pVuJ4iiodLNOJqu7GXhi3FoPXcPjcN3cFX17lyf0nttO0CnRW6fLImMuxccpNnpIxilhIFibQQAgBDEFJGRU2jdEQlMEe4gQyUsgoMgQAgBSQKmWYShF8j9o1pXPRG0ZDo73Mbj1e2x9n9ZLppXDj2UupaPQuI5fD+S4NHNKIaxt4zZ4ALo3ZPbfLMcst/wBFZUqykeDvLCtavEl+w+tK3s408ozUEggBACAEAIAQGJcpSBG9MNKo6KMX60rgdiO9ie08gFoq1VBHfp+n1LuWPBSuMYtLUyGSZ13cBwaPdaOAVVVquTPodnYU7aniKNC60lgkgUGQKTDdnoUb7cTuG8nsA3lSotmNSqoLMmSTCNBqyoAIj6Jp9qXq/wCHf9F0wtZSKS69Q0KPEeWSuh1UNyM1QT2MbsjzdmuiNkvJS1fU9WX2RwPlPq5oW2uxzz8T3fQLerWC8FdU129n/VgcI9CqEf8ADR+NysvYp/Boeq3b/uMHaFUJ/wCGjHcCnsQ+DH/V7uP9xmhU6uaJ+6NzO1r3DyCj9NT+DfDXbtf1sYq7VS3fDUOHIPaHDzBWiVkvBZUfVFT+4iK4roJWQAno+kaOMZ2j/Y3rmlaSRdW/qG2q8N4I0d/1G4jsI4LnlBxLqnWjNZi8gsDYnLyhFJkmF1BOEbFFWyQvD4nlj23s4bxff4FbKdRxfByXVrSrrbNZLi0J00ZVgRSEMnAzbweObD9lbULhSR8+1XSKlrPdHmJM7rpwUyYoUEioAQAgBAISgIzpnpQyijuLOlcD0bL7+09gWmrVUEWOnadK7qL4KQrq18z3SSuLnu3n6AAbgOA4KoqVHNn0a1tYUYKMEa61nXj5EUEqXgP1/BZKLfRjOrCPbJpo1q9nqLPmJgj4CwL3DsByau2navyjy996hp01to8lnYLovT0o/CjG1xe7rPPe47u4LvhSjE8fcXteu8ykPYas8fByiqQIgwhVIQKCQsmRkRCOPgQtTBIzY9oxT1Y/GjBcNzxk8dzh/NapUYy7Ou2va1u8wZWOkuryenu+AmeMbxYCRo52GTlxVrVro9Xp/qKNRqFXhkKI/X2XC00eqjUjLDQLE2ghjJZM2vIIIJDhYggkEHgQRuKzjLb0aKtJVY7ZrJc2gOl3pbOjmI6dmR4bY99v3CtaFfefPNW0qVs98V9PyTNhuurgpUvJmhIIAQCFANWkOMR0sLpZDYAZDiTwaO8rCpNRWTotbadeqoxKDxbE5KmV00p67uHBovk0dyp6tXdI+l2FpTtqaikaa0nel5BDI2cPoZJ3iOFpe924D6uPBo4lbKdJy6OC8vaVCDlIuDQ/QWOlAkkIknPtW6rexg49/FWlG3UUeC1LWatz9MeETMBdJT5yKEAqAEAIAQAgBACAEAFAeZH6/go77Es44Kk1qGkEgbG0ek+2WZAN/rLbzyVfdKGOD2Hp39S3mX2lfquPaggBAe1HUOjkbIw7LmOBBGXHcewrZCbizjuLaNaDjLpl8aH6RNrYQ8WDxYSMB9V3jwPBXVKalE+aX9jO0quD68EgC2HCKgEQGEjrIxjPCKN0/wBJDWT2YfwoiWs5OO4v+3gqm5rOTwfQNB05UaW+XbItdcZ6PCBSJG5hmHSVErYohd7t3YBvcexZ04OTwcV7eU7enmbLw0S0WjooyG9aR1tuS1i7sHIdiuKNFU0fOb+/ndTy+vCJEGrc+SuSwKhIIAQAgBACAEAIAQAUBjtIOuyDafaaCmvDAQ6cjM7xG08TzPYuavWUVhF3pGkzuJ75/aU655JJJJJNyTvJ5lVEm5PLPodKlCklGJisTbkEJBALdSRjnI9aI48aOobJ7B6sg5s5+G9dNvWcJFNrGnxuKPHa5Rf1PKHNDmm4IBB5i2St4vKyfN5ra2n2j2CkxMSgZC9Z2P8Ao9N0bDaSbaaOYYB13+FwPELnuZ7Ylzo1l79fL6jyUuVTyeWfR4tJcCLE2LgVoNwALkkADmTkAsorLwYVaipwcn4Lv0E0XbRxbTheaQAvPIe4OwK4oUFFHzLVdQd1Vx48EtaF0sqkscGSgk85JA0EncASe4C5QEBqdcmFsNulkd2tjdb5oDbota2Fy2tUhpPB7XM8yQgJVh+JxTt24ZY5W82ODh4kHLyQG5dAKgBAYOdbM7v1xQEbxPT/AA+nNpKuK/Jp2z5NugGObXLhYNhLI7tEbrIMZNbSHWbE6Aegkve+42i0tDBzsRmVyV620vdH0eVzLfPoq57iSSSSSbknMkneSVVyk5M+g0aUacdsejFYmaFCGTeESDRrRGetY+SOzWtyaXe273W9nbzIXRSob4tlDf61C2moPyML2kEtILS0kEHeCMiCtM47WW1Csq1JSRgsDpFClESLX1UY+Xxmlf60WbDzjvYjvaR5EKztaueDwHqCwVKp70en/wBljNXczzSMCck65JXPBQmnOL+lVkjweqw9G3ubkT4u2vkqe5nukfSdBtHb2yz2+SPlcpeCoYtZ4LB1V6P9JKaqQdWM7MYPF/tO7h9SVY2tHnceM9R6glihHz2W21WJ48XaCAQhAYVZsx/5XfRAcRoAsgNihrJInB8L3xvGQdG4tdnyLSCgLf0J11va5sWIjabkBO0dYf8AusGTgebbW5FAXhRVjJWCSJzXscLtc03BHAghAQjWBrPp8OPRstNUW9QGzWdsrh/0jPuQFB6U6aVde4+kTEsJFo2ktiFjcfh7ie03KAjwCnonCwPWC4Tt9d+TRbLiT/Bcdeuoov8ASdJnXlvmuCSgWVVKTk8nv4U4wiooFibPwKFKDSSJZoPog6teXyXZA3ecwX/Czs5lddC3c3lnmdY1j9Mvbhy3/guikpmxsDGNDWtAAAFgB2BWiWODwspOcnN9lW61NHRG8VUY6ryGyAcHey7uO7vsuC7pY5R6z07qKlmhJleKuPacAhDWVgcdH8UNLURzjcx13DPNpycMuzPvAXRQltlkrNTtPft3TOiKaUOaC03BAIPYRdXSeeT5g4Om9r8DHpvi3o1HK/c4t2G/mdkPqtVaW2B3aZb+/cRivnkoICwt+v1vVG3k+p047VgFBsPakpXSvbGz1nuDB3k5E9m8+BW2lDdLg5Lu4VGnKT8HRGE4e2miZEz1Y2hvabDM95OfirunHbHB8oq1nWqSnPyRDWtp63DoA2OxqZb9G0i4a3jI7s4Dme4rIwKcg1vYozfO1/542/ayA6J0Nr31FDTTSW25ImOdYWFyM7DggHooCj6vUK973OFa0Auc4DoDuJJF/wATtQHj/wCX9/8AzzP7g/8A6ICP6d6q3YbS+kGpbKA9rC0Rlh63HaLz9EBWjSgJNo1p1V0EUsVO+zJRaxz2HcXx+66yAjkjy43OZO88SeJJ4lBgx2UD4HvBMJ2ztP8AV5cyuSvcKKweh0jSJV5e5Pok/ZyVVKW5nvqVONOOI9CLFmYtlOAmkN+L4oIhYZv4dneuu3t3Jpvo87q2rRoJxhyx91TaxzRyiCqcTTSH1nf7px9oH3Tx5K1ilFcHg6tSVSTkzo2N1/12cFKNT/BqYthzZ4nxP9V7S3uvxHaDn4LGcdxtpVHSmpxOeK+jdDI+J/rsc5p7bHI+Ise4qjqQcWfUbK4Vakqi6NZYHd2sh90yYSWVgu3Vlipno2gnrRHo3ceRafJXNtUUoJHznXbb2Ll/EuUR/XLXn/08A3HpJHZ8tlrbjl1neQWi8njg7/TNBSqOZWSrT3UXkFBkTnVNhnS1LpSMoW5fmfl8g0+a7rWPOTyXqa62U1TXktutqmwxvkebMja57u5ouVanh8YZyFpZj8ldUyVEu97uq2/qs9hg7APnfmoAztCAv7QnW5QQUdPTyiZroomsc7o9ptwOGybkeCAmFJrSwuTdVsb+cOb9QgHml0qo5QDHVU7gf61g+RKAdo3XF8vDd4FAQjXVTh+EVF/Z6Nw7w8IDldACAyYhKeOh8wbCds7Tx1csuf8AJclauonodH0eVd76vRJQLCyqpScj3lOEaa2xQLE2C2UpEtqKG3GMU6IWbYvI8v5rst7fLy+jzWtarGlHZDsiUshJJJuTvKtFFJcHhalSU3lswYpNZ0xqP0m9KoehcbyUxDDfMmMg9EfJpb+6gLHsgKc1tYZ0dQyYerK0g/nZb6i3kq67p4Paembpyi6bIIq89fkFAZYOp2s2aiWPhIxjhnxY4g5dzx5Kxspc4PH+qKGYxqDZrOqtuve39myNg+bj/wBXyWq8eZHX6bpKNspeWRFch6SCBCXwXRqroOjog475XF/2HyVvbwSgmfNvUFd1Llr44Rq67sQMOFSgb5XMi8Cbn5ArqKV8pHL5KALoAugC6AViA6l1KYYIMKhNgHTF0zrcdo2bf91rR4IB11jYe6ow6qiYC55jOy0ZkuFnAAIDkurpHxOLJWOjeN7XtLXDvaRdAeQapx5D4HrBcI2+u8WaPn3LkuK6jwj0WkaRKu981wSfkOWQ7lUyk5Pk95TpRhHalwIsTb+wBSg1jkbsYxQRDZb69vJddvbuTy+jzeraxGlHZDsiUshJJJvdWsUksI8LVqynJyk85PMlSalwAdZAWPqHxUxYmIyTaeN8fe4Dbb3eqc0B0y3cgIZrQoekoXHjG5rx5gEeS0XUcxLfQ67p3S+GUoqU+lw6BQZYH/QWr6KupzcNDnlhJt7TSAB3mwXVavEyi16nutZZXRraU1HSVlS7+ukH9khv/asbl5mbtGp7bSH7DStBarhMHmwPcVlT7NVST9tnROjUHR0kDQLARMy/dB+6vKaxFHyq7n7lecn8lcf7RxPoVOOHpBv39E+31KzOc56QAgBACAzjtxQE90V1sVtHsMLhPC2w6OTeGjKzZBmPEHcgLc0X1uUNUAJHGmkPsSkbF8smTDIi54gHsQE0r6CCqjtKyOZhGW0GvHeD48ED4RSWsPRXDYJgKYPbJe742uBjAyyN8wewHmuO4uNvCPQ6No8riXuVOhgsMrcAFVyk5PLPe06ahHbFYwIsTZ0KFJK6G3F8VEQ2Rm8/4f5rst7dyeZLg81q+rqitkH9TIlLJtEkm5JzJVokksI8JObnJts83FSYYwIgBAS7VNf/AMWoyP2h/wDregOtAgG3HqfpKeZtr7UbwB27JstdZZibrabhWjJfJzk03A7h9M1Ry7PrNJ5iv2BYm42aCcRyRPOexJG8jmGyB1vJq2U5bZZOC9t516Uqa4yZYo680x5zTH/5HKavZFgttvBfg1FqO1GMnqnuP0/ms4dmmq8QZ05AzZaByAHkLK9j0fJZvMmyvte+HdNhb3AXMMjJB3X2XfJyyMTmVzUBigBACAEAID1a7mpRPSLK0NqpqCFz2yua+Zg2IgTsRsz/ABXtv/SO2jstysCXHgFyV66isIvtI0iVxJTqL6TUcb5m5JzJOZJ4kniVVTk5PJ9ApUo047YiLFmwVQMpDbjOKCIbIzef8Pf2rtt7fdyzzOr6wqH0U+yJzSF2ZNyrRLHB4arWlUlmR4qTWCAEAICwdRuHOlxSN4vaBskrrflLAD4vQHUIQHmRfJRPoR4ZzHH6o7h91RVPuPr1D7F+wq1m8VAbWKttPMOU0w8pXD7LbW4lgrrKW62g/wAGotZ34wYynqu7j9FnD7jnuF9D/Y6eaVex6Pkr7NPG8NZU08sEnqyMcw+Itfw3qSDjzHMLkpZ5IJRZ8bi0+G4jsIIPigG9ACAEAoQC7KDofcCwraIe8dUWsOf8lyXFdLhHo9H0mVaSqT6JM55JJOZOZPM3uqpybPd06cYJJeDFQbQCJEddjfiuKCLJpBed3Idp59y66Ftv5ked1fV1R+inyyISSkm5zKtUkujwU6kpvMuzAlSYiIQCAEBk0IDorUDoz6PSPq3326kjZB4RMJ2SMvaJJ7g3tuBaoCAQqJdEPtHMDDkFRVPuPr1v9qRktZ0ChDFt5HHSOLYq6lp/bynzkLvo5dFysTKrS3m0p/sNq0FsI/ce4/6LKL+o01VmMl+DpLBpy+GJxzLo4ye8tBKvY9HyWsttRr8m64LI1lWa6NA/TIvSqdgNREDtNAzkj/zNtl2EoDnN45IDFACAVqlAfcEwovs9/q8ua47i428I9Ho+jutL3Z9El7lVSk5PJ7ulCMIpQ6BQbMYFCEt4WSW6C6Iemu6SU2p2nPm82uWjk3ddddtQ38s8zrOruivbh20Q3Wdo9Usr6iUUsohLxsOawlmyGtaOsAQN3FWqWEeDlKU3lsgRCkgxQAgBACAnGq7QZ2JVHWuKeMgyu58RG3tP0ugOpKSEMaGtAa1oAAG4ACwA7kB7IDUxGo6OKR/use7yaT9ljLozpR3SX7nNbdw7h/oqKp9x9borCBYG82cPg6SWJhy25I2X5bUjW/Ry20YbpYOG9uHQpSqLwSDWTSbFfMbZP2H+bSP+1b7uOJFV6drKVsofBFlxl/FC2UomccovTV5WiShg5tBYe9rrfdXVrLMEfL9apOneTf5JQFuRWvsV4UgqLWvqv9JvVUTQJ8zJGMhLxu0ftPqgOfpYyCQQQQbEHIgjeCOBQAApSHQ94LhG1Z7/AFeA4lcdxcKPCPR6Ro8qz9yp0SVVUpZZ7yFNQioxBYmzOeAspQaQ34viYiGyLF5B/d7/AAXbb2+7lnmdY1n2V7cOyxdVusahpqGOCpmcybpJXElji3ryFwJeARxVmlhHhJzc5OT8lo4VpRR1AHQ1MLyTYASC5PINNifJSYjdp7htO6hqpJoY3FsMjg4tbcO2DY7Vr3vZAclPO5AYIBdkoCd6t9X0mJybROxTtI25OJNj1I/edzPC6A6ZwjC4qWJsMDAyNgsGj6nme0oDdQAgIvrCr+hoJyMnObst73G30Wmu8QZYaXSdW4iUSfkqVn1KKEWJmSHQOm6SvpxYENeXkH4RcHvBsV02sczKHXqmy0mvnglGuSh61PMBkWvYT23aWX8NpdN7DyU3piticqbK2Vce0XwAQyLK1OYjZ00BPBsjfmH2+RVlZz8Hh/VFviUaiLUC7nwzyYqkGD2oCrta2rIVt6mlAbUgEuZYATbt54PHzQFJYVgZuTKC2xI2SCDcGzgQd1iuS4uFHhHpNH0h1pb6nRIgOA3BVUpOTyz3dOmoLbHoFBmF0wE8djdjGKCIbLc3kf2f5rtt6Dk8s85rGrRopwhyyJSy7Rud6soxwsI8LWqyqS3Ps8yVka3gf9BKyKGvppZzsxsla5zrXtYGx87IQdT6Q0IrqKaGOQATxFrZANptnDJ3aO5AcpaUaNVFBKYqhmyfZI9V45xu9ofS6AZ9lAT3Vnq8fiT9uS8dKw9Z9s3niyM/V3BAdMYfh0cDGRxMaxjBZrQLABAbaAEAhKAq/XFiVxFAON5HeFg0fU+C4byoktp6v0xbb26vgrFVh7eLCygyTyWDqcpA6omkI9SNrRlxe4k2POzB5rvs45Z471TVxGMfyTTWHhZqKKQNF3MHSNHa3NdlxDdE85pFy6FdMov7/r7qmaxwfUYT3JCLE2Dpo1ifotTFNwabO/IcnfrsW+hPbIqdWtVcUHHydDRPBAINwVcxe7k+YuOHt+D1WRBi9M4BX+n+mvQfgU5BlIO079mOHe4rkr3CXCPQ6Po7rv3KvRUj3kkkkkk3JJJJO+5J3lVUpOR72nTjTW2KMVibOhbKUS2ojbi+KCIWb6/0712W9u28vo81rWqxpR2Q7InNIXEkkkneVaJJLCPC1KkpvLZ4qTWCAUFAWDqt08qKOeKnuH08srGFrz/R7bg0vid7O+5G42QE1/2jsQsylpwLlz5JicstkBgAJzF9p3kgIfqu1bPxBwmmDmUrTmRkZLW6jOzmUB0nQ0UcMbY4mhjGgBrRkAByCA2EAIBEBhI62/8AWSExi5HPOk2LGrqZJr5E2bn7AyafHPzVNXnukfStHtf09LA1LnZcJcC3RIxlLbEuvVfhfQ0bXH1piZDlwyAHbkFcWsMQTPmuu3Lq3Lj8cEvlYCCDmCLELofwVKbi014Oe9KcHNJUyRezfaYebHZtHhu8FTXENsuD6bo90rmgpeRoXOWwKc4MGly2XDqt0g6aH0d5/EhAA+KPgfA5K3tamVhnzrW9PdGr7keEyd3XU+CifHBX+n+m/QgwU7gZTcPffKMdg4u+i47iulwj0WkaPKvJVJ9IqVziTckknMk5m/MnmquUm2e+jTjCKilwIsTcCkwaxyNmLYs2MFrbF+Y7u3vXZb2+eWea1bWI01sh2RKSQkkk3PNWiSSwjw1SpKcm5POTAlSa1wIgBACAyaUB0FVaIvxrEGVNSCyljhpwG8ZHlgkc1h4Nu/N3HcgLXpKZsbGtY1rWtAAa3IAchZAe6AEAIBHJ5BA9aWkHQwdAw/iTAg/DHucfG9ly3NbauC90PT/1FXfL7UU7dVGT6NGKS4BQSOOA4WaqeOEX67rOI4MGbj5LfRhukVeqXcaFBzf/AMzomCFrWgNAAAsAOA5BXUVhYR8xnJzlulyzIhT5MO4kB1q6PmaFtRG274QdoD2ozv8AEEX8SuS6p5WUeg0G99ip7bfD/wCyolVSPoVOe6IixJ74N7B8SfTTMmZm5vDg4e00963UajhJHBf2auqbgywtK9YTTC1lKfxJG9Z37McRY73cF3TuY44Z5Sw9P1FX/wDKuF/krA+fO+/xPEqtlJt8ntqdJQWIiLE2iqUhu4JfoNoY6sPSyginHgZCODfh7eK7qFu5cs8rq+sKkvag+f8AolesXVrFiEQdAGxVEbQ1jrANe0bmPHLkeCsorCweInJyllnNuKYdLBK+KVhY9hs5p3g2v9FJiaaAEAIDIMKAtTVZqwdW7NVVgtpgbsZudNbj2M7eKA6Hp4w0BoAAAAAGQAGQAHAfwQHqgBACAS6ZBoY3ikdNE6WQ2a0eZ4AdpWE5KKN1ChKtUUIlAYzij6md80nrPIsPdaAQ1vzVPWnuZ9KsLONrSUIjetJaJitQhstbVPgJjjdUvBvJ1YweEY3u73G3g0K1tKeFlnz31BeqrV9mL4RY4XYeeFQHnOy4sRccufYoaygpOLyihNNNHzRVBaP6N13Rn4RvHhcKouKO15Po+kalGvQWe12MBC5S9XQiBgpMcChQZILKUiJSUeyYaCaGmsPSy3bA09xkPIfCLb1229Ddyzyus6yqP0Uuy56aEMAa0WaBYAbgOFlZpY4PETqOcss9iFJiQvWLoBFicdxaOoaLMkte/wAEnNvzCA5hxbCJaaV8M7SyRhsWn5EcweaA0EBkAgLZ1UasPSg2qrG2gyMcZveTMnafyjy3e12IDoOKLZsAAALAAZAAZAW5ID0QAgBABUMGrWVLY2Oe9wa1ouXHcEbSQjCdWajFFIabaVGuk6txCw9Qcz77vtyVVXr7nhH0HSNHVvHfPsjRK4z0OUCnojcnwPOieBGsqGxZ7G+QjKzL/fcuihS3yKnV79W1F47L+p4wxoa0WAAAHYMlcxWEfNZTdTM32e4QxQISI5AMeleBNrIHROyO9rrXLXcD3c1qrU1NHXY3bta25fwUPiNC+CR0Ug2XtNiPoR2FU1SDi2j6bZ3ca9NSj5NZazrzkRCQTBHklmguiPpri+Q2gYbEA5vPu9jeZXdbUN/Z5jXNV/T/AEw7Lrgha1oa0BoGQAFgB2DgrSMdp4OpKUnmXZ7hAuhUAICG6xNBIcThs7qTsB6KXlx2X82E+W8IDmHG8FlpJnQ1DSyRu8c+Tmni080BaOqPVh02zV1rD0dwYonD1/jkHuchxQF9xx2GWXdu7LBAeiAEAiEASnJPJoYpisdPGZJnBjQMyefJvMrGU4xXJto0ZVZKEVyyltMdL31ztkAsgaeqy+bvif8AwVXcV3J4R7zR9IjbrfPlkauuQ9DFJCKCcHtTU7pHtjYC57jZrRvJWcYuT4Oa5uI0IOUi9tDNGmUUOwDtSHOR4AG0eHgMwFc0aaij5nf3srqru8Ei2VvycIqgAgEKAxIUtkYTIbrA0T9LZ0kQAnjB2fjHFp+y5a9BTRdaRqjtKmJfaymJWEEggggkEHeCN4I4KplHbwfQ6VRVUpx6MFgdIKTXL8jhguMTUr9uB+yT6wObXdjgt1KvKBX3mnULmGJlsaN6w4KizZrQSbrOPUOW9j/sc1Y07lSPD32i1rblcomjD5Lqzkp8Y7M0IBAIQgGbHNGaarfE+oibI6F20zaHHkebeNuYCAeGNCAyQAgAoRnBg5yGSWSG6SawYKe7YrTyg22WnqA/FIMvDeuercKBbWOi1rlpviJU2NY1NVv25n7RG5oya38oVZVrOZ7mz06jaxSiuRvutJYsRRknHJm1pJAAJJyAAJJPAADesorJrrVlTWWXNq/0Q9DaZZgDO/hv6Me6DxPMq2t6KiuT55q+rO6ltX2r/JNGtXVgpMGSAEAIAQAgMXJkhrJENMdCo6wF7SI5gDZ9hY9jxxHauWtb7y303V6lq8PopvEaCSB5jmYWPbvB4/EDxb2qsqUnFn0C0vadeClFmsQtZ2xEUGQpzWUXgwkk1hj7gellVSWEcm0wew/NtuQ4tXRC5lHopLrRKFfmXZOcI1pROsKiN0bt203rN8t4XZTu0/uPOXfpyrS+qm8ol+H6SUs1ujnjPZtAHyNl0qtF9FJUsq8O4P8Agd9pZ5TOboLqSORC5RwM47FuoyiefA0YjpLSwj8SeMcLBwJ8hcrCVWKOmlZ16rwosiGL60oW5U8TpDzcdlv8VzTvFHourf03Wqf7jwiD47pdVVfVkfsx/s2dUHvdvK5KlzKZ6Sy0Khb8rsYLLmbyXajhYQISAUA9aamfI4MjaXvcbBoBJPlwHPgs4Qcng5ri5p28N02XFoVoQ2ktLL15rC27ZZz2Bz7Vb0KCgjwGraxO5e1faThdBSAgBACAEAIAQCWRhcCOaiC4GfSHRyGsZszNzF9l4ye0/C7h3LCpTjJHVaXdW2lupspzSnRGeiddw24uEoGQ/P7p+SqqttKLPeadrVGvHD4l+SPWXM1gvNyxlCISCELAKBj4AgHeslJoxdNSX1I96WrfELRySRjfZj3Mz7mkLNVpI5p6dbT+6KHGLSmsaLCpl8XX+ZF1l+oqfJzvRbN/0IJdKaxwsamXwIHzAujuJvyStGtF1BDfUVskgtJJI8cnvc8eTjZYutI3w0+3h1FGuPn+uKwcmdEaUY+AUGzoEyY7V2CGQtkMcj1o1oxPWu/CGzGDnKfVHPZ94roo0HJlNqWr0beO1PkuLRbRSGjaejuXmwdI71nW+gz3BWkKSijwl3f1bmX19EgDVtOLxgyQAgBACAEAIAQAgBAIUBg9gORzB33+6h/ATfafJB9IdXMExL4D0D99gLxk9reHeFzTtYyLyy16tb8T5RWuNaL1NKfxYjs++zrM/tAZeS4J28onr7TWKFz5wMwI4LQ8lpGpFvgFibMghKBCQQAgBACAEIbC/NZKOTXOUY8sdMI0fqKo2hic4e8QWsHe8jPwutsLecitudWtqCzJ/wDBY+jmrWKOz6p3TOyIYBsxt7xvd3m3crCnaRXLPI3vqCtWzGlwifRwBoDWgADcBkPBdail0UE37jzN8nq1SyMYFUAEAIAQAgBACAEAIAQAgBBgTZCYC4MXR3yO5Gs9iOYvJFsa0DpKi52OjcfajyN+1u4rRO3hLwW1trV1Q4Usr4ZE6/VRI3OGdrhykbsn+00/Zc0rL4Lqh6ox/ux/gYK3QGujNhD0g5scD8iQueVpNFpS9RWk+5Y/caZ8CqWGzqacd0byPNrSFh7MjtWq2svtqL+TQawnIA35WJPlZakucHb7n07j3GHy/spf7uT/ACrL25Gj9dR8ySPaLBKhxAFPPmR/upB5ktAHmsvYkaZatar+tfyO1PoFXv8A9xs/nc0eOROS2RtZM46nqGziuJZ/Yf6LVRKf6adjRyY0uPm6wHktsbPJV1vVK/oi/wDkluD6BUkFj0fSOHtP62fduC7KdtGPgobrXLqvxnglMUQAAAsBwW/rhFZJufMjOyBcCoAQAgBACAEAID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4" name="CasellaDiTesto 43"/>
          <p:cNvSpPr txBox="1"/>
          <p:nvPr/>
        </p:nvSpPr>
        <p:spPr>
          <a:xfrm>
            <a:off x="6509047" y="1268760"/>
            <a:ext cx="2671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rgbClr val="0070C0"/>
                </a:solidFill>
              </a:rPr>
              <a:t>Popolazione con eventi dopo un anno</a:t>
            </a:r>
            <a:endParaRPr lang="it-IT" dirty="0">
              <a:solidFill>
                <a:srgbClr val="0070C0"/>
              </a:solidFill>
            </a:endParaRPr>
          </a:p>
        </p:txBody>
      </p:sp>
      <p:pic>
        <p:nvPicPr>
          <p:cNvPr id="45" name="Immagine 44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101245" y="1918670"/>
            <a:ext cx="1547713" cy="360000"/>
          </a:xfrm>
          <a:prstGeom prst="rect">
            <a:avLst/>
          </a:prstGeom>
        </p:spPr>
      </p:pic>
      <p:pic>
        <p:nvPicPr>
          <p:cNvPr id="46" name="Immagine 45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194187" y="3843614"/>
            <a:ext cx="1547713" cy="360000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3059832" y="4590784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Pazienti identificati</a:t>
            </a:r>
          </a:p>
          <a:p>
            <a:pPr algn="ctr"/>
            <a:r>
              <a:rPr lang="it-IT" dirty="0" smtClean="0">
                <a:solidFill>
                  <a:srgbClr val="FF0000"/>
                </a:solidFill>
              </a:rPr>
              <a:t>ad alto </a:t>
            </a:r>
            <a:r>
              <a:rPr lang="it-IT" dirty="0" smtClean="0">
                <a:solidFill>
                  <a:srgbClr val="FF0000"/>
                </a:solidFill>
              </a:rPr>
              <a:t>rischio</a:t>
            </a:r>
          </a:p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25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0" y="1207293"/>
            <a:ext cx="8686800" cy="4525963"/>
          </a:xfrm>
        </p:spPr>
        <p:txBody>
          <a:bodyPr>
            <a:normAutofit/>
          </a:bodyPr>
          <a:lstStyle/>
          <a:p>
            <a:r>
              <a:rPr lang="it-IT" sz="2200" dirty="0" smtClean="0"/>
              <a:t>La soluzione SHARE consentirà l’identificazione di soggetti a più alto rischio di eventi cardiovascolari (e cadute)</a:t>
            </a:r>
          </a:p>
          <a:p>
            <a:r>
              <a:rPr lang="it-IT" sz="2200" dirty="0" smtClean="0"/>
              <a:t>I soggetti a più alto rischio potranno beneficiare di specifici programmi di prevenzione, che risulteranno meno costosi e più  efficaci agendo su una popolazione target più selezionata</a:t>
            </a:r>
          </a:p>
          <a:p>
            <a:endParaRPr lang="it-IT" sz="2200" dirty="0"/>
          </a:p>
          <a:p>
            <a:r>
              <a:rPr lang="it-IT" sz="2200" b="1" dirty="0" smtClean="0"/>
              <a:t>Attività post-progettuali</a:t>
            </a:r>
          </a:p>
          <a:p>
            <a:pPr lvl="1"/>
            <a:r>
              <a:rPr lang="it-IT" sz="1600" dirty="0" smtClean="0"/>
              <a:t>Erogazione del servizio di screening del rischio «cardiovascolare» ai privati cittadini ad un costo contenuto (e con gli opportuni </a:t>
            </a:r>
            <a:r>
              <a:rPr lang="it-IT" sz="1600" dirty="0" err="1" smtClean="0"/>
              <a:t>disclaimer</a:t>
            </a:r>
            <a:r>
              <a:rPr lang="it-IT" sz="1600" dirty="0" smtClean="0"/>
              <a:t>);</a:t>
            </a:r>
          </a:p>
          <a:p>
            <a:pPr lvl="1"/>
            <a:endParaRPr lang="it-IT" sz="1600" dirty="0" smtClean="0"/>
          </a:p>
          <a:p>
            <a:pPr lvl="1"/>
            <a:r>
              <a:rPr lang="it-IT" sz="1600" dirty="0" smtClean="0"/>
              <a:t>Erogazione dei servizi di elaborazione automatica dei segnali alle PA (Aziende sanitarie ed ospedaliere) e alle PMI operanti nel settore della telemedicina.</a:t>
            </a:r>
          </a:p>
          <a:p>
            <a:pPr lvl="1"/>
            <a:endParaRPr lang="it-IT" sz="1600" dirty="0"/>
          </a:p>
          <a:p>
            <a:pPr lvl="1"/>
            <a:endParaRPr lang="it-IT" sz="16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Impatto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6377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717</TotalTime>
  <Words>409</Words>
  <Application>Microsoft Office PowerPoint</Application>
  <PresentationFormat>Presentazione su schermo (4:3)</PresentationFormat>
  <Paragraphs>57</Paragraphs>
  <Slides>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0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Viale</vt:lpstr>
      <vt:lpstr>Smart Health  and Artificial intelligence  for Risk Estimation </vt:lpstr>
      <vt:lpstr>Il «problema» sociale</vt:lpstr>
      <vt:lpstr>La soluzione SHARE</vt:lpstr>
      <vt:lpstr>Risultati preliminari SHARE</vt:lpstr>
      <vt:lpstr>Impatto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SHARE</dc:title>
  <dc:creator>Paolo</dc:creator>
  <cp:lastModifiedBy>Paolo</cp:lastModifiedBy>
  <cp:revision>54</cp:revision>
  <cp:lastPrinted>2013-07-15T20:03:12Z</cp:lastPrinted>
  <dcterms:created xsi:type="dcterms:W3CDTF">2013-04-19T08:34:24Z</dcterms:created>
  <dcterms:modified xsi:type="dcterms:W3CDTF">2014-04-09T11:56:49Z</dcterms:modified>
</cp:coreProperties>
</file>