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327" r:id="rId2"/>
    <p:sldId id="344" r:id="rId3"/>
    <p:sldId id="349" r:id="rId4"/>
    <p:sldId id="352" r:id="rId5"/>
    <p:sldId id="355" r:id="rId6"/>
    <p:sldId id="356" r:id="rId7"/>
    <p:sldId id="358" r:id="rId8"/>
    <p:sldId id="354" r:id="rId9"/>
    <p:sldId id="359" r:id="rId10"/>
    <p:sldId id="360" r:id="rId11"/>
    <p:sldId id="357" r:id="rId12"/>
    <p:sldId id="362" r:id="rId13"/>
    <p:sldId id="361" r:id="rId14"/>
    <p:sldId id="363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CBF33"/>
    <a:srgbClr val="6BA42C"/>
    <a:srgbClr val="D4EDB9"/>
    <a:srgbClr val="00CCFF"/>
    <a:srgbClr val="33CC33"/>
    <a:srgbClr val="080808"/>
    <a:srgbClr val="09D0FF"/>
    <a:srgbClr val="FF3300"/>
    <a:srgbClr val="CC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7" autoAdjust="0"/>
    <p:restoredTop sz="94494" autoAdjust="0"/>
  </p:normalViewPr>
  <p:slideViewPr>
    <p:cSldViewPr>
      <p:cViewPr>
        <p:scale>
          <a:sx n="75" d="100"/>
          <a:sy n="75" d="100"/>
        </p:scale>
        <p:origin x="-133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C60077-505F-44AA-9821-0238E30FE191}" type="datetimeFigureOut">
              <a:rPr lang="it-IT"/>
              <a:pPr>
                <a:defRPr/>
              </a:pPr>
              <a:t>17/03/2014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24D51-2B68-4789-8E44-C86ED13136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9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9AFB-F4AB-4441-8A65-D1406A857B09}" type="slidenum">
              <a:rPr lang="it-IT">
                <a:solidFill>
                  <a:srgbClr val="000000"/>
                </a:solidFill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1DFD-E716-40AE-A396-CAD4BE7557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5D43-8318-4292-B020-80C524E1E13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2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C20D-2E80-49F8-9F2F-D8A297F19D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3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B6BEF-0B9C-4D2D-B3B3-C462EFB18CC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1559-853E-485C-9818-0BCB902C8A5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A238D-FC58-4262-A1D9-D18BEA5ED1F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2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0432-B992-49DB-97B2-4ED5AEDC1DD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DF0E-EF09-4030-AABB-5533C88D94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9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EB3C-238A-411C-92F4-7FAB2874B14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7AC3D-2B07-4D0F-9483-D42CE643C1C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8E4B-37A7-418A-AE91-745076A2AF8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eneva" pitchFamily="-128" charset="-128"/>
              </a:defRPr>
            </a:lvl1pPr>
          </a:lstStyle>
          <a:p>
            <a:pPr eaLnBrk="0" hangingPunct="0">
              <a:defRPr/>
            </a:pPr>
            <a:endParaRPr lang="it-IT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eneva" pitchFamily="-128" charset="-128"/>
              </a:defRPr>
            </a:lvl1pPr>
          </a:lstStyle>
          <a:p>
            <a:pPr eaLnBrk="0" hangingPunct="0">
              <a:defRPr/>
            </a:pPr>
            <a:endParaRPr lang="it-IT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Geneva" pitchFamily="-128" charset="-128"/>
              </a:defRPr>
            </a:lvl1pPr>
          </a:lstStyle>
          <a:p>
            <a:pPr eaLnBrk="0" hangingPunct="0">
              <a:defRPr/>
            </a:pPr>
            <a:fld id="{59C6A22E-1E07-4F47-A591-F15C24FC6554}" type="slidenum">
              <a:rPr lang="it-IT">
                <a:solidFill>
                  <a:srgbClr val="000000"/>
                </a:solidFill>
                <a:latin typeface="Arial" pitchFamily="34" charset="0"/>
                <a:cs typeface="+mn-cs"/>
              </a:rPr>
              <a:pPr eaLnBrk="0" hangingPunct="0">
                <a:defRPr/>
              </a:pPr>
              <a:t>‹N›</a:t>
            </a:fld>
            <a:endParaRPr lang="it-IT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4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tardizero.it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zcK4_f1Wik&amp;feature=player_embedded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81328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3429000"/>
            <a:ext cx="9180512" cy="223224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lIns="95782" tIns="47891" rIns="95782" bIns="47891" anchor="ctr"/>
          <a:lstStyle/>
          <a:p>
            <a:pPr algn="ctr" defTabSz="957263"/>
            <a:r>
              <a:rPr lang="it-IT" sz="4000" b="1" i="1" dirty="0" smtClean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La Social Innovation cambia la P.A.</a:t>
            </a:r>
          </a:p>
          <a:p>
            <a:pPr algn="ctr" defTabSz="957263"/>
            <a:endParaRPr lang="it-IT" sz="900" b="1" i="1" dirty="0" smtClean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  <a:cs typeface="+mn-cs"/>
            </a:endParaRPr>
          </a:p>
          <a:p>
            <a:pPr algn="ctr" defTabSz="957263"/>
            <a:r>
              <a:rPr lang="it-IT" sz="3200" b="1" i="1" dirty="0" smtClean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Il progetto Ritardi.0</a:t>
            </a:r>
          </a:p>
        </p:txBody>
      </p:sp>
      <p:pic>
        <p:nvPicPr>
          <p:cNvPr id="13" name="Immagine 2" descr="logo-PON-b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855" y="6453336"/>
            <a:ext cx="779841" cy="4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453336"/>
            <a:ext cx="876343" cy="39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066838" cy="272181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139952" y="295688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SMAU</a:t>
            </a:r>
            <a:r>
              <a:rPr lang="it-IT" sz="2000" b="1" dirty="0" smtClean="0"/>
              <a:t> </a:t>
            </a:r>
            <a:r>
              <a:rPr lang="it-IT" sz="2000" b="1" i="1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Roma</a:t>
            </a:r>
            <a:r>
              <a:rPr lang="it-IT" sz="2000" b="1" dirty="0" smtClean="0"/>
              <a:t> </a:t>
            </a:r>
            <a:r>
              <a:rPr lang="it-IT" sz="2000" b="1" i="1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– 20 Marzo 2014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 </a:t>
            </a:r>
            <a:r>
              <a:rPr lang="it-IT" sz="1000" b="1" dirty="0" smtClean="0">
                <a:solidFill>
                  <a:srgbClr val="00CCFF"/>
                </a:solidFill>
              </a:rPr>
              <a:t>@ritardi.0</a:t>
            </a:r>
            <a:endParaRPr lang="it-IT" sz="1000" dirty="0">
              <a:solidFill>
                <a:srgbClr val="00CCFF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597352"/>
            <a:ext cx="182116" cy="1821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ttangolo 19"/>
          <p:cNvSpPr/>
          <p:nvPr/>
        </p:nvSpPr>
        <p:spPr>
          <a:xfrm>
            <a:off x="6513140" y="6579294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3808" y="58143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26325"/>
      </p:ext>
    </p:extLst>
  </p:cSld>
  <p:clrMapOvr>
    <a:masterClrMapping/>
  </p:clrMapOvr>
  <p:transition spd="med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594" y="683985"/>
            <a:ext cx="853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Partecipazione </a:t>
            </a:r>
            <a:r>
              <a:rPr lang="it-IT" sz="2400" b="1" kern="0" cap="small" dirty="0" smtClean="0">
                <a:solidFill>
                  <a:srgbClr val="008000"/>
                </a:solidFill>
                <a:latin typeface="Arial"/>
              </a:rPr>
              <a:t>P.A. e </a:t>
            </a:r>
            <a:r>
              <a:rPr lang="it-IT" sz="2400" b="1" kern="0" cap="small" dirty="0" err="1" smtClean="0">
                <a:solidFill>
                  <a:srgbClr val="008000"/>
                </a:solidFill>
                <a:latin typeface="Arial"/>
              </a:rPr>
              <a:t>Civic</a:t>
            </a:r>
            <a:r>
              <a:rPr lang="it-IT" sz="2400" b="1" kern="0" cap="small" dirty="0" smtClean="0">
                <a:solidFill>
                  <a:srgbClr val="008000"/>
                </a:solidFill>
                <a:latin typeface="Arial"/>
              </a:rPr>
              <a:t> Innovation</a:t>
            </a:r>
            <a:endParaRPr lang="it-IT" sz="2400" b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8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palmieria\Pictures\adesion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39584" r="16444"/>
          <a:stretch/>
        </p:blipFill>
        <p:spPr bwMode="auto">
          <a:xfrm>
            <a:off x="760512" y="1526952"/>
            <a:ext cx="7170216" cy="46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439396" y="1343665"/>
            <a:ext cx="8131962" cy="489364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chemeClr val="bg1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kern="0" dirty="0" smtClean="0">
                <a:solidFill>
                  <a:srgbClr val="6BA42C"/>
                </a:solidFill>
                <a:latin typeface="Arial"/>
              </a:rPr>
              <a:t>Coinvolgimento dei cittadini attraverso forme di consultazione pubblica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i="1" kern="0" dirty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i="1" kern="0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i="1" kern="0" cap="small" dirty="0">
              <a:solidFill>
                <a:srgbClr val="6BA42C"/>
              </a:solidFill>
              <a:latin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56536" y="3212976"/>
            <a:ext cx="81319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Logica di interscambio continuo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Risolvere problemi, vecchi </a:t>
            </a: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o </a:t>
            </a: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nuovi, </a:t>
            </a: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utilizzando approcci inediti </a:t>
            </a:r>
            <a:endParaRPr lang="it-IT" sz="2400" b="1" kern="0" cap="small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7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almieria\Pictures\film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1824002"/>
            <a:ext cx="6127323" cy="34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2576" y="450383"/>
            <a:ext cx="9246988" cy="5885225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9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23"/>
          <p:cNvSpPr/>
          <p:nvPr/>
        </p:nvSpPr>
        <p:spPr>
          <a:xfrm>
            <a:off x="650765" y="1658992"/>
            <a:ext cx="759684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Raccontiamo il Futuro</a:t>
            </a:r>
          </a:p>
          <a:p>
            <a:pPr algn="ctr" defTabSz="957263"/>
            <a:endParaRPr lang="it-IT" sz="54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-36512" y="683985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Raccontiamo il Futuro</a:t>
            </a:r>
            <a:endParaRPr lang="it-IT" sz="32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23933" y="1742033"/>
            <a:ext cx="7492032" cy="384720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>
                <a:solidFill>
                  <a:srgbClr val="6BA42C"/>
                </a:solidFill>
                <a:latin typeface="Arial"/>
              </a:rPr>
              <a:t>Le cose concrete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cap="small" dirty="0" smtClean="0">
                <a:solidFill>
                  <a:srgbClr val="008000"/>
                </a:solidFill>
                <a:latin typeface="Arial"/>
              </a:rPr>
              <a:t>Progetto Ritardi.0</a:t>
            </a:r>
            <a:endParaRPr lang="it-IT" sz="3200" b="1" kern="0" cap="small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cap="small" dirty="0" smtClean="0">
                <a:solidFill>
                  <a:srgbClr val="008000"/>
                </a:solidFill>
                <a:latin typeface="Arial"/>
              </a:rPr>
              <a:t>Il </a:t>
            </a:r>
            <a:r>
              <a:rPr lang="it-IT" sz="3200" b="1" kern="0" cap="small" dirty="0" err="1" smtClean="0">
                <a:solidFill>
                  <a:srgbClr val="008000"/>
                </a:solidFill>
                <a:latin typeface="Arial"/>
              </a:rPr>
              <a:t>Docu</a:t>
            </a:r>
            <a:r>
              <a:rPr lang="it-IT" sz="3200" b="1" kern="0" cap="small" dirty="0" smtClean="0">
                <a:solidFill>
                  <a:srgbClr val="008000"/>
                </a:solidFill>
                <a:latin typeface="Arial"/>
              </a:rPr>
              <a:t>-film del PON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 </a:t>
            </a:r>
            <a:endParaRPr lang="it-IT" sz="2000" b="1" i="1" kern="0" cap="small" dirty="0" smtClean="0">
              <a:solidFill>
                <a:srgbClr val="FF33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almieria\Pictures\speedygonz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1321023"/>
            <a:ext cx="68072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2576" y="450383"/>
            <a:ext cx="9246988" cy="5885225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9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107504" y="736248"/>
            <a:ext cx="8773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Ritardi.0</a:t>
            </a:r>
            <a:endParaRPr lang="it-IT" sz="2000" b="1" i="1" kern="0" dirty="0" smtClean="0">
              <a:solidFill>
                <a:srgbClr val="6BA42C"/>
              </a:solidFill>
              <a:latin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95536" y="1556792"/>
            <a:ext cx="8403654" cy="452431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kern="0" dirty="0">
                <a:solidFill>
                  <a:srgbClr val="6BA42C"/>
                </a:solidFill>
                <a:latin typeface="Arial"/>
              </a:rPr>
              <a:t>Non aspettare che le cose accadano ma </a:t>
            </a:r>
            <a:r>
              <a:rPr lang="it-IT" sz="2400" b="1" i="1" kern="0" dirty="0" smtClean="0">
                <a:solidFill>
                  <a:srgbClr val="6BA42C"/>
                </a:solidFill>
                <a:latin typeface="Arial"/>
              </a:rPr>
              <a:t>fai </a:t>
            </a:r>
            <a:r>
              <a:rPr lang="it-IT" sz="2400" b="1" i="1" kern="0" dirty="0">
                <a:solidFill>
                  <a:srgbClr val="6BA42C"/>
                </a:solidFill>
                <a:latin typeface="Arial"/>
              </a:rPr>
              <a:t>in modo che succedano </a:t>
            </a:r>
            <a:endParaRPr lang="it-IT" sz="36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Soluzioni organizzative nuove  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Semplificazione degli strumenti di gestione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Utilizzo potenziato delle </a:t>
            </a: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tecnologie </a:t>
            </a:r>
            <a:endParaRPr lang="it-IT" sz="2400" b="1" kern="0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Racconto dei risultati: il blog </a:t>
            </a:r>
            <a:r>
              <a:rPr lang="it-IT" sz="2400" kern="0" dirty="0">
                <a:solidFill>
                  <a:srgbClr val="7030A0"/>
                </a:solidFill>
                <a:latin typeface="Arial"/>
                <a:hlinkClick r:id="rId8"/>
              </a:rPr>
              <a:t>http://www.ritardizero.it</a:t>
            </a:r>
            <a:r>
              <a:rPr lang="it-IT" sz="2400" kern="0" dirty="0" smtClean="0">
                <a:solidFill>
                  <a:srgbClr val="7030A0"/>
                </a:solidFill>
                <a:latin typeface="Arial"/>
                <a:hlinkClick r:id="rId8"/>
              </a:rPr>
              <a:t>/</a:t>
            </a:r>
            <a:endParaRPr lang="it-IT" sz="2400" kern="0" dirty="0" smtClean="0">
              <a:solidFill>
                <a:srgbClr val="7030A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solidFill>
                  <a:srgbClr val="7030A0"/>
                </a:solidFill>
                <a:latin typeface="Arial"/>
              </a:rPr>
              <a:t> 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4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almieria\Pictures\albero_bianco_400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29"/>
          <a:stretch/>
        </p:blipFill>
        <p:spPr bwMode="auto">
          <a:xfrm>
            <a:off x="2624585" y="1473200"/>
            <a:ext cx="381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2576" y="450383"/>
            <a:ext cx="9246988" cy="5885225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9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142595" y="683985"/>
            <a:ext cx="8773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Docu</a:t>
            </a: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-film </a:t>
            </a:r>
            <a:r>
              <a:rPr lang="it-IT" sz="28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PON R&amp;C 2007-2013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95536" y="1568981"/>
            <a:ext cx="8403654" cy="458587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kern="0" dirty="0" smtClean="0">
                <a:solidFill>
                  <a:srgbClr val="7CBF33"/>
                </a:solidFill>
                <a:latin typeface="Arial"/>
              </a:rPr>
              <a:t>Italia</a:t>
            </a:r>
            <a:r>
              <a:rPr lang="it-IT" sz="2400" b="1" i="1" kern="0" dirty="0">
                <a:solidFill>
                  <a:srgbClr val="7CBF33"/>
                </a:solidFill>
                <a:latin typeface="Arial"/>
              </a:rPr>
              <a:t>, storie del Futuro</a:t>
            </a:r>
            <a:endParaRPr lang="it-IT" sz="3600" b="1" i="1" kern="0" cap="small" dirty="0">
              <a:solidFill>
                <a:srgbClr val="7CBF33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008000"/>
                </a:solidFill>
              </a:rPr>
              <a:t>I </a:t>
            </a:r>
            <a:r>
              <a:rPr lang="it-IT" sz="2400" b="1" dirty="0">
                <a:solidFill>
                  <a:srgbClr val="008000"/>
                </a:solidFill>
              </a:rPr>
              <a:t>risultati </a:t>
            </a:r>
            <a:r>
              <a:rPr lang="it-IT" sz="2400" b="1" dirty="0" smtClean="0">
                <a:solidFill>
                  <a:srgbClr val="008000"/>
                </a:solidFill>
              </a:rPr>
              <a:t>concreti conseguiti dai progetti finanziati dal PON Ricerca </a:t>
            </a:r>
            <a:r>
              <a:rPr lang="it-IT" sz="2400" b="1" dirty="0">
                <a:solidFill>
                  <a:srgbClr val="008000"/>
                </a:solidFill>
              </a:rPr>
              <a:t>e Competitività </a:t>
            </a:r>
            <a:r>
              <a:rPr lang="it-IT" sz="2400" b="1" dirty="0" smtClean="0">
                <a:solidFill>
                  <a:srgbClr val="008000"/>
                </a:solidFill>
              </a:rPr>
              <a:t>2007-2013, attraverso il racconto dei loro protagonisti, delle aziende che hanno partecipato, degli obiettivi realizzati.</a:t>
            </a:r>
            <a:endParaRPr lang="it-IT" sz="2400" b="1" i="1" kern="0" cap="small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i="1" kern="0" dirty="0">
                <a:solidFill>
                  <a:srgbClr val="008000"/>
                </a:solidFill>
                <a:latin typeface="Arial"/>
                <a:hlinkClick r:id="rId8"/>
              </a:rPr>
              <a:t>http://</a:t>
            </a:r>
            <a:r>
              <a:rPr lang="it-IT" sz="1400" b="1" i="1" kern="0" dirty="0" smtClean="0">
                <a:solidFill>
                  <a:srgbClr val="008000"/>
                </a:solidFill>
                <a:latin typeface="Arial"/>
                <a:hlinkClick r:id="rId8"/>
              </a:rPr>
              <a:t>www.youtube.com/watch?v=wzcK4_f1Wik&amp;feature=player_embedded</a:t>
            </a:r>
            <a:endParaRPr lang="it-IT" sz="1400" b="1" i="1" kern="0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i="1" kern="0" dirty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cap="small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67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2576" y="450383"/>
            <a:ext cx="9246988" cy="5885225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9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2" descr="logo-PON-b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palmieria\Pictures\follow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6855"/>
            <a:ext cx="2655168" cy="19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0" y="1628800"/>
            <a:ext cx="9180512" cy="8771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defTabSz="957263">
              <a:defRPr/>
            </a:pPr>
            <a:endParaRPr lang="it-IT" sz="1100" b="1" i="1" dirty="0" smtClean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  <a:cs typeface="+mn-cs"/>
            </a:endParaRPr>
          </a:p>
          <a:p>
            <a:pPr algn="ctr" defTabSz="957263">
              <a:defRPr/>
            </a:pPr>
            <a:r>
              <a:rPr lang="it-IT" sz="4000" b="1" i="1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Grazie per l’attenzione e</a:t>
            </a:r>
            <a:endParaRPr lang="it-IT" sz="4000" b="1" kern="0" cap="small" dirty="0">
              <a:solidFill>
                <a:srgbClr val="92D050"/>
              </a:solidFill>
              <a:latin typeface="Avant Garde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-19720" y="4295418"/>
            <a:ext cx="9180512" cy="8617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defTabSz="957263">
              <a:defRPr/>
            </a:pPr>
            <a:endParaRPr lang="it-IT" sz="1100" b="1" i="1" dirty="0" smtClean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  <a:cs typeface="+mn-cs"/>
            </a:endParaRPr>
          </a:p>
          <a:p>
            <a:pPr algn="ctr" defTabSz="957263">
              <a:defRPr/>
            </a:pPr>
            <a:r>
              <a:rPr lang="it-IT" sz="2800" b="1" i="1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seguiteci</a:t>
            </a:r>
          </a:p>
          <a:p>
            <a:pPr algn="ctr" defTabSz="957263">
              <a:defRPr/>
            </a:pPr>
            <a:endParaRPr lang="it-IT" sz="1100" b="1" kern="0" cap="small" dirty="0">
              <a:solidFill>
                <a:srgbClr val="92D050"/>
              </a:solidFill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25261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48680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pic>
        <p:nvPicPr>
          <p:cNvPr id="22" name="Immagine 2" descr="logo-PON-b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2576" y="2643302"/>
            <a:ext cx="9246988" cy="1656184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La </a:t>
            </a:r>
            <a:r>
              <a:rPr lang="it-IT" sz="6600" b="1" kern="0" cap="small" dirty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PA del Futuro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-12576" y="2748119"/>
            <a:ext cx="9180512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defTabSz="957263">
              <a:defRPr/>
            </a:pPr>
            <a:endParaRPr lang="it-IT" sz="1100" b="1" i="1" dirty="0" smtClean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  <a:cs typeface="+mn-cs"/>
            </a:endParaRPr>
          </a:p>
          <a:p>
            <a:pPr algn="ctr" defTabSz="957263">
              <a:defRPr/>
            </a:pPr>
            <a:r>
              <a:rPr lang="it-IT" sz="6600" b="1" i="1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  <a:cs typeface="+mn-cs"/>
              </a:rPr>
              <a:t>Benvenuti</a:t>
            </a:r>
          </a:p>
          <a:p>
            <a:pPr algn="ctr" defTabSz="957263">
              <a:defRPr/>
            </a:pPr>
            <a:endParaRPr lang="it-IT" sz="1100" b="1" kern="0" cap="small" dirty="0">
              <a:solidFill>
                <a:srgbClr val="92D050"/>
              </a:solidFill>
              <a:latin typeface="Avant Garde"/>
            </a:endParaRPr>
          </a:p>
        </p:txBody>
      </p:sp>
      <p:pic>
        <p:nvPicPr>
          <p:cNvPr id="16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3808" y="58143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deriva01.jpg"/>
          <p:cNvPicPr>
            <a:picLocks noChangeAspect="1" noChangeArrowheads="1"/>
          </p:cNvPicPr>
          <p:nvPr/>
        </p:nvPicPr>
        <p:blipFill rotWithShape="1">
          <a:blip r:embed="rId3" cstate="print"/>
          <a:srcRect l="25455" t="39727" r="20000"/>
          <a:stretch/>
        </p:blipFill>
        <p:spPr bwMode="auto">
          <a:xfrm>
            <a:off x="355476" y="1700808"/>
            <a:ext cx="8408418" cy="3600400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02961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-36512" y="683985"/>
            <a:ext cx="4735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La P.A. Smarrita</a:t>
            </a:r>
            <a:endParaRPr lang="it-IT" sz="32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23529" y="1628800"/>
            <a:ext cx="8640960" cy="4278094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Lentezza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 smtClean="0">
              <a:solidFill>
                <a:srgbClr val="FF33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Adempimento formale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 smtClean="0">
              <a:solidFill>
                <a:srgbClr val="FF33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Assenza della cultura del risultato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 smtClean="0">
              <a:solidFill>
                <a:srgbClr val="FF33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Limitata valorizzazione del merito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50765" y="1556792"/>
            <a:ext cx="75968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20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La PA Smarrita</a:t>
            </a:r>
          </a:p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pic>
        <p:nvPicPr>
          <p:cNvPr id="14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-13865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1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2576" y="450383"/>
            <a:ext cx="9246988" cy="5885225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55322" y="1269336"/>
            <a:ext cx="7596843" cy="424731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20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Cambiare la PA</a:t>
            </a:r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32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si Può e si Deve</a:t>
            </a:r>
          </a:p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5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2" descr="logo-PON-b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1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lmieria\Pictures\cambiament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55" y="1883364"/>
            <a:ext cx="5457250" cy="36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55576" y="1465614"/>
            <a:ext cx="7110537" cy="433965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Innovazione </a:t>
            </a:r>
            <a:r>
              <a:rPr lang="it-IT" sz="3200" b="1" i="1" kern="0" cap="small" dirty="0">
                <a:solidFill>
                  <a:srgbClr val="008000"/>
                </a:solidFill>
                <a:latin typeface="Arial"/>
              </a:rPr>
              <a:t>Atteggiamenti Mentali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>
                <a:solidFill>
                  <a:srgbClr val="008000"/>
                </a:solidFill>
                <a:latin typeface="Arial"/>
              </a:rPr>
              <a:t>Innovazione </a:t>
            </a: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Tecnologica</a:t>
            </a:r>
            <a:endParaRPr lang="it-IT" sz="3200" b="1" i="1" kern="0" cap="small" dirty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0765" y="1658992"/>
            <a:ext cx="759684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Immaginiamo il Futuro</a:t>
            </a:r>
          </a:p>
          <a:p>
            <a:pPr algn="ctr" defTabSz="957263"/>
            <a:endParaRPr lang="it-IT" sz="54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-36512" y="683985"/>
            <a:ext cx="4735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Immaginiamo il Futuro</a:t>
            </a:r>
            <a:endParaRPr lang="it-IT" sz="32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</p:txBody>
      </p:sp>
      <p:pic>
        <p:nvPicPr>
          <p:cNvPr id="16" name="Immagine 2" descr="logo-PON-b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20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lmieria\Pictures\pingu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8" y="1425984"/>
            <a:ext cx="7158539" cy="42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38011" y="1340768"/>
            <a:ext cx="7650413" cy="446276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>
                <a:solidFill>
                  <a:srgbClr val="008000"/>
                </a:solidFill>
                <a:latin typeface="Arial"/>
              </a:rPr>
              <a:t>Ascolto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>
                <a:solidFill>
                  <a:srgbClr val="008000"/>
                </a:solidFill>
                <a:latin typeface="Arial"/>
              </a:rPr>
              <a:t>Partecipazione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>
                <a:solidFill>
                  <a:srgbClr val="008000"/>
                </a:solidFill>
                <a:latin typeface="Arial"/>
              </a:rPr>
              <a:t>Contaminazione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0765" y="1340768"/>
            <a:ext cx="759684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La rivoluzione della </a:t>
            </a: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Social Innovation</a:t>
            </a:r>
          </a:p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-36512" y="683985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La rivoluzione Social Innovation</a:t>
            </a:r>
            <a:endParaRPr lang="it-IT" sz="32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7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6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almieria\Pictures\ambizion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1" b="18805"/>
          <a:stretch/>
        </p:blipFill>
        <p:spPr bwMode="auto">
          <a:xfrm>
            <a:off x="1613626" y="1444714"/>
            <a:ext cx="5671120" cy="38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0765" y="1556792"/>
            <a:ext cx="75968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endParaRPr lang="it-IT" sz="2000" b="1" kern="0" cap="small" dirty="0" smtClean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endParaRPr lang="it-IT" sz="20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  <a:p>
            <a:pPr algn="ctr" defTabSz="957263"/>
            <a:r>
              <a:rPr lang="it-IT" sz="6600" b="1" kern="0" cap="small" dirty="0" smtClean="0">
                <a:solidFill>
                  <a:srgbClr val="6BA42C"/>
                </a:solidFill>
                <a:effectLst>
                  <a:reflection blurRad="6350" stA="55000" endA="300" endPos="45500" dir="5400000" sy="-100000" algn="bl" rotWithShape="0"/>
                </a:effectLst>
                <a:latin typeface="Avant Garde"/>
              </a:rPr>
              <a:t>Costruiamo il Futuro</a:t>
            </a:r>
          </a:p>
          <a:p>
            <a:pPr algn="ctr" defTabSz="957263"/>
            <a:endParaRPr lang="it-IT" sz="6600" b="1" kern="0" cap="small" dirty="0">
              <a:solidFill>
                <a:srgbClr val="6BA42C"/>
              </a:solidFill>
              <a:effectLst>
                <a:reflection blurRad="6350" stA="55000" endA="300" endPos="45500" dir="5400000" sy="-100000" algn="bl" rotWithShape="0"/>
              </a:effectLst>
              <a:latin typeface="Avant Garde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3568" y="1412776"/>
            <a:ext cx="7650413" cy="4154984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Trasparenza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Comunicazione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008000"/>
                </a:solidFill>
                <a:latin typeface="Arial"/>
              </a:rPr>
              <a:t>Partecipazione</a:t>
            </a:r>
            <a:endParaRPr lang="it-IT" sz="3200" b="1" i="1" kern="0" cap="small" dirty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 smtClean="0">
              <a:solidFill>
                <a:srgbClr val="008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594" y="683985"/>
            <a:ext cx="4647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Costruiamo il Futuro</a:t>
            </a:r>
            <a:endParaRPr lang="it-IT" sz="3200" b="1" i="1" kern="0" cap="small" dirty="0">
              <a:solidFill>
                <a:schemeClr val="tx2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8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68751" r="33383" b="18576"/>
          <a:stretch/>
        </p:blipFill>
        <p:spPr bwMode="auto">
          <a:xfrm>
            <a:off x="3725440" y="5094188"/>
            <a:ext cx="459097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1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palmieria\Pictures\acquri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87" y="1556792"/>
            <a:ext cx="6003577" cy="42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594" y="683985"/>
            <a:ext cx="843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Trasparenza </a:t>
            </a:r>
            <a:r>
              <a:rPr lang="it-IT" sz="2400" b="1" kern="0" cap="small" dirty="0" smtClean="0">
                <a:solidFill>
                  <a:srgbClr val="008000"/>
                </a:solidFill>
                <a:latin typeface="Arial"/>
              </a:rPr>
              <a:t>P.A. contro </a:t>
            </a:r>
            <a:r>
              <a:rPr lang="it-IT" sz="2400" b="1" kern="0" cap="small" dirty="0">
                <a:solidFill>
                  <a:srgbClr val="008000"/>
                </a:solidFill>
                <a:latin typeface="Arial"/>
              </a:rPr>
              <a:t>illegalità e </a:t>
            </a:r>
            <a:r>
              <a:rPr lang="it-IT" sz="2400" b="1" kern="0" cap="small" dirty="0" smtClean="0">
                <a:solidFill>
                  <a:srgbClr val="008000"/>
                </a:solidFill>
                <a:latin typeface="Arial"/>
              </a:rPr>
              <a:t>Corruzione</a:t>
            </a:r>
            <a:endParaRPr lang="it-IT" sz="2400" b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8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423992" y="1537622"/>
            <a:ext cx="8131962" cy="433965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chemeClr val="bg1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rgbClr val="6BA42C"/>
                </a:solidFill>
                <a:latin typeface="Arial"/>
              </a:rPr>
              <a:t>Open Data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kern="0" dirty="0" smtClean="0">
                <a:solidFill>
                  <a:srgbClr val="6BA42C"/>
                </a:solidFill>
                <a:latin typeface="Arial"/>
              </a:rPr>
              <a:t>Aprire i propri dati al cittadino in modo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i="1" kern="0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>
              <a:solidFill>
                <a:srgbClr val="6BA42C"/>
              </a:solidFill>
              <a:latin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23992" y="3068960"/>
            <a:ext cx="8031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Chiaro </a:t>
            </a: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b="1" kern="0" dirty="0">
              <a:solidFill>
                <a:srgbClr val="008000"/>
              </a:solidFill>
              <a:latin typeface="Arial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8000"/>
                </a:solidFill>
                <a:latin typeface="Arial"/>
              </a:rPr>
              <a:t>A</a:t>
            </a: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perto</a:t>
            </a: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b="1" kern="0" dirty="0">
              <a:solidFill>
                <a:srgbClr val="008000"/>
              </a:solidFill>
              <a:latin typeface="Arial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Completo</a:t>
            </a: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b="1" kern="0" dirty="0">
              <a:solidFill>
                <a:srgbClr val="008000"/>
              </a:solidFill>
              <a:latin typeface="Arial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Aggiornato</a:t>
            </a:r>
            <a:endParaRPr lang="it-IT" sz="2400" b="1" kern="0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4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33560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68344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 </a:t>
            </a:r>
            <a:r>
              <a:rPr lang="it-IT" sz="1000" b="1" dirty="0" smtClean="0">
                <a:solidFill>
                  <a:schemeClr val="bg1"/>
                </a:solidFill>
              </a:rPr>
              <a:t>@</a:t>
            </a:r>
            <a:r>
              <a:rPr lang="it-IT" sz="1000" b="1" dirty="0" smtClean="0">
                <a:solidFill>
                  <a:srgbClr val="00B0F0"/>
                </a:solidFill>
              </a:rPr>
              <a:t>ritardi.0</a:t>
            </a:r>
            <a:endParaRPr lang="it-IT" sz="1000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24" y="6597352"/>
            <a:ext cx="182116" cy="1821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732240" y="6567155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70C0"/>
                </a:solidFill>
              </a:rPr>
              <a:t>www.ponrec.it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594" y="683985"/>
            <a:ext cx="843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kern="0" cap="smal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</a:rPr>
              <a:t>Comunicazione </a:t>
            </a:r>
            <a:r>
              <a:rPr lang="it-IT" sz="2400" b="1" kern="0" cap="small" dirty="0" smtClean="0">
                <a:solidFill>
                  <a:srgbClr val="008000"/>
                </a:solidFill>
                <a:latin typeface="Arial"/>
              </a:rPr>
              <a:t>P.A.&amp; Social Media </a:t>
            </a:r>
            <a:endParaRPr lang="it-IT" sz="2400" b="1" kern="0" cap="small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574969"/>
            <a:ext cx="9180512" cy="4571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txBody>
          <a:bodyPr lIns="95782" tIns="47891" rIns="95782" bIns="47891" anchor="ctr"/>
          <a:lstStyle/>
          <a:p>
            <a:pPr algn="ctr" defTabSz="957263"/>
            <a:endParaRPr lang="it-IT" sz="2400" i="1" dirty="0" smtClean="0">
              <a:solidFill>
                <a:srgbClr val="AEF0D2"/>
              </a:solidFill>
              <a:latin typeface="Avant Garde"/>
              <a:cs typeface="+mn-cs"/>
            </a:endParaRPr>
          </a:p>
        </p:txBody>
      </p:sp>
      <p:pic>
        <p:nvPicPr>
          <p:cNvPr id="18" name="Picture 4" descr="C:\Users\palmieria\Pictures\head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18254"/>
          <a:stretch/>
        </p:blipFill>
        <p:spPr bwMode="auto">
          <a:xfrm>
            <a:off x="2841054" y="44624"/>
            <a:ext cx="62674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6539911"/>
            <a:ext cx="585947" cy="3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6510976"/>
            <a:ext cx="666818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palmieria\Pictures\comunicazion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59306" cy="46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39396" y="1340768"/>
            <a:ext cx="8131962" cy="43396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chemeClr val="bg1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kern="0" cap="small" dirty="0" smtClean="0">
                <a:solidFill>
                  <a:srgbClr val="6BA42C"/>
                </a:solidFill>
                <a:latin typeface="Arial"/>
              </a:rPr>
              <a:t>I Social Network </a:t>
            </a:r>
            <a:r>
              <a:rPr lang="it-IT" sz="2800" b="1" kern="0" dirty="0" smtClean="0">
                <a:solidFill>
                  <a:srgbClr val="6BA42C"/>
                </a:solidFill>
                <a:latin typeface="Arial"/>
              </a:rPr>
              <a:t>per la gestione aperta e partecipata dei processi amministrativi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i="1" kern="0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 smtClean="0">
              <a:solidFill>
                <a:srgbClr val="6BA42C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i="1" kern="0" cap="small" dirty="0">
              <a:solidFill>
                <a:srgbClr val="6BA42C"/>
              </a:solidFill>
              <a:latin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6536" y="3212976"/>
            <a:ext cx="81319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Mutamento del linguaggio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 smtClean="0">
              <a:solidFill>
                <a:srgbClr val="008000"/>
              </a:solidFill>
              <a:latin typeface="Arial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rgbClr val="008000"/>
                </a:solidFill>
                <a:latin typeface="Arial"/>
              </a:rPr>
              <a:t>Collaborazione circolare </a:t>
            </a:r>
            <a:endParaRPr lang="it-IT" sz="2400" b="1" kern="0" cap="small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5249</TotalTime>
  <Words>322</Words>
  <Application>Microsoft Office PowerPoint</Application>
  <PresentationFormat>Presentazione su schermo (4:3)</PresentationFormat>
  <Paragraphs>173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2_Presentazione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pagnanir</dc:creator>
  <cp:lastModifiedBy>Palmieri Angela</cp:lastModifiedBy>
  <cp:revision>398</cp:revision>
  <cp:lastPrinted>2014-03-13T13:19:51Z</cp:lastPrinted>
  <dcterms:created xsi:type="dcterms:W3CDTF">2012-11-08T10:57:56Z</dcterms:created>
  <dcterms:modified xsi:type="dcterms:W3CDTF">2014-03-17T18:39:07Z</dcterms:modified>
</cp:coreProperties>
</file>