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79" r:id="rId8"/>
    <p:sldId id="266" r:id="rId9"/>
    <p:sldId id="267" r:id="rId10"/>
    <p:sldId id="271" r:id="rId11"/>
    <p:sldId id="272" r:id="rId12"/>
    <p:sldId id="273" r:id="rId13"/>
    <p:sldId id="274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4E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3EB3-D5BB-4B5F-A882-373D095342B6}" type="datetimeFigureOut">
              <a:rPr lang="it-IT" smtClean="0"/>
              <a:pPr/>
              <a:t>14/10/2013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CDC2-90A0-4DC6-A021-FD97D93C0C6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334"/>
            <a:ext cx="9144000" cy="2209666"/>
          </a:xfrm>
          <a:prstGeom prst="rect">
            <a:avLst/>
          </a:prstGeom>
        </p:spPr>
      </p:pic>
      <p:pic>
        <p:nvPicPr>
          <p:cNvPr id="10" name="Immagine 9" descr="Schermata 2013-10-11 a 12.25.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4664"/>
            <a:ext cx="3760683" cy="4500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5" name="Immagine 4" descr="20-20-20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459" y="1268760"/>
            <a:ext cx="8116997" cy="483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approc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31295">
            <a:off x="3890401" y="986264"/>
            <a:ext cx="5050637" cy="2085987"/>
          </a:xfrm>
          <a:prstGeom prst="rect">
            <a:avLst/>
          </a:prstGeom>
        </p:spPr>
      </p:pic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6" name="Immagine 5" descr="kyo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97919">
            <a:off x="240845" y="1921198"/>
            <a:ext cx="3673758" cy="234170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95536" y="4941168"/>
            <a:ext cx="8392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La direttiva europea sull’efficienza energetica introduce misure giuridicamente </a:t>
            </a:r>
          </a:p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vincolanti per intensificare gli sforzi degli Stati membri nell’uso più efficiente </a:t>
            </a:r>
          </a:p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dell’energia in tutte le fasi della catena energetica</a:t>
            </a:r>
            <a:endParaRPr lang="it-IT" sz="2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approc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668344" cy="3167138"/>
          </a:xfrm>
          <a:prstGeom prst="rect">
            <a:avLst/>
          </a:prstGeom>
        </p:spPr>
      </p:pic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6" name="Immagine 5" descr="kyo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340768"/>
            <a:ext cx="5267259" cy="335742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95536" y="4941168"/>
            <a:ext cx="8392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La direttiva europea sull’efficienza energetica introduce misure giuridicamente </a:t>
            </a:r>
          </a:p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vincolanti per intensificare gli sforzi degli Stati membri nell’uso più efficiente </a:t>
            </a:r>
          </a:p>
          <a:p>
            <a:pPr algn="just"/>
            <a:r>
              <a:rPr lang="it-IT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dell’energia in tutte le fasi della catena energetica</a:t>
            </a:r>
            <a:endParaRPr lang="it-IT" sz="2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ruttura impian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70" y="908720"/>
            <a:ext cx="8854166" cy="5112567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4" name="Immagine 3" descr="itali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959" y="1448514"/>
            <a:ext cx="5975385" cy="414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5" name="Immagine 4" descr="itali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81706"/>
            <a:ext cx="6725782" cy="455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6" name="Immagine 5" descr="itali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7"/>
            <a:ext cx="8048493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42" y="980728"/>
            <a:ext cx="7981818" cy="5591129"/>
          </a:xfrm>
          <a:prstGeom prst="rect">
            <a:avLst/>
          </a:prstGeom>
        </p:spPr>
      </p:pic>
      <p:sp>
        <p:nvSpPr>
          <p:cNvPr id="8" name="Fumetto 4 7"/>
          <p:cNvSpPr/>
          <p:nvPr/>
        </p:nvSpPr>
        <p:spPr>
          <a:xfrm>
            <a:off x="4860032" y="0"/>
            <a:ext cx="4283968" cy="2564904"/>
          </a:xfrm>
          <a:prstGeom prst="cloudCallout">
            <a:avLst>
              <a:gd name="adj1" fmla="val -38037"/>
              <a:gd name="adj2" fmla="val 57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12568" y="511512"/>
            <a:ext cx="3923928" cy="1477328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Edificio dotato di un’</a:t>
            </a:r>
            <a:r>
              <a:rPr lang="it-IT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intrapendenza</a:t>
            </a:r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HW/SW integrata di gestione,</a:t>
            </a:r>
          </a:p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monitoraggio ed automazione in grado di regolare in tempo reale le </a:t>
            </a:r>
          </a:p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dell’edificio</a:t>
            </a:r>
            <a:endParaRPr lang="it-IT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184576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Flessibilità integrabilità scalabilità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427984" y="4139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Controllo remoto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347374" y="4571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Bassa invasività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4115 0.12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disp di camp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09051"/>
            <a:ext cx="1699333" cy="1899661"/>
          </a:xfrm>
          <a:prstGeom prst="rect">
            <a:avLst/>
          </a:prstGeom>
        </p:spPr>
      </p:pic>
      <p:pic>
        <p:nvPicPr>
          <p:cNvPr id="16" name="Immagine 15" descr="uc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0159"/>
            <a:ext cx="1714830" cy="1584176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6" name="Immagine 5" descr="energy effici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924944"/>
            <a:ext cx="2047428" cy="2047428"/>
          </a:xfrm>
          <a:prstGeom prst="rect">
            <a:avLst/>
          </a:prstGeom>
        </p:spPr>
      </p:pic>
      <p:sp>
        <p:nvSpPr>
          <p:cNvPr id="8" name="Anello 7"/>
          <p:cNvSpPr>
            <a:spLocks noChangeAspect="1"/>
          </p:cNvSpPr>
          <p:nvPr/>
        </p:nvSpPr>
        <p:spPr>
          <a:xfrm>
            <a:off x="2987824" y="2924944"/>
            <a:ext cx="2376264" cy="2376264"/>
          </a:xfrm>
          <a:prstGeom prst="donut">
            <a:avLst>
              <a:gd name="adj" fmla="val 695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 rot="17855235">
            <a:off x="4454665" y="2548601"/>
            <a:ext cx="889453" cy="504056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nello 10"/>
          <p:cNvSpPr>
            <a:spLocks noChangeAspect="1"/>
          </p:cNvSpPr>
          <p:nvPr/>
        </p:nvSpPr>
        <p:spPr>
          <a:xfrm>
            <a:off x="4283968" y="57503"/>
            <a:ext cx="2376264" cy="2376264"/>
          </a:xfrm>
          <a:prstGeom prst="donut">
            <a:avLst>
              <a:gd name="adj" fmla="val 695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Anello 11"/>
          <p:cNvSpPr>
            <a:spLocks noChangeAspect="1"/>
          </p:cNvSpPr>
          <p:nvPr/>
        </p:nvSpPr>
        <p:spPr>
          <a:xfrm>
            <a:off x="251520" y="4221088"/>
            <a:ext cx="2376264" cy="2376264"/>
          </a:xfrm>
          <a:prstGeom prst="donut">
            <a:avLst>
              <a:gd name="adj" fmla="val 695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Anello 12"/>
          <p:cNvSpPr>
            <a:spLocks noChangeAspect="1"/>
          </p:cNvSpPr>
          <p:nvPr/>
        </p:nvSpPr>
        <p:spPr>
          <a:xfrm>
            <a:off x="6397958" y="3717032"/>
            <a:ext cx="2376264" cy="2376264"/>
          </a:xfrm>
          <a:prstGeom prst="donut">
            <a:avLst>
              <a:gd name="adj" fmla="val 695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9021360">
            <a:off x="2489193" y="4482944"/>
            <a:ext cx="725917" cy="504056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203436">
            <a:off x="5271124" y="4261874"/>
            <a:ext cx="1166823" cy="504056"/>
          </a:xfrm>
          <a:prstGeom prst="rightArrow">
            <a:avLst>
              <a:gd name="adj1" fmla="val 2445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disp di camp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498871" cy="5138976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51520" y="5373216"/>
            <a:ext cx="3923928" cy="92333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Consentono di rilevare e misurare le condizioni di stato dell’impianto monitorato e di agire su di esso</a:t>
            </a:r>
            <a:endParaRPr lang="it-IT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05384" y="1196752"/>
            <a:ext cx="694998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Relatore:</a:t>
            </a:r>
          </a:p>
          <a:p>
            <a:pPr algn="ctr"/>
            <a:endParaRPr lang="it-IT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Felicetti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Carmelo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Referente del progetto 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Smart Building 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6" name="Immagine 5" descr="uc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8491355" cy="506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user inter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7488832" cy="4901781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325950" y="188640"/>
            <a:ext cx="282013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Interfaccia utente</a:t>
            </a:r>
            <a:endParaRPr lang="it-IT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riangolo isoscele 8"/>
          <p:cNvSpPr/>
          <p:nvPr/>
        </p:nvSpPr>
        <p:spPr>
          <a:xfrm rot="10800000">
            <a:off x="8532440" y="746559"/>
            <a:ext cx="611560" cy="504056"/>
          </a:xfrm>
          <a:prstGeom prst="triangle">
            <a:avLst>
              <a:gd name="adj" fmla="val 872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-36512" y="5517232"/>
            <a:ext cx="9144000" cy="646331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Visualizza in tempo reale i dati di monitoraggio e </a:t>
            </a:r>
            <a:r>
              <a:rPr lang="it-IT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la possibilità di intervenire immediatamente sul sistema di controllo</a:t>
            </a:r>
            <a:endParaRPr lang="it-IT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architet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623117" cy="5335082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torage e Autoconsu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790896" cy="5083797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09829" y="404664"/>
            <a:ext cx="5634171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Storage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e consumo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riangolo isoscele 7"/>
          <p:cNvSpPr/>
          <p:nvPr/>
        </p:nvSpPr>
        <p:spPr>
          <a:xfrm rot="10800000">
            <a:off x="8279904" y="1366526"/>
            <a:ext cx="864096" cy="648072"/>
          </a:xfrm>
          <a:prstGeom prst="triangle">
            <a:avLst>
              <a:gd name="adj" fmla="val 85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-386" t="3287"/>
          <a:stretch>
            <a:fillRect/>
          </a:stretch>
        </p:blipFill>
        <p:spPr bwMode="auto">
          <a:xfrm>
            <a:off x="5724128" y="4797152"/>
            <a:ext cx="648072" cy="63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229200"/>
            <a:ext cx="720080" cy="7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a destra 13"/>
          <p:cNvSpPr/>
          <p:nvPr/>
        </p:nvSpPr>
        <p:spPr>
          <a:xfrm rot="18192249">
            <a:off x="5500757" y="5505106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264696" cy="63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torage e Autoconsu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790896" cy="5083797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09829" y="404664"/>
            <a:ext cx="5634171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Storage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e consumo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riangolo isoscele 7"/>
          <p:cNvSpPr/>
          <p:nvPr/>
        </p:nvSpPr>
        <p:spPr>
          <a:xfrm rot="10800000">
            <a:off x="8279904" y="1366526"/>
            <a:ext cx="864096" cy="648072"/>
          </a:xfrm>
          <a:prstGeom prst="triangle">
            <a:avLst>
              <a:gd name="adj" fmla="val 85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-386" t="3287"/>
          <a:stretch>
            <a:fillRect/>
          </a:stretch>
        </p:blipFill>
        <p:spPr bwMode="auto">
          <a:xfrm>
            <a:off x="5724128" y="4797152"/>
            <a:ext cx="648072" cy="63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229200"/>
            <a:ext cx="720080" cy="7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ccia a destra 14"/>
          <p:cNvSpPr/>
          <p:nvPr/>
        </p:nvSpPr>
        <p:spPr>
          <a:xfrm rot="9113641">
            <a:off x="7261705" y="5246223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-386" t="3287"/>
          <a:stretch>
            <a:fillRect/>
          </a:stretch>
        </p:blipFill>
        <p:spPr bwMode="auto">
          <a:xfrm>
            <a:off x="1187624" y="188640"/>
            <a:ext cx="6480720" cy="63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torage e Autoconsu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790896" cy="5083797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09829" y="404664"/>
            <a:ext cx="5634171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Storage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e consumo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riangolo isoscele 7"/>
          <p:cNvSpPr/>
          <p:nvPr/>
        </p:nvSpPr>
        <p:spPr>
          <a:xfrm rot="10800000">
            <a:off x="8279904" y="1366526"/>
            <a:ext cx="864096" cy="648072"/>
          </a:xfrm>
          <a:prstGeom prst="triangle">
            <a:avLst>
              <a:gd name="adj" fmla="val 85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4509120"/>
            <a:ext cx="2812758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Quali vantaggi?</a:t>
            </a:r>
            <a:endParaRPr lang="it-IT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riangolo isoscele 10"/>
          <p:cNvSpPr/>
          <p:nvPr/>
        </p:nvSpPr>
        <p:spPr>
          <a:xfrm rot="10800000">
            <a:off x="0" y="5131434"/>
            <a:ext cx="864096" cy="648072"/>
          </a:xfrm>
          <a:prstGeom prst="triangle">
            <a:avLst>
              <a:gd name="adj" fmla="val 34416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-386" t="3287"/>
          <a:stretch>
            <a:fillRect/>
          </a:stretch>
        </p:blipFill>
        <p:spPr bwMode="auto">
          <a:xfrm>
            <a:off x="5724128" y="4797152"/>
            <a:ext cx="648072" cy="63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229200"/>
            <a:ext cx="720080" cy="7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730541" y="404664"/>
            <a:ext cx="2394695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Vantaggi</a:t>
            </a:r>
            <a:endParaRPr lang="it-IT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riangolo isoscele 10"/>
          <p:cNvSpPr/>
          <p:nvPr/>
        </p:nvSpPr>
        <p:spPr>
          <a:xfrm rot="10800000">
            <a:off x="8290658" y="1268760"/>
            <a:ext cx="864096" cy="648072"/>
          </a:xfrm>
          <a:prstGeom prst="triangle">
            <a:avLst>
              <a:gd name="adj" fmla="val 8956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7720546" cy="8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2246"/>
            <a:ext cx="8748464" cy="6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81128"/>
            <a:ext cx="9030312" cy="6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lavorato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95248"/>
            <a:ext cx="4246451" cy="2654032"/>
          </a:xfrm>
          <a:prstGeom prst="rect">
            <a:avLst/>
          </a:prstGeom>
        </p:spPr>
      </p:pic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843690" y="404664"/>
            <a:ext cx="2300310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Finalità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riangolo isoscele 11"/>
          <p:cNvSpPr/>
          <p:nvPr/>
        </p:nvSpPr>
        <p:spPr>
          <a:xfrm rot="10800000">
            <a:off x="8279904" y="1366526"/>
            <a:ext cx="864096" cy="648072"/>
          </a:xfrm>
          <a:prstGeom prst="triangle">
            <a:avLst>
              <a:gd name="adj" fmla="val 85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definizione_obiettivi_goals_set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415" y="1975393"/>
            <a:ext cx="3227481" cy="240770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25" y="1430921"/>
            <a:ext cx="147803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Obiettivi</a:t>
            </a:r>
            <a:endParaRPr lang="it-IT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Triangolo isoscele 14"/>
          <p:cNvSpPr/>
          <p:nvPr/>
        </p:nvSpPr>
        <p:spPr>
          <a:xfrm rot="10800000">
            <a:off x="-3140" y="1988840"/>
            <a:ext cx="398676" cy="36004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092821" y="1412776"/>
            <a:ext cx="19832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99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&amp;</a:t>
            </a:r>
            <a:endParaRPr lang="it-IT" sz="19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037607" y="2749261"/>
            <a:ext cx="110639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Azioni</a:t>
            </a:r>
            <a:endParaRPr lang="it-IT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Triangolo isoscele 18"/>
          <p:cNvSpPr/>
          <p:nvPr/>
        </p:nvSpPr>
        <p:spPr>
          <a:xfrm rot="10800000">
            <a:off x="8745324" y="3311878"/>
            <a:ext cx="398676" cy="360040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4" name="Immagine 3" descr="social-innov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" y="1366901"/>
            <a:ext cx="9144000" cy="4124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6745119" y="404664"/>
            <a:ext cx="239976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Obiettivi</a:t>
            </a:r>
            <a:endParaRPr lang="it-IT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Triangolo isoscele 20"/>
          <p:cNvSpPr/>
          <p:nvPr/>
        </p:nvSpPr>
        <p:spPr>
          <a:xfrm rot="10800000">
            <a:off x="8411041" y="1271106"/>
            <a:ext cx="732959" cy="594209"/>
          </a:xfrm>
          <a:prstGeom prst="triangle">
            <a:avLst>
              <a:gd name="adj" fmla="val 775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definizione_obiettivi_goals_set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6323825" cy="4717574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6228184" y="1916832"/>
            <a:ext cx="2880320" cy="2736304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6256872" y="2603541"/>
            <a:ext cx="28773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Efficienza energetica</a:t>
            </a:r>
          </a:p>
          <a:p>
            <a:pPr algn="ctr"/>
            <a:r>
              <a:rPr lang="it-IT" sz="2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 – sostenibilità</a:t>
            </a:r>
          </a:p>
          <a:p>
            <a:pPr algn="ctr"/>
            <a:r>
              <a:rPr lang="it-IT" sz="2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Risparmio economico</a:t>
            </a:r>
          </a:p>
          <a:p>
            <a:pPr algn="ctr"/>
            <a:r>
              <a:rPr lang="it-IT" sz="2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</a:t>
            </a:r>
            <a:endParaRPr lang="it-IT" sz="24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369943" y="2291968"/>
            <a:ext cx="272895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ciò consente</a:t>
            </a:r>
          </a:p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ottenere notevoli</a:t>
            </a:r>
          </a:p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economici e</a:t>
            </a:r>
          </a:p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ambientali anche per </a:t>
            </a:r>
          </a:p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paese</a:t>
            </a:r>
            <a:endParaRPr lang="it-IT" sz="22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378773" y="404664"/>
            <a:ext cx="176522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Azioni</a:t>
            </a:r>
            <a:endParaRPr lang="it-IT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Triangolo isoscele 20"/>
          <p:cNvSpPr/>
          <p:nvPr/>
        </p:nvSpPr>
        <p:spPr>
          <a:xfrm rot="10800000">
            <a:off x="8411041" y="1271106"/>
            <a:ext cx="732959" cy="594209"/>
          </a:xfrm>
          <a:prstGeom prst="triangle">
            <a:avLst>
              <a:gd name="adj" fmla="val 775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lavorat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7567533" cy="4729708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0" y="3861048"/>
            <a:ext cx="2880320" cy="2736304"/>
          </a:xfrm>
          <a:prstGeom prst="ellipse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340161" y="4365104"/>
            <a:ext cx="222894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2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e sviluppo</a:t>
            </a:r>
            <a:endParaRPr lang="it-IT" sz="22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5557573"/>
            <a:ext cx="2312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Organizzazione di</a:t>
            </a:r>
          </a:p>
          <a:p>
            <a:pPr algn="ctr"/>
            <a:r>
              <a:rPr lang="it-IT" sz="20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eventi e promozioni</a:t>
            </a:r>
            <a:endParaRPr lang="it-IT" sz="20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36512" y="4815372"/>
            <a:ext cx="3015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Coinvolgimento di soggetti </a:t>
            </a:r>
          </a:p>
          <a:p>
            <a:pPr algn="ctr"/>
            <a:r>
              <a:rPr lang="it-IT" sz="20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terzi pubblici e privati</a:t>
            </a:r>
            <a:endParaRPr lang="it-IT" sz="20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9" y="375964"/>
            <a:ext cx="9025997" cy="57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l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131" y="1412776"/>
            <a:ext cx="4245840" cy="2808000"/>
          </a:xfrm>
          <a:prstGeom prst="rect">
            <a:avLst/>
          </a:prstGeom>
        </p:spPr>
      </p:pic>
      <p:pic>
        <p:nvPicPr>
          <p:cNvPr id="13" name="Immagine 12" descr="2013_smartcityexhibition_nodate_payoff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14" name="Immagine 13" descr="logo picc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14" name="Immagine 13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5" name="Immagine 4" descr="albero_bianco_400_s ponr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052736"/>
            <a:ext cx="3810000" cy="52387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601103" y="620688"/>
            <a:ext cx="2541081" cy="92333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Il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Bando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riangolo isoscele 7"/>
          <p:cNvSpPr/>
          <p:nvPr/>
        </p:nvSpPr>
        <p:spPr>
          <a:xfrm rot="10800000">
            <a:off x="8279904" y="1582550"/>
            <a:ext cx="864096" cy="648072"/>
          </a:xfrm>
          <a:prstGeom prst="triangle">
            <a:avLst>
              <a:gd name="adj" fmla="val 8577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38022" y="2996952"/>
            <a:ext cx="380597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Programma Operativo </a:t>
            </a:r>
          </a:p>
          <a:p>
            <a:pPr algn="just"/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Nazion</a:t>
            </a:r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ale</a:t>
            </a:r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Ricerca e </a:t>
            </a:r>
          </a:p>
          <a:p>
            <a:pPr algn="just"/>
            <a:r>
              <a:rPr lang="it-IT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Competitività 2007-2013</a:t>
            </a:r>
            <a:endParaRPr lang="it-IT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mappa_regioni_converg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61673">
            <a:off x="4290395" y="2987051"/>
            <a:ext cx="2520280" cy="2482674"/>
          </a:xfrm>
          <a:prstGeom prst="rect">
            <a:avLst/>
          </a:prstGeom>
        </p:spPr>
      </p:pic>
      <p:pic>
        <p:nvPicPr>
          <p:cNvPr id="6" name="Immagine 5" descr="social-innov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999" y="2060848"/>
            <a:ext cx="2603445" cy="2520000"/>
          </a:xfrm>
          <a:prstGeom prst="rect">
            <a:avLst/>
          </a:prstGeom>
        </p:spPr>
      </p:pic>
      <p:sp>
        <p:nvSpPr>
          <p:cNvPr id="2" name="Anello 1"/>
          <p:cNvSpPr>
            <a:spLocks noChangeAspect="1"/>
          </p:cNvSpPr>
          <p:nvPr/>
        </p:nvSpPr>
        <p:spPr>
          <a:xfrm>
            <a:off x="1259632" y="404664"/>
            <a:ext cx="6120000" cy="6120000"/>
          </a:xfrm>
          <a:prstGeom prst="donut">
            <a:avLst>
              <a:gd name="adj" fmla="val 37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083243" y="827420"/>
            <a:ext cx="24986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Decreto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direttoriale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1873" y="1052736"/>
            <a:ext cx="363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n. 84/Ric del 2 Marzo 2012 – Avviso </a:t>
            </a:r>
          </a:p>
          <a:p>
            <a:pPr algn="ctr"/>
            <a:r>
              <a: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“Smart </a:t>
            </a:r>
            <a:r>
              <a:rPr lang="it-IT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Cities</a:t>
            </a:r>
            <a:r>
              <a: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and </a:t>
            </a:r>
            <a:r>
              <a:rPr lang="it-IT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Communities</a:t>
            </a:r>
            <a:r>
              <a: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and Social </a:t>
            </a:r>
            <a:r>
              <a:rPr lang="it-IT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Innoviation</a:t>
            </a:r>
            <a:endParaRPr lang="it-IT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Cornice 8"/>
          <p:cNvSpPr/>
          <p:nvPr/>
        </p:nvSpPr>
        <p:spPr>
          <a:xfrm>
            <a:off x="1763688" y="2204864"/>
            <a:ext cx="2304256" cy="2232248"/>
          </a:xfrm>
          <a:prstGeom prst="frame">
            <a:avLst>
              <a:gd name="adj1" fmla="val 21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5" name="Immagine 4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1331640" y="188640"/>
            <a:ext cx="6759417" cy="6542766"/>
            <a:chOff x="1331640" y="188640"/>
            <a:chExt cx="6759417" cy="6542766"/>
          </a:xfrm>
        </p:grpSpPr>
        <p:pic>
          <p:nvPicPr>
            <p:cNvPr id="6" name="Immagine 5" descr="social-innovatio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88640"/>
              <a:ext cx="6759417" cy="6542766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2987824" y="1486525"/>
              <a:ext cx="189141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Sustainable</a:t>
              </a:r>
              <a:endPara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Natural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resources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987824" y="2276872"/>
              <a:ext cx="250991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Energy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Efficency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and low</a:t>
              </a:r>
            </a:p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carbon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technologies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170823" y="2852936"/>
              <a:ext cx="196912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Renewable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energy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</a:p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and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grids</a:t>
              </a:r>
              <a:endParaRPr lang="it-IT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5148064" y="3214717"/>
              <a:ext cx="197041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mobility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and</a:t>
              </a:r>
            </a:p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last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mile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logistic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139952" y="3861048"/>
              <a:ext cx="156324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mobility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057386" y="4005064"/>
              <a:ext cx="139493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health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294542" y="4499828"/>
              <a:ext cx="172573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Education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034074" y="4608627"/>
              <a:ext cx="14184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CC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for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</a:t>
              </a:r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</a:p>
            <a:p>
              <a:pPr algn="ctr"/>
              <a:r>
                <a:rPr lang="it-IT" cap="none" spc="0" dirty="0" err="1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governments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3615404" y="5092797"/>
              <a:ext cx="14592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Smart culture</a:t>
              </a:r>
            </a:p>
            <a:p>
              <a:pPr algn="ctr"/>
              <a:r>
                <a:rPr lang="it-IT" cap="none" spc="0" dirty="0" smtClean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e Turismo</a:t>
              </a:r>
              <a:endParaRPr lang="it-IT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4" name="Immagine 3" descr="GANT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8002458" cy="38164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491880" y="764704"/>
            <a:ext cx="563853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Attività di progetto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Triangolo isoscele 5"/>
          <p:cNvSpPr/>
          <p:nvPr/>
        </p:nvSpPr>
        <p:spPr>
          <a:xfrm rot="10800000">
            <a:off x="8279904" y="1726566"/>
            <a:ext cx="864096" cy="648072"/>
          </a:xfrm>
          <a:prstGeom prst="triangle">
            <a:avLst>
              <a:gd name="adj" fmla="val 8726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3_smartcityexhibition_nodate_payoff_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000" y="5979350"/>
            <a:ext cx="3636000" cy="878650"/>
          </a:xfrm>
          <a:prstGeom prst="rect">
            <a:avLst/>
          </a:prstGeom>
        </p:spPr>
      </p:pic>
      <p:pic>
        <p:nvPicPr>
          <p:cNvPr id="3" name="Immagine 2" descr="logo picc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9746" cy="1080000"/>
          </a:xfrm>
          <a:prstGeom prst="rect">
            <a:avLst/>
          </a:prstGeom>
        </p:spPr>
      </p:pic>
      <p:pic>
        <p:nvPicPr>
          <p:cNvPr id="4" name="Immagine 3" descr="20-20-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205" y="1618518"/>
            <a:ext cx="6965590" cy="362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262</Words>
  <Application>Microsoft Office PowerPoint</Application>
  <PresentationFormat>Presentazione su schermo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Cerberus</dc:creator>
  <cp:lastModifiedBy>Cerberus</cp:lastModifiedBy>
  <cp:revision>55</cp:revision>
  <dcterms:created xsi:type="dcterms:W3CDTF">2013-10-13T15:13:13Z</dcterms:created>
  <dcterms:modified xsi:type="dcterms:W3CDTF">2013-10-14T22:07:03Z</dcterms:modified>
</cp:coreProperties>
</file>