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8" r:id="rId3"/>
    <p:sldId id="274" r:id="rId4"/>
    <p:sldId id="275" r:id="rId5"/>
    <p:sldId id="263" r:id="rId6"/>
    <p:sldId id="260" r:id="rId7"/>
    <p:sldId id="276" r:id="rId8"/>
    <p:sldId id="261" r:id="rId9"/>
    <p:sldId id="262" r:id="rId10"/>
    <p:sldId id="267" r:id="rId11"/>
    <p:sldId id="259" r:id="rId12"/>
    <p:sldId id="269" r:id="rId13"/>
    <p:sldId id="265" r:id="rId14"/>
    <p:sldId id="266" r:id="rId15"/>
    <p:sldId id="271" r:id="rId16"/>
    <p:sldId id="272" r:id="rId17"/>
    <p:sldId id="273" r:id="rId1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D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0" d="100"/>
          <a:sy n="60" d="100"/>
        </p:scale>
        <p:origin x="-2496" y="-5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2385D-5FB0-44B7-ABD4-536C69511096}" type="doc">
      <dgm:prSet loTypeId="urn:microsoft.com/office/officeart/2005/8/layout/chevron1" loCatId="process" qsTypeId="urn:microsoft.com/office/officeart/2005/8/quickstyle/simple1" qsCatId="simple" csTypeId="urn:microsoft.com/office/officeart/2005/8/colors/colorful5" csCatId="colorful" phldr="1"/>
      <dgm:spPr/>
    </dgm:pt>
    <dgm:pt modelId="{3844151A-1134-4166-8DED-911FE0032D2B}">
      <dgm:prSet phldrT="[Testo]"/>
      <dgm:spPr/>
      <dgm:t>
        <a:bodyPr/>
        <a:lstStyle/>
        <a:p>
          <a:r>
            <a:rPr lang="it-IT" dirty="0" smtClean="0"/>
            <a:t>Smart City</a:t>
          </a:r>
          <a:endParaRPr lang="it-IT" dirty="0"/>
        </a:p>
      </dgm:t>
    </dgm:pt>
    <dgm:pt modelId="{0FFB3F8B-D522-4843-93CE-DA3A1BC7704E}" type="parTrans" cxnId="{A1AF1AC3-639E-43B0-B97F-713AB50E284E}">
      <dgm:prSet/>
      <dgm:spPr/>
      <dgm:t>
        <a:bodyPr/>
        <a:lstStyle/>
        <a:p>
          <a:endParaRPr lang="it-IT"/>
        </a:p>
      </dgm:t>
    </dgm:pt>
    <dgm:pt modelId="{2C74F001-01B0-4CB7-9BC8-725AF60909AA}" type="sibTrans" cxnId="{A1AF1AC3-639E-43B0-B97F-713AB50E284E}">
      <dgm:prSet/>
      <dgm:spPr/>
      <dgm:t>
        <a:bodyPr/>
        <a:lstStyle/>
        <a:p>
          <a:endParaRPr lang="it-IT"/>
        </a:p>
      </dgm:t>
    </dgm:pt>
    <dgm:pt modelId="{685906B8-F124-4A0E-B8C9-5D07C3D4B1EA}">
      <dgm:prSet phldrT="[Testo]"/>
      <dgm:spPr/>
      <dgm:t>
        <a:bodyPr/>
        <a:lstStyle/>
        <a:p>
          <a:r>
            <a:rPr lang="it-IT" dirty="0" smtClean="0"/>
            <a:t>Ottimizzazione</a:t>
          </a:r>
          <a:endParaRPr lang="it-IT" dirty="0"/>
        </a:p>
      </dgm:t>
    </dgm:pt>
    <dgm:pt modelId="{089460DB-C827-46D3-B17D-98BFAAB8469C}" type="parTrans" cxnId="{54EB2018-F19D-417A-8BD7-0709950CBACF}">
      <dgm:prSet/>
      <dgm:spPr/>
      <dgm:t>
        <a:bodyPr/>
        <a:lstStyle/>
        <a:p>
          <a:endParaRPr lang="it-IT"/>
        </a:p>
      </dgm:t>
    </dgm:pt>
    <dgm:pt modelId="{7DED26EC-B599-4E69-A650-4B4031D12C13}" type="sibTrans" cxnId="{54EB2018-F19D-417A-8BD7-0709950CBACF}">
      <dgm:prSet/>
      <dgm:spPr/>
      <dgm:t>
        <a:bodyPr/>
        <a:lstStyle/>
        <a:p>
          <a:endParaRPr lang="it-IT"/>
        </a:p>
      </dgm:t>
    </dgm:pt>
    <dgm:pt modelId="{3953B2E0-8055-4A33-8D6E-7F60B6EA0ECF}">
      <dgm:prSet phldrT="[Testo]"/>
      <dgm:spPr/>
      <dgm:t>
        <a:bodyPr/>
        <a:lstStyle/>
        <a:p>
          <a:r>
            <a:rPr lang="it-IT" dirty="0" smtClean="0"/>
            <a:t>Condivisione</a:t>
          </a:r>
          <a:endParaRPr lang="it-IT" dirty="0"/>
        </a:p>
      </dgm:t>
    </dgm:pt>
    <dgm:pt modelId="{1D9FB4DF-7CAF-4719-985E-F6E3A0664E50}" type="parTrans" cxnId="{702DC0E0-5C17-4535-A4B5-ED23E0FB4A78}">
      <dgm:prSet/>
      <dgm:spPr/>
      <dgm:t>
        <a:bodyPr/>
        <a:lstStyle/>
        <a:p>
          <a:endParaRPr lang="it-IT"/>
        </a:p>
      </dgm:t>
    </dgm:pt>
    <dgm:pt modelId="{D9E810C1-5ADF-476E-82A3-9C74C854EECF}" type="sibTrans" cxnId="{702DC0E0-5C17-4535-A4B5-ED23E0FB4A78}">
      <dgm:prSet/>
      <dgm:spPr/>
      <dgm:t>
        <a:bodyPr/>
        <a:lstStyle/>
        <a:p>
          <a:endParaRPr lang="it-IT"/>
        </a:p>
      </dgm:t>
    </dgm:pt>
    <dgm:pt modelId="{68D1F507-A615-4D21-A09B-42BEEBAB3CF4}" type="pres">
      <dgm:prSet presAssocID="{A692385D-5FB0-44B7-ABD4-536C69511096}" presName="Name0" presStyleCnt="0">
        <dgm:presLayoutVars>
          <dgm:dir/>
          <dgm:animLvl val="lvl"/>
          <dgm:resizeHandles val="exact"/>
        </dgm:presLayoutVars>
      </dgm:prSet>
      <dgm:spPr/>
    </dgm:pt>
    <dgm:pt modelId="{8CD0E9C9-36A2-4AB5-B15B-8CDD3CFB4EC1}" type="pres">
      <dgm:prSet presAssocID="{3844151A-1134-4166-8DED-911FE0032D2B}" presName="parTxOnly" presStyleLbl="node1" presStyleIdx="0" presStyleCnt="3" custLinFactNeighborX="-44956" custLinFactNeighborY="2878">
        <dgm:presLayoutVars>
          <dgm:chMax val="0"/>
          <dgm:chPref val="0"/>
          <dgm:bulletEnabled val="1"/>
        </dgm:presLayoutVars>
      </dgm:prSet>
      <dgm:spPr/>
      <dgm:t>
        <a:bodyPr/>
        <a:lstStyle/>
        <a:p>
          <a:endParaRPr lang="it-IT"/>
        </a:p>
      </dgm:t>
    </dgm:pt>
    <dgm:pt modelId="{A3F543B0-8BD6-41BC-BBEA-3D35DCD9D9E3}" type="pres">
      <dgm:prSet presAssocID="{2C74F001-01B0-4CB7-9BC8-725AF60909AA}" presName="parTxOnlySpace" presStyleCnt="0"/>
      <dgm:spPr/>
    </dgm:pt>
    <dgm:pt modelId="{F02F8822-43B2-4164-B89E-3672AE020EF8}" type="pres">
      <dgm:prSet presAssocID="{685906B8-F124-4A0E-B8C9-5D07C3D4B1EA}" presName="parTxOnly" presStyleLbl="node1" presStyleIdx="1" presStyleCnt="3">
        <dgm:presLayoutVars>
          <dgm:chMax val="0"/>
          <dgm:chPref val="0"/>
          <dgm:bulletEnabled val="1"/>
        </dgm:presLayoutVars>
      </dgm:prSet>
      <dgm:spPr/>
      <dgm:t>
        <a:bodyPr/>
        <a:lstStyle/>
        <a:p>
          <a:endParaRPr lang="it-IT"/>
        </a:p>
      </dgm:t>
    </dgm:pt>
    <dgm:pt modelId="{51226BA4-B4D4-4C94-A102-61E2BE566075}" type="pres">
      <dgm:prSet presAssocID="{7DED26EC-B599-4E69-A650-4B4031D12C13}" presName="parTxOnlySpace" presStyleCnt="0"/>
      <dgm:spPr/>
    </dgm:pt>
    <dgm:pt modelId="{98CC7055-1173-47DE-AE90-D214E7C72B34}" type="pres">
      <dgm:prSet presAssocID="{3953B2E0-8055-4A33-8D6E-7F60B6EA0ECF}" presName="parTxOnly" presStyleLbl="node1" presStyleIdx="2" presStyleCnt="3">
        <dgm:presLayoutVars>
          <dgm:chMax val="0"/>
          <dgm:chPref val="0"/>
          <dgm:bulletEnabled val="1"/>
        </dgm:presLayoutVars>
      </dgm:prSet>
      <dgm:spPr/>
      <dgm:t>
        <a:bodyPr/>
        <a:lstStyle/>
        <a:p>
          <a:endParaRPr lang="it-IT"/>
        </a:p>
      </dgm:t>
    </dgm:pt>
  </dgm:ptLst>
  <dgm:cxnLst>
    <dgm:cxn modelId="{A1AF1AC3-639E-43B0-B97F-713AB50E284E}" srcId="{A692385D-5FB0-44B7-ABD4-536C69511096}" destId="{3844151A-1134-4166-8DED-911FE0032D2B}" srcOrd="0" destOrd="0" parTransId="{0FFB3F8B-D522-4843-93CE-DA3A1BC7704E}" sibTransId="{2C74F001-01B0-4CB7-9BC8-725AF60909AA}"/>
    <dgm:cxn modelId="{588C829A-635E-40A5-819F-75EA0CF0C036}" type="presOf" srcId="{3844151A-1134-4166-8DED-911FE0032D2B}" destId="{8CD0E9C9-36A2-4AB5-B15B-8CDD3CFB4EC1}" srcOrd="0" destOrd="0" presId="urn:microsoft.com/office/officeart/2005/8/layout/chevron1"/>
    <dgm:cxn modelId="{B0EBB4F8-E703-40B0-BF36-45315817AAD2}" type="presOf" srcId="{685906B8-F124-4A0E-B8C9-5D07C3D4B1EA}" destId="{F02F8822-43B2-4164-B89E-3672AE020EF8}" srcOrd="0" destOrd="0" presId="urn:microsoft.com/office/officeart/2005/8/layout/chevron1"/>
    <dgm:cxn modelId="{702DC0E0-5C17-4535-A4B5-ED23E0FB4A78}" srcId="{A692385D-5FB0-44B7-ABD4-536C69511096}" destId="{3953B2E0-8055-4A33-8D6E-7F60B6EA0ECF}" srcOrd="2" destOrd="0" parTransId="{1D9FB4DF-7CAF-4719-985E-F6E3A0664E50}" sibTransId="{D9E810C1-5ADF-476E-82A3-9C74C854EECF}"/>
    <dgm:cxn modelId="{54EB2018-F19D-417A-8BD7-0709950CBACF}" srcId="{A692385D-5FB0-44B7-ABD4-536C69511096}" destId="{685906B8-F124-4A0E-B8C9-5D07C3D4B1EA}" srcOrd="1" destOrd="0" parTransId="{089460DB-C827-46D3-B17D-98BFAAB8469C}" sibTransId="{7DED26EC-B599-4E69-A650-4B4031D12C13}"/>
    <dgm:cxn modelId="{EB7B03B8-4FC6-4E45-9DF2-ABCC3B848C6F}" type="presOf" srcId="{3953B2E0-8055-4A33-8D6E-7F60B6EA0ECF}" destId="{98CC7055-1173-47DE-AE90-D214E7C72B34}" srcOrd="0" destOrd="0" presId="urn:microsoft.com/office/officeart/2005/8/layout/chevron1"/>
    <dgm:cxn modelId="{173004D7-C65E-474F-B22E-7406008664B0}" type="presOf" srcId="{A692385D-5FB0-44B7-ABD4-536C69511096}" destId="{68D1F507-A615-4D21-A09B-42BEEBAB3CF4}" srcOrd="0" destOrd="0" presId="urn:microsoft.com/office/officeart/2005/8/layout/chevron1"/>
    <dgm:cxn modelId="{800BCD4F-21C9-4ED4-BF01-2E88731F833D}" type="presParOf" srcId="{68D1F507-A615-4D21-A09B-42BEEBAB3CF4}" destId="{8CD0E9C9-36A2-4AB5-B15B-8CDD3CFB4EC1}" srcOrd="0" destOrd="0" presId="urn:microsoft.com/office/officeart/2005/8/layout/chevron1"/>
    <dgm:cxn modelId="{DAC8D033-B920-4AE0-8C1B-1A6423DFFD3D}" type="presParOf" srcId="{68D1F507-A615-4D21-A09B-42BEEBAB3CF4}" destId="{A3F543B0-8BD6-41BC-BBEA-3D35DCD9D9E3}" srcOrd="1" destOrd="0" presId="urn:microsoft.com/office/officeart/2005/8/layout/chevron1"/>
    <dgm:cxn modelId="{D8D847EF-42DE-4C28-819B-2C961F990152}" type="presParOf" srcId="{68D1F507-A615-4D21-A09B-42BEEBAB3CF4}" destId="{F02F8822-43B2-4164-B89E-3672AE020EF8}" srcOrd="2" destOrd="0" presId="urn:microsoft.com/office/officeart/2005/8/layout/chevron1"/>
    <dgm:cxn modelId="{F1F9DEFE-E803-4CAA-8F44-6915FE47755F}" type="presParOf" srcId="{68D1F507-A615-4D21-A09B-42BEEBAB3CF4}" destId="{51226BA4-B4D4-4C94-A102-61E2BE566075}" srcOrd="3" destOrd="0" presId="urn:microsoft.com/office/officeart/2005/8/layout/chevron1"/>
    <dgm:cxn modelId="{59B03FF3-3DBD-4B9D-8C3B-1BE65A2F37B9}" type="presParOf" srcId="{68D1F507-A615-4D21-A09B-42BEEBAB3CF4}" destId="{98CC7055-1173-47DE-AE90-D214E7C72B34}"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0A901-8611-4DFA-B80B-671823B5F2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it-IT"/>
        </a:p>
      </dgm:t>
    </dgm:pt>
    <dgm:pt modelId="{C66B2D79-A761-40AC-99DF-185E5AD1E372}">
      <dgm:prSet phldrT="[Testo]" custT="1"/>
      <dgm:spPr/>
      <dgm:t>
        <a:bodyPr/>
        <a:lstStyle/>
        <a:p>
          <a:r>
            <a:rPr lang="it-IT" sz="2000" b="1" dirty="0" err="1" smtClean="0"/>
            <a:t>Ci.Ro</a:t>
          </a:r>
          <a:r>
            <a:rPr lang="it-IT" sz="2000" b="1" smtClean="0"/>
            <a:t>. City </a:t>
          </a:r>
          <a:r>
            <a:rPr lang="it-IT" sz="2000" b="1" dirty="0" smtClean="0"/>
            <a:t>Roaming</a:t>
          </a:r>
          <a:endParaRPr lang="it-IT" sz="2000" b="1" dirty="0"/>
        </a:p>
      </dgm:t>
    </dgm:pt>
    <dgm:pt modelId="{08046C3C-08A0-4ECB-84CD-663974CCC5B7}" type="parTrans" cxnId="{99E85D23-8568-4923-9E56-E6832D60D3CE}">
      <dgm:prSet/>
      <dgm:spPr/>
      <dgm:t>
        <a:bodyPr/>
        <a:lstStyle/>
        <a:p>
          <a:endParaRPr lang="it-IT"/>
        </a:p>
      </dgm:t>
    </dgm:pt>
    <dgm:pt modelId="{F26AAF05-B2A0-450F-B19B-BE3AB52F3B57}" type="sibTrans" cxnId="{99E85D23-8568-4923-9E56-E6832D60D3CE}">
      <dgm:prSet/>
      <dgm:spPr/>
      <dgm:t>
        <a:bodyPr/>
        <a:lstStyle/>
        <a:p>
          <a:endParaRPr lang="it-IT"/>
        </a:p>
      </dgm:t>
    </dgm:pt>
    <dgm:pt modelId="{EBF1998D-5DB2-411C-95C5-2BEFB9DA7197}">
      <dgm:prSet phldrT="[Testo]" custT="1"/>
      <dgm:spPr/>
      <dgm:t>
        <a:bodyPr/>
        <a:lstStyle/>
        <a:p>
          <a:r>
            <a:rPr lang="it-IT" sz="1000" b="1" dirty="0" smtClean="0">
              <a:effectLst>
                <a:outerShdw blurRad="38100" dist="38100" dir="2700000" algn="tl">
                  <a:srgbClr val="000000">
                    <a:alpha val="43137"/>
                  </a:srgbClr>
                </a:outerShdw>
              </a:effectLst>
            </a:rPr>
            <a:t>CAR SHARING Elettrico</a:t>
          </a:r>
          <a:endParaRPr lang="it-IT" sz="1000" b="1" dirty="0">
            <a:effectLst>
              <a:outerShdw blurRad="38100" dist="38100" dir="2700000" algn="tl">
                <a:srgbClr val="000000">
                  <a:alpha val="43137"/>
                </a:srgbClr>
              </a:outerShdw>
            </a:effectLst>
          </a:endParaRPr>
        </a:p>
      </dgm:t>
    </dgm:pt>
    <dgm:pt modelId="{26B42FC9-6708-4A96-9917-AD86E1F13DDC}" type="parTrans" cxnId="{A4A8CDEF-CD90-46C9-A9D1-21CEA5D6F05D}">
      <dgm:prSet/>
      <dgm:spPr/>
      <dgm:t>
        <a:bodyPr/>
        <a:lstStyle/>
        <a:p>
          <a:endParaRPr lang="it-IT"/>
        </a:p>
      </dgm:t>
    </dgm:pt>
    <dgm:pt modelId="{A8F3A623-1F8C-4C44-A2E9-5FAC9FE726FB}" type="sibTrans" cxnId="{A4A8CDEF-CD90-46C9-A9D1-21CEA5D6F05D}">
      <dgm:prSet/>
      <dgm:spPr/>
      <dgm:t>
        <a:bodyPr/>
        <a:lstStyle/>
        <a:p>
          <a:endParaRPr lang="it-IT"/>
        </a:p>
      </dgm:t>
    </dgm:pt>
    <dgm:pt modelId="{2504AC20-02B4-4688-AC87-D6E122F4260E}">
      <dgm:prSet phldrT="[Testo]"/>
      <dgm:spPr/>
      <dgm:t>
        <a:bodyPr/>
        <a:lstStyle/>
        <a:p>
          <a:r>
            <a:rPr lang="it-IT" b="1" dirty="0" smtClean="0"/>
            <a:t>CHIOSCHI MULTIMEDIALI</a:t>
          </a:r>
          <a:endParaRPr lang="it-IT" b="1" dirty="0"/>
        </a:p>
      </dgm:t>
    </dgm:pt>
    <dgm:pt modelId="{F3011135-ABE9-48B3-A6E7-A123B26D1705}" type="parTrans" cxnId="{BA1AB235-BD5E-4D56-91DD-93EEE56CA860}">
      <dgm:prSet/>
      <dgm:spPr/>
      <dgm:t>
        <a:bodyPr/>
        <a:lstStyle/>
        <a:p>
          <a:endParaRPr lang="it-IT"/>
        </a:p>
      </dgm:t>
    </dgm:pt>
    <dgm:pt modelId="{A981107C-1ED3-4976-8B2F-FF710F1A8372}" type="sibTrans" cxnId="{BA1AB235-BD5E-4D56-91DD-93EEE56CA860}">
      <dgm:prSet/>
      <dgm:spPr/>
      <dgm:t>
        <a:bodyPr/>
        <a:lstStyle/>
        <a:p>
          <a:endParaRPr lang="it-IT"/>
        </a:p>
      </dgm:t>
    </dgm:pt>
    <dgm:pt modelId="{9FE38D4C-4DD8-4F4A-B752-0D8D58B6BBEC}">
      <dgm:prSet phldrT="[Testo]"/>
      <dgm:spPr/>
      <dgm:t>
        <a:bodyPr/>
        <a:lstStyle/>
        <a:p>
          <a:r>
            <a:rPr lang="it-IT" b="1" dirty="0" smtClean="0"/>
            <a:t>VAN SHARING Elettrico</a:t>
          </a:r>
          <a:endParaRPr lang="it-IT" b="1" dirty="0"/>
        </a:p>
      </dgm:t>
    </dgm:pt>
    <dgm:pt modelId="{7262A8D6-E83C-4734-9C87-E16D9595A576}" type="parTrans" cxnId="{A86A79FA-56E3-44E3-8E4B-9C14A79D2A50}">
      <dgm:prSet/>
      <dgm:spPr/>
      <dgm:t>
        <a:bodyPr/>
        <a:lstStyle/>
        <a:p>
          <a:endParaRPr lang="it-IT"/>
        </a:p>
      </dgm:t>
    </dgm:pt>
    <dgm:pt modelId="{8DE46503-7551-413E-9555-24A32D017651}" type="sibTrans" cxnId="{A86A79FA-56E3-44E3-8E4B-9C14A79D2A50}">
      <dgm:prSet/>
      <dgm:spPr/>
      <dgm:t>
        <a:bodyPr/>
        <a:lstStyle/>
        <a:p>
          <a:endParaRPr lang="it-IT"/>
        </a:p>
      </dgm:t>
    </dgm:pt>
    <dgm:pt modelId="{A0AF68D1-4EF0-4B87-A7B4-099529FECC60}" type="pres">
      <dgm:prSet presAssocID="{ABE0A901-8611-4DFA-B80B-671823B5F26C}" presName="Name0" presStyleCnt="0">
        <dgm:presLayoutVars>
          <dgm:chMax val="1"/>
          <dgm:dir/>
          <dgm:animLvl val="ctr"/>
          <dgm:resizeHandles val="exact"/>
        </dgm:presLayoutVars>
      </dgm:prSet>
      <dgm:spPr/>
      <dgm:t>
        <a:bodyPr/>
        <a:lstStyle/>
        <a:p>
          <a:endParaRPr lang="it-IT"/>
        </a:p>
      </dgm:t>
    </dgm:pt>
    <dgm:pt modelId="{B3F5B40D-4C3C-47BC-8D89-E610B584BCE5}" type="pres">
      <dgm:prSet presAssocID="{C66B2D79-A761-40AC-99DF-185E5AD1E372}" presName="centerShape" presStyleLbl="node0" presStyleIdx="0" presStyleCnt="1"/>
      <dgm:spPr/>
      <dgm:t>
        <a:bodyPr/>
        <a:lstStyle/>
        <a:p>
          <a:endParaRPr lang="it-IT"/>
        </a:p>
      </dgm:t>
    </dgm:pt>
    <dgm:pt modelId="{1FB3C169-FDCE-48D0-9BCB-75B9465F6A8F}" type="pres">
      <dgm:prSet presAssocID="{EBF1998D-5DB2-411C-95C5-2BEFB9DA7197}" presName="node" presStyleLbl="node1" presStyleIdx="0" presStyleCnt="3">
        <dgm:presLayoutVars>
          <dgm:bulletEnabled val="1"/>
        </dgm:presLayoutVars>
      </dgm:prSet>
      <dgm:spPr/>
      <dgm:t>
        <a:bodyPr/>
        <a:lstStyle/>
        <a:p>
          <a:endParaRPr lang="it-IT"/>
        </a:p>
      </dgm:t>
    </dgm:pt>
    <dgm:pt modelId="{B01931FD-45EC-49D8-99F1-BFE2915236BD}" type="pres">
      <dgm:prSet presAssocID="{EBF1998D-5DB2-411C-95C5-2BEFB9DA7197}" presName="dummy" presStyleCnt="0"/>
      <dgm:spPr/>
    </dgm:pt>
    <dgm:pt modelId="{BFA1C394-4229-4F0D-AC4B-0EB64F307741}" type="pres">
      <dgm:prSet presAssocID="{A8F3A623-1F8C-4C44-A2E9-5FAC9FE726FB}" presName="sibTrans" presStyleLbl="sibTrans2D1" presStyleIdx="0" presStyleCnt="3"/>
      <dgm:spPr/>
      <dgm:t>
        <a:bodyPr/>
        <a:lstStyle/>
        <a:p>
          <a:endParaRPr lang="it-IT"/>
        </a:p>
      </dgm:t>
    </dgm:pt>
    <dgm:pt modelId="{5D78F458-D969-4773-9635-16D94EC13AF5}" type="pres">
      <dgm:prSet presAssocID="{2504AC20-02B4-4688-AC87-D6E122F4260E}" presName="node" presStyleLbl="node1" presStyleIdx="1" presStyleCnt="3">
        <dgm:presLayoutVars>
          <dgm:bulletEnabled val="1"/>
        </dgm:presLayoutVars>
      </dgm:prSet>
      <dgm:spPr/>
      <dgm:t>
        <a:bodyPr/>
        <a:lstStyle/>
        <a:p>
          <a:endParaRPr lang="it-IT"/>
        </a:p>
      </dgm:t>
    </dgm:pt>
    <dgm:pt modelId="{E688FB0D-2A3C-4816-A960-94140A842B58}" type="pres">
      <dgm:prSet presAssocID="{2504AC20-02B4-4688-AC87-D6E122F4260E}" presName="dummy" presStyleCnt="0"/>
      <dgm:spPr/>
    </dgm:pt>
    <dgm:pt modelId="{EFC78B5E-9C5A-4EA5-AFFB-E95B70879B2F}" type="pres">
      <dgm:prSet presAssocID="{A981107C-1ED3-4976-8B2F-FF710F1A8372}" presName="sibTrans" presStyleLbl="sibTrans2D1" presStyleIdx="1" presStyleCnt="3"/>
      <dgm:spPr/>
      <dgm:t>
        <a:bodyPr/>
        <a:lstStyle/>
        <a:p>
          <a:endParaRPr lang="it-IT"/>
        </a:p>
      </dgm:t>
    </dgm:pt>
    <dgm:pt modelId="{5445D298-8C02-4A57-9380-EAD251C05517}" type="pres">
      <dgm:prSet presAssocID="{9FE38D4C-4DD8-4F4A-B752-0D8D58B6BBEC}" presName="node" presStyleLbl="node1" presStyleIdx="2" presStyleCnt="3">
        <dgm:presLayoutVars>
          <dgm:bulletEnabled val="1"/>
        </dgm:presLayoutVars>
      </dgm:prSet>
      <dgm:spPr/>
      <dgm:t>
        <a:bodyPr/>
        <a:lstStyle/>
        <a:p>
          <a:endParaRPr lang="it-IT"/>
        </a:p>
      </dgm:t>
    </dgm:pt>
    <dgm:pt modelId="{755B7625-137D-4163-B1A2-B3542BBDDE89}" type="pres">
      <dgm:prSet presAssocID="{9FE38D4C-4DD8-4F4A-B752-0D8D58B6BBEC}" presName="dummy" presStyleCnt="0"/>
      <dgm:spPr/>
    </dgm:pt>
    <dgm:pt modelId="{9D5EFC6F-103A-464E-8404-1FA2BF93A9AA}" type="pres">
      <dgm:prSet presAssocID="{8DE46503-7551-413E-9555-24A32D017651}" presName="sibTrans" presStyleLbl="sibTrans2D1" presStyleIdx="2" presStyleCnt="3"/>
      <dgm:spPr/>
      <dgm:t>
        <a:bodyPr/>
        <a:lstStyle/>
        <a:p>
          <a:endParaRPr lang="it-IT"/>
        </a:p>
      </dgm:t>
    </dgm:pt>
  </dgm:ptLst>
  <dgm:cxnLst>
    <dgm:cxn modelId="{A4A8CDEF-CD90-46C9-A9D1-21CEA5D6F05D}" srcId="{C66B2D79-A761-40AC-99DF-185E5AD1E372}" destId="{EBF1998D-5DB2-411C-95C5-2BEFB9DA7197}" srcOrd="0" destOrd="0" parTransId="{26B42FC9-6708-4A96-9917-AD86E1F13DDC}" sibTransId="{A8F3A623-1F8C-4C44-A2E9-5FAC9FE726FB}"/>
    <dgm:cxn modelId="{DF0AA2E3-8106-4ECB-AF4A-C1C704960A6B}" type="presOf" srcId="{C66B2D79-A761-40AC-99DF-185E5AD1E372}" destId="{B3F5B40D-4C3C-47BC-8D89-E610B584BCE5}" srcOrd="0" destOrd="0" presId="urn:microsoft.com/office/officeart/2005/8/layout/radial6"/>
    <dgm:cxn modelId="{F98337AF-E647-4804-8F7A-11CD52D1D702}" type="presOf" srcId="{9FE38D4C-4DD8-4F4A-B752-0D8D58B6BBEC}" destId="{5445D298-8C02-4A57-9380-EAD251C05517}" srcOrd="0" destOrd="0" presId="urn:microsoft.com/office/officeart/2005/8/layout/radial6"/>
    <dgm:cxn modelId="{C8605240-F556-437E-94F4-7DD72C8DF586}" type="presOf" srcId="{ABE0A901-8611-4DFA-B80B-671823B5F26C}" destId="{A0AF68D1-4EF0-4B87-A7B4-099529FECC60}" srcOrd="0" destOrd="0" presId="urn:microsoft.com/office/officeart/2005/8/layout/radial6"/>
    <dgm:cxn modelId="{FFEC4A66-2556-438A-8AD2-42C9CD08760D}" type="presOf" srcId="{A981107C-1ED3-4976-8B2F-FF710F1A8372}" destId="{EFC78B5E-9C5A-4EA5-AFFB-E95B70879B2F}" srcOrd="0" destOrd="0" presId="urn:microsoft.com/office/officeart/2005/8/layout/radial6"/>
    <dgm:cxn modelId="{B1389A94-0F8E-40B8-ABF2-6BE6F5986E51}" type="presOf" srcId="{2504AC20-02B4-4688-AC87-D6E122F4260E}" destId="{5D78F458-D969-4773-9635-16D94EC13AF5}" srcOrd="0" destOrd="0" presId="urn:microsoft.com/office/officeart/2005/8/layout/radial6"/>
    <dgm:cxn modelId="{007D04DD-0650-4297-8A8F-0356C69AA8AC}" type="presOf" srcId="{8DE46503-7551-413E-9555-24A32D017651}" destId="{9D5EFC6F-103A-464E-8404-1FA2BF93A9AA}" srcOrd="0" destOrd="0" presId="urn:microsoft.com/office/officeart/2005/8/layout/radial6"/>
    <dgm:cxn modelId="{99E85D23-8568-4923-9E56-E6832D60D3CE}" srcId="{ABE0A901-8611-4DFA-B80B-671823B5F26C}" destId="{C66B2D79-A761-40AC-99DF-185E5AD1E372}" srcOrd="0" destOrd="0" parTransId="{08046C3C-08A0-4ECB-84CD-663974CCC5B7}" sibTransId="{F26AAF05-B2A0-450F-B19B-BE3AB52F3B57}"/>
    <dgm:cxn modelId="{9AEF8003-B2DA-4B09-83A6-B09F03FF2AA2}" type="presOf" srcId="{EBF1998D-5DB2-411C-95C5-2BEFB9DA7197}" destId="{1FB3C169-FDCE-48D0-9BCB-75B9465F6A8F}" srcOrd="0" destOrd="0" presId="urn:microsoft.com/office/officeart/2005/8/layout/radial6"/>
    <dgm:cxn modelId="{BA1AB235-BD5E-4D56-91DD-93EEE56CA860}" srcId="{C66B2D79-A761-40AC-99DF-185E5AD1E372}" destId="{2504AC20-02B4-4688-AC87-D6E122F4260E}" srcOrd="1" destOrd="0" parTransId="{F3011135-ABE9-48B3-A6E7-A123B26D1705}" sibTransId="{A981107C-1ED3-4976-8B2F-FF710F1A8372}"/>
    <dgm:cxn modelId="{A86A79FA-56E3-44E3-8E4B-9C14A79D2A50}" srcId="{C66B2D79-A761-40AC-99DF-185E5AD1E372}" destId="{9FE38D4C-4DD8-4F4A-B752-0D8D58B6BBEC}" srcOrd="2" destOrd="0" parTransId="{7262A8D6-E83C-4734-9C87-E16D9595A576}" sibTransId="{8DE46503-7551-413E-9555-24A32D017651}"/>
    <dgm:cxn modelId="{D8811079-8209-456A-BB18-770B2DC9E1C4}" type="presOf" srcId="{A8F3A623-1F8C-4C44-A2E9-5FAC9FE726FB}" destId="{BFA1C394-4229-4F0D-AC4B-0EB64F307741}" srcOrd="0" destOrd="0" presId="urn:microsoft.com/office/officeart/2005/8/layout/radial6"/>
    <dgm:cxn modelId="{8E1773A5-65F8-4945-9EDF-0972992FD8C3}" type="presParOf" srcId="{A0AF68D1-4EF0-4B87-A7B4-099529FECC60}" destId="{B3F5B40D-4C3C-47BC-8D89-E610B584BCE5}" srcOrd="0" destOrd="0" presId="urn:microsoft.com/office/officeart/2005/8/layout/radial6"/>
    <dgm:cxn modelId="{5D4CB7F9-3CC4-43A7-ABE7-C9300361D30F}" type="presParOf" srcId="{A0AF68D1-4EF0-4B87-A7B4-099529FECC60}" destId="{1FB3C169-FDCE-48D0-9BCB-75B9465F6A8F}" srcOrd="1" destOrd="0" presId="urn:microsoft.com/office/officeart/2005/8/layout/radial6"/>
    <dgm:cxn modelId="{7130219F-96F1-4F9F-A3DA-00DC4285F822}" type="presParOf" srcId="{A0AF68D1-4EF0-4B87-A7B4-099529FECC60}" destId="{B01931FD-45EC-49D8-99F1-BFE2915236BD}" srcOrd="2" destOrd="0" presId="urn:microsoft.com/office/officeart/2005/8/layout/radial6"/>
    <dgm:cxn modelId="{F1CBD813-0CE8-40DA-B1E5-9628A39C5C49}" type="presParOf" srcId="{A0AF68D1-4EF0-4B87-A7B4-099529FECC60}" destId="{BFA1C394-4229-4F0D-AC4B-0EB64F307741}" srcOrd="3" destOrd="0" presId="urn:microsoft.com/office/officeart/2005/8/layout/radial6"/>
    <dgm:cxn modelId="{A5C9F078-FB8C-408E-91DA-46559FD19500}" type="presParOf" srcId="{A0AF68D1-4EF0-4B87-A7B4-099529FECC60}" destId="{5D78F458-D969-4773-9635-16D94EC13AF5}" srcOrd="4" destOrd="0" presId="urn:microsoft.com/office/officeart/2005/8/layout/radial6"/>
    <dgm:cxn modelId="{8E10AAB1-52BD-461F-AA57-8DE7EB4B3231}" type="presParOf" srcId="{A0AF68D1-4EF0-4B87-A7B4-099529FECC60}" destId="{E688FB0D-2A3C-4816-A960-94140A842B58}" srcOrd="5" destOrd="0" presId="urn:microsoft.com/office/officeart/2005/8/layout/radial6"/>
    <dgm:cxn modelId="{ED6031D6-B346-4F78-B381-438D87BFA7A9}" type="presParOf" srcId="{A0AF68D1-4EF0-4B87-A7B4-099529FECC60}" destId="{EFC78B5E-9C5A-4EA5-AFFB-E95B70879B2F}" srcOrd="6" destOrd="0" presId="urn:microsoft.com/office/officeart/2005/8/layout/radial6"/>
    <dgm:cxn modelId="{F051AC7C-4E8B-47F1-9547-7D0D6523C085}" type="presParOf" srcId="{A0AF68D1-4EF0-4B87-A7B4-099529FECC60}" destId="{5445D298-8C02-4A57-9380-EAD251C05517}" srcOrd="7" destOrd="0" presId="urn:microsoft.com/office/officeart/2005/8/layout/radial6"/>
    <dgm:cxn modelId="{07CD4036-CF30-4FF1-A485-80ABC1E549BB}" type="presParOf" srcId="{A0AF68D1-4EF0-4B87-A7B4-099529FECC60}" destId="{755B7625-137D-4163-B1A2-B3542BBDDE89}" srcOrd="8" destOrd="0" presId="urn:microsoft.com/office/officeart/2005/8/layout/radial6"/>
    <dgm:cxn modelId="{B0379C5F-BCEB-4212-A903-6864B99CF1DE}" type="presParOf" srcId="{A0AF68D1-4EF0-4B87-A7B4-099529FECC60}" destId="{9D5EFC6F-103A-464E-8404-1FA2BF93A9AA}"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0E9C9-36A2-4AB5-B15B-8CDD3CFB4EC1}">
      <dsp:nvSpPr>
        <dsp:cNvPr id="0" name=""/>
        <dsp:cNvSpPr/>
      </dsp:nvSpPr>
      <dsp:spPr>
        <a:xfrm>
          <a:off x="0" y="1129256"/>
          <a:ext cx="2397925" cy="95917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it-IT" sz="1700" kern="1200" dirty="0" smtClean="0"/>
            <a:t>Smart City</a:t>
          </a:r>
          <a:endParaRPr lang="it-IT" sz="1700" kern="1200" dirty="0"/>
        </a:p>
      </dsp:txBody>
      <dsp:txXfrm>
        <a:off x="479585" y="1129256"/>
        <a:ext cx="1438755" cy="959170"/>
      </dsp:txXfrm>
    </dsp:sp>
    <dsp:sp modelId="{F02F8822-43B2-4164-B89E-3672AE020EF8}">
      <dsp:nvSpPr>
        <dsp:cNvPr id="0" name=""/>
        <dsp:cNvSpPr/>
      </dsp:nvSpPr>
      <dsp:spPr>
        <a:xfrm>
          <a:off x="2160100" y="1101651"/>
          <a:ext cx="2397925" cy="959170"/>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it-IT" sz="1700" kern="1200" dirty="0" smtClean="0"/>
            <a:t>Ottimizzazione</a:t>
          </a:r>
          <a:endParaRPr lang="it-IT" sz="1700" kern="1200" dirty="0"/>
        </a:p>
      </dsp:txBody>
      <dsp:txXfrm>
        <a:off x="2639685" y="1101651"/>
        <a:ext cx="1438755" cy="959170"/>
      </dsp:txXfrm>
    </dsp:sp>
    <dsp:sp modelId="{98CC7055-1173-47DE-AE90-D214E7C72B34}">
      <dsp:nvSpPr>
        <dsp:cNvPr id="0" name=""/>
        <dsp:cNvSpPr/>
      </dsp:nvSpPr>
      <dsp:spPr>
        <a:xfrm>
          <a:off x="4318233" y="1101651"/>
          <a:ext cx="2397925" cy="959170"/>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it-IT" sz="1700" kern="1200" dirty="0" smtClean="0"/>
            <a:t>Condivisione</a:t>
          </a:r>
          <a:endParaRPr lang="it-IT" sz="1700" kern="1200" dirty="0"/>
        </a:p>
      </dsp:txBody>
      <dsp:txXfrm>
        <a:off x="4797818" y="1101651"/>
        <a:ext cx="1438755" cy="959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EFC6F-103A-464E-8404-1FA2BF93A9AA}">
      <dsp:nvSpPr>
        <dsp:cNvPr id="0" name=""/>
        <dsp:cNvSpPr/>
      </dsp:nvSpPr>
      <dsp:spPr>
        <a:xfrm>
          <a:off x="339417" y="538023"/>
          <a:ext cx="3592541" cy="3592541"/>
        </a:xfrm>
        <a:prstGeom prst="blockArc">
          <a:avLst>
            <a:gd name="adj1" fmla="val 90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C78B5E-9C5A-4EA5-AFFB-E95B70879B2F}">
      <dsp:nvSpPr>
        <dsp:cNvPr id="0" name=""/>
        <dsp:cNvSpPr/>
      </dsp:nvSpPr>
      <dsp:spPr>
        <a:xfrm>
          <a:off x="339417" y="538023"/>
          <a:ext cx="3592541" cy="3592541"/>
        </a:xfrm>
        <a:prstGeom prst="blockArc">
          <a:avLst>
            <a:gd name="adj1" fmla="val 1800000"/>
            <a:gd name="adj2" fmla="val 90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A1C394-4229-4F0D-AC4B-0EB64F307741}">
      <dsp:nvSpPr>
        <dsp:cNvPr id="0" name=""/>
        <dsp:cNvSpPr/>
      </dsp:nvSpPr>
      <dsp:spPr>
        <a:xfrm>
          <a:off x="339417" y="538023"/>
          <a:ext cx="3592541" cy="3592541"/>
        </a:xfrm>
        <a:prstGeom prst="blockArc">
          <a:avLst>
            <a:gd name="adj1" fmla="val 16200000"/>
            <a:gd name="adj2" fmla="val 1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F5B40D-4C3C-47BC-8D89-E610B584BCE5}">
      <dsp:nvSpPr>
        <dsp:cNvPr id="0" name=""/>
        <dsp:cNvSpPr/>
      </dsp:nvSpPr>
      <dsp:spPr>
        <a:xfrm>
          <a:off x="1309777" y="1508383"/>
          <a:ext cx="1651821" cy="16518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err="1" smtClean="0"/>
            <a:t>Ci.Ro</a:t>
          </a:r>
          <a:r>
            <a:rPr lang="it-IT" sz="2000" b="1" kern="1200" smtClean="0"/>
            <a:t>. City </a:t>
          </a:r>
          <a:r>
            <a:rPr lang="it-IT" sz="2000" b="1" kern="1200" dirty="0" smtClean="0"/>
            <a:t>Roaming</a:t>
          </a:r>
          <a:endParaRPr lang="it-IT" sz="2000" b="1" kern="1200" dirty="0"/>
        </a:p>
      </dsp:txBody>
      <dsp:txXfrm>
        <a:off x="1551681" y="1750287"/>
        <a:ext cx="1168013" cy="1168013"/>
      </dsp:txXfrm>
    </dsp:sp>
    <dsp:sp modelId="{1FB3C169-FDCE-48D0-9BCB-75B9465F6A8F}">
      <dsp:nvSpPr>
        <dsp:cNvPr id="0" name=""/>
        <dsp:cNvSpPr/>
      </dsp:nvSpPr>
      <dsp:spPr>
        <a:xfrm>
          <a:off x="1557550" y="1512"/>
          <a:ext cx="1156274" cy="1156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b="1" kern="1200" dirty="0" smtClean="0">
              <a:effectLst>
                <a:outerShdw blurRad="38100" dist="38100" dir="2700000" algn="tl">
                  <a:srgbClr val="000000">
                    <a:alpha val="43137"/>
                  </a:srgbClr>
                </a:outerShdw>
              </a:effectLst>
            </a:rPr>
            <a:t>CAR SHARING Elettrico</a:t>
          </a:r>
          <a:endParaRPr lang="it-IT" sz="1000" b="1" kern="1200" dirty="0">
            <a:effectLst>
              <a:outerShdw blurRad="38100" dist="38100" dir="2700000" algn="tl">
                <a:srgbClr val="000000">
                  <a:alpha val="43137"/>
                </a:srgbClr>
              </a:outerShdw>
            </a:effectLst>
          </a:endParaRPr>
        </a:p>
      </dsp:txBody>
      <dsp:txXfrm>
        <a:off x="1726882" y="170844"/>
        <a:ext cx="817610" cy="817610"/>
      </dsp:txXfrm>
    </dsp:sp>
    <dsp:sp modelId="{5D78F458-D969-4773-9635-16D94EC13AF5}">
      <dsp:nvSpPr>
        <dsp:cNvPr id="0" name=""/>
        <dsp:cNvSpPr/>
      </dsp:nvSpPr>
      <dsp:spPr>
        <a:xfrm>
          <a:off x="3077117" y="2633479"/>
          <a:ext cx="1156274" cy="1156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b="1" kern="1200" dirty="0" smtClean="0"/>
            <a:t>CHIOSCHI MULTIMEDIALI</a:t>
          </a:r>
          <a:endParaRPr lang="it-IT" sz="1000" b="1" kern="1200" dirty="0"/>
        </a:p>
      </dsp:txBody>
      <dsp:txXfrm>
        <a:off x="3246449" y="2802811"/>
        <a:ext cx="817610" cy="817610"/>
      </dsp:txXfrm>
    </dsp:sp>
    <dsp:sp modelId="{5445D298-8C02-4A57-9380-EAD251C05517}">
      <dsp:nvSpPr>
        <dsp:cNvPr id="0" name=""/>
        <dsp:cNvSpPr/>
      </dsp:nvSpPr>
      <dsp:spPr>
        <a:xfrm>
          <a:off x="37983" y="2633479"/>
          <a:ext cx="1156274" cy="1156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b="1" kern="1200" dirty="0" smtClean="0"/>
            <a:t>VAN SHARING Elettrico</a:t>
          </a:r>
          <a:endParaRPr lang="it-IT" sz="1000" b="1" kern="1200" dirty="0"/>
        </a:p>
      </dsp:txBody>
      <dsp:txXfrm>
        <a:off x="207315" y="2802811"/>
        <a:ext cx="817610" cy="8176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D39D2C-50C8-E14F-9066-DB0B130EEBF1}" type="datetime1">
              <a:rPr lang="it-IT" smtClean="0"/>
              <a:t>17/10/13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636279-B0A9-E449-A305-98CD11B3B6EC}" type="slidenum">
              <a:rPr lang="it-IT" smtClean="0"/>
              <a:t>‹n.›</a:t>
            </a:fld>
            <a:endParaRPr lang="it-IT"/>
          </a:p>
        </p:txBody>
      </p:sp>
    </p:spTree>
    <p:extLst>
      <p:ext uri="{BB962C8B-B14F-4D97-AF65-F5344CB8AC3E}">
        <p14:creationId xmlns:p14="http://schemas.microsoft.com/office/powerpoint/2010/main" val="35598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02029-82CB-834A-A546-2B20FFAAE602}" type="datetime1">
              <a:rPr lang="it-IT" smtClean="0"/>
              <a:t>17/10/13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F16CD-F1A4-EA40-B436-4ACD573BB406}" type="slidenum">
              <a:rPr lang="it-IT" smtClean="0"/>
              <a:t>‹n.›</a:t>
            </a:fld>
            <a:endParaRPr lang="it-IT"/>
          </a:p>
        </p:txBody>
      </p:sp>
    </p:spTree>
    <p:extLst>
      <p:ext uri="{BB962C8B-B14F-4D97-AF65-F5344CB8AC3E}">
        <p14:creationId xmlns:p14="http://schemas.microsoft.com/office/powerpoint/2010/main" val="19458593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2</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11</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12</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13</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14</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15</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3</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45F16CD-F1A4-EA40-B436-4ACD573BB406}" type="slidenum">
              <a:rPr lang="it-IT" smtClean="0"/>
              <a:t>4</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5</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6</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7</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8</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9</a:t>
            </a:fld>
            <a:endParaRPr lang="it-IT"/>
          </a:p>
        </p:txBody>
      </p:sp>
    </p:spTree>
    <p:extLst>
      <p:ext uri="{BB962C8B-B14F-4D97-AF65-F5344CB8AC3E}">
        <p14:creationId xmlns:p14="http://schemas.microsoft.com/office/powerpoint/2010/main" val="383394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5F16CD-F1A4-EA40-B436-4ACD573BB406}" type="slidenum">
              <a:rPr lang="it-IT" smtClean="0"/>
              <a:t>10</a:t>
            </a:fld>
            <a:endParaRPr lang="it-IT"/>
          </a:p>
        </p:txBody>
      </p:sp>
    </p:spTree>
    <p:extLst>
      <p:ext uri="{BB962C8B-B14F-4D97-AF65-F5344CB8AC3E}">
        <p14:creationId xmlns:p14="http://schemas.microsoft.com/office/powerpoint/2010/main" val="383394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724B028-62A7-714B-B708-A4D1032EF86C}" type="datetime1">
              <a:rPr lang="it-IT" smtClean="0"/>
              <a:t>17/10/13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308872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3D0899-323C-C547-A1BF-0E54E3F1210C}" type="datetime1">
              <a:rPr lang="it-IT" smtClean="0"/>
              <a:t>17/10/13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273893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2D71B6-39B2-D84E-A9AC-D935BAE9D85C}" type="datetime1">
              <a:rPr lang="it-IT" smtClean="0"/>
              <a:t>17/10/13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7220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7960D95-49FB-FE4C-9F52-43AFF2A85A3D}" type="datetime1">
              <a:rPr lang="it-IT" smtClean="0"/>
              <a:t>17/10/13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69914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B9BC469-E302-6041-ABFB-57B281A00DF8}" type="datetime1">
              <a:rPr lang="it-IT" smtClean="0"/>
              <a:t>17/10/13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273052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3F3DE6A-0433-AC4B-AB2A-665EC3DCC897}" type="datetime1">
              <a:rPr lang="it-IT" smtClean="0"/>
              <a:t>17/10/13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329720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31B7B60-E858-8E45-94BA-45E75F62A316}" type="datetime1">
              <a:rPr lang="it-IT" smtClean="0"/>
              <a:t>17/10/13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346888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1934DDE1-62B1-8648-8414-A160BF340290}" type="datetime1">
              <a:rPr lang="it-IT" smtClean="0"/>
              <a:t>17/10/13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342103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146CCA-1E60-AC4A-9B18-D22E45D18A85}" type="datetime1">
              <a:rPr lang="it-IT" smtClean="0"/>
              <a:t>17/10/13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317637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C649D88-FD3D-104C-B5EB-5F975AE2CC67}" type="datetime1">
              <a:rPr lang="it-IT" smtClean="0"/>
              <a:t>17/10/13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263730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F7856E0-DB2C-7B49-A223-F2914ED0A298}" type="datetime1">
              <a:rPr lang="it-IT" smtClean="0"/>
              <a:t>17/10/13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0D14F6-AD6F-E44B-B389-93E040910FF2}" type="slidenum">
              <a:rPr lang="it-IT" smtClean="0"/>
              <a:t>‹n.›</a:t>
            </a:fld>
            <a:endParaRPr lang="it-IT"/>
          </a:p>
        </p:txBody>
      </p:sp>
    </p:spTree>
    <p:extLst>
      <p:ext uri="{BB962C8B-B14F-4D97-AF65-F5344CB8AC3E}">
        <p14:creationId xmlns:p14="http://schemas.microsoft.com/office/powerpoint/2010/main" val="19959573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0B1F9-49CC-6847-A366-D74D675F48D3}" type="datetime1">
              <a:rPr lang="it-IT" smtClean="0"/>
              <a:t>17/10/13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D14F6-AD6F-E44B-B389-93E040910FF2}" type="slidenum">
              <a:rPr lang="it-IT" smtClean="0"/>
              <a:t>‹n.›</a:t>
            </a:fld>
            <a:endParaRPr lang="it-IT"/>
          </a:p>
        </p:txBody>
      </p:sp>
    </p:spTree>
    <p:extLst>
      <p:ext uri="{BB962C8B-B14F-4D97-AF65-F5344CB8AC3E}">
        <p14:creationId xmlns:p14="http://schemas.microsoft.com/office/powerpoint/2010/main" val="3958270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png"/><Relationship Id="rId6" Type="http://schemas.openxmlformats.org/officeDocument/2006/relationships/image" Target="../media/image5.emf"/><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5"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3404039"/>
            <a:ext cx="9144000" cy="2573701"/>
          </a:xfrm>
          <a:prstGeom prst="rect">
            <a:avLst/>
          </a:prstGeom>
        </p:spPr>
      </p:pic>
      <p:pic>
        <p:nvPicPr>
          <p:cNvPr id="7" name="Immagine 6"/>
          <p:cNvPicPr>
            <a:picLocks noChangeAspect="1"/>
          </p:cNvPicPr>
          <p:nvPr/>
        </p:nvPicPr>
        <p:blipFill>
          <a:blip r:embed="rId3"/>
          <a:stretch>
            <a:fillRect/>
          </a:stretch>
        </p:blipFill>
        <p:spPr>
          <a:xfrm>
            <a:off x="0" y="-13094"/>
            <a:ext cx="9144000" cy="5187547"/>
          </a:xfrm>
          <a:prstGeom prst="rect">
            <a:avLst/>
          </a:prstGeom>
        </p:spPr>
      </p:pic>
      <p:sp>
        <p:nvSpPr>
          <p:cNvPr id="3" name="Sottotitolo 2"/>
          <p:cNvSpPr>
            <a:spLocks noGrp="1"/>
          </p:cNvSpPr>
          <p:nvPr>
            <p:ph type="subTitle" idx="1"/>
          </p:nvPr>
        </p:nvSpPr>
        <p:spPr>
          <a:xfrm>
            <a:off x="288712" y="3600450"/>
            <a:ext cx="8488018" cy="1126496"/>
          </a:xfrm>
        </p:spPr>
        <p:txBody>
          <a:bodyPr>
            <a:normAutofit fontScale="40000" lnSpcReduction="20000"/>
          </a:bodyPr>
          <a:lstStyle/>
          <a:p>
            <a:r>
              <a:rPr lang="it-IT" sz="5900" dirty="0">
                <a:solidFill>
                  <a:srgbClr val="FFFFFF"/>
                </a:solidFill>
              </a:rPr>
              <a:t>Dalla condivisione dell’auto </a:t>
            </a:r>
            <a:r>
              <a:rPr lang="it-IT" sz="5900" dirty="0" smtClean="0">
                <a:solidFill>
                  <a:srgbClr val="FFFFFF"/>
                </a:solidFill>
              </a:rPr>
              <a:t/>
            </a:r>
            <a:br>
              <a:rPr lang="it-IT" sz="5900" dirty="0" smtClean="0">
                <a:solidFill>
                  <a:srgbClr val="FFFFFF"/>
                </a:solidFill>
              </a:rPr>
            </a:br>
            <a:r>
              <a:rPr lang="it-IT" sz="5900" dirty="0" smtClean="0">
                <a:solidFill>
                  <a:srgbClr val="FFFFFF"/>
                </a:solidFill>
              </a:rPr>
              <a:t>alla </a:t>
            </a:r>
            <a:r>
              <a:rPr lang="it-IT" sz="5900" dirty="0">
                <a:solidFill>
                  <a:srgbClr val="FFFFFF"/>
                </a:solidFill>
              </a:rPr>
              <a:t>condivisione della città: presentazione del progetto </a:t>
            </a:r>
            <a:r>
              <a:rPr lang="it-IT" sz="5900" dirty="0" err="1">
                <a:solidFill>
                  <a:srgbClr val="FFFFFF"/>
                </a:solidFill>
              </a:rPr>
              <a:t>Ci.Ro</a:t>
            </a:r>
            <a:r>
              <a:rPr lang="it-IT" sz="5900" dirty="0" smtClean="0">
                <a:solidFill>
                  <a:srgbClr val="FFFFFF"/>
                </a:solidFill>
              </a:rPr>
              <a:t>.</a:t>
            </a:r>
          </a:p>
          <a:p>
            <a:endParaRPr lang="it-IT" baseline="30000" dirty="0">
              <a:solidFill>
                <a:srgbClr val="FFFFFF"/>
              </a:solidFill>
            </a:endParaRPr>
          </a:p>
          <a:p>
            <a:r>
              <a:rPr lang="it-IT" baseline="30000" dirty="0" smtClean="0">
                <a:solidFill>
                  <a:schemeClr val="bg1"/>
                </a:solidFill>
              </a:rPr>
              <a:t>(</a:t>
            </a:r>
            <a:r>
              <a:rPr lang="it-IT" baseline="30000" dirty="0">
                <a:solidFill>
                  <a:schemeClr val="bg1"/>
                </a:solidFill>
              </a:rPr>
              <a:t>City Roaming)</a:t>
            </a:r>
          </a:p>
          <a:p>
            <a:endParaRPr lang="it-IT" dirty="0">
              <a:solidFill>
                <a:schemeClr val="bg1"/>
              </a:solidFill>
            </a:endParaRPr>
          </a:p>
        </p:txBody>
      </p:sp>
      <p:pic>
        <p:nvPicPr>
          <p:cNvPr id="5" name="Immagine 4"/>
          <p:cNvPicPr>
            <a:picLocks noChangeAspect="1"/>
          </p:cNvPicPr>
          <p:nvPr/>
        </p:nvPicPr>
        <p:blipFill>
          <a:blip r:embed="rId4"/>
          <a:stretch>
            <a:fillRect/>
          </a:stretch>
        </p:blipFill>
        <p:spPr>
          <a:xfrm>
            <a:off x="3011339" y="309794"/>
            <a:ext cx="3103210" cy="2886340"/>
          </a:xfrm>
          <a:prstGeom prst="rect">
            <a:avLst/>
          </a:prstGeom>
        </p:spPr>
      </p:pic>
      <p:pic>
        <p:nvPicPr>
          <p:cNvPr id="8" name="Immagine 7"/>
          <p:cNvPicPr>
            <a:picLocks noChangeAspect="1"/>
          </p:cNvPicPr>
          <p:nvPr/>
        </p:nvPicPr>
        <p:blipFill>
          <a:blip r:embed="rId5"/>
          <a:stretch>
            <a:fillRect/>
          </a:stretch>
        </p:blipFill>
        <p:spPr>
          <a:xfrm>
            <a:off x="4547316" y="5655372"/>
            <a:ext cx="4229414" cy="947262"/>
          </a:xfrm>
          <a:prstGeom prst="rect">
            <a:avLst/>
          </a:prstGeom>
        </p:spPr>
      </p:pic>
      <p:pic>
        <p:nvPicPr>
          <p:cNvPr id="9" name="Immagine 8"/>
          <p:cNvPicPr>
            <a:picLocks noChangeAspect="1"/>
          </p:cNvPicPr>
          <p:nvPr/>
        </p:nvPicPr>
        <p:blipFill>
          <a:blip r:embed="rId6"/>
          <a:stretch>
            <a:fillRect/>
          </a:stretch>
        </p:blipFill>
        <p:spPr>
          <a:xfrm>
            <a:off x="-247817" y="3044477"/>
            <a:ext cx="2516909" cy="2228273"/>
          </a:xfrm>
          <a:prstGeom prst="rect">
            <a:avLst/>
          </a:prstGeom>
        </p:spPr>
      </p:pic>
      <p:pic>
        <p:nvPicPr>
          <p:cNvPr id="10" name="Immagine 9"/>
          <p:cNvPicPr>
            <a:picLocks noChangeAspect="1"/>
          </p:cNvPicPr>
          <p:nvPr/>
        </p:nvPicPr>
        <p:blipFill>
          <a:blip r:embed="rId6"/>
          <a:stretch>
            <a:fillRect/>
          </a:stretch>
        </p:blipFill>
        <p:spPr>
          <a:xfrm rot="9900000">
            <a:off x="6877364" y="2898176"/>
            <a:ext cx="2516909" cy="2228273"/>
          </a:xfrm>
          <a:prstGeom prst="rect">
            <a:avLst/>
          </a:prstGeom>
        </p:spPr>
      </p:pic>
      <p:pic>
        <p:nvPicPr>
          <p:cNvPr id="11" name="Immagine 10"/>
          <p:cNvPicPr>
            <a:picLocks noChangeAspect="1"/>
          </p:cNvPicPr>
          <p:nvPr/>
        </p:nvPicPr>
        <p:blipFill>
          <a:blip r:embed="rId7"/>
          <a:stretch>
            <a:fillRect/>
          </a:stretch>
        </p:blipFill>
        <p:spPr>
          <a:xfrm>
            <a:off x="1297809" y="5781330"/>
            <a:ext cx="3249507" cy="821304"/>
          </a:xfrm>
          <a:prstGeom prst="rect">
            <a:avLst/>
          </a:prstGeom>
        </p:spPr>
      </p:pic>
    </p:spTree>
    <p:extLst>
      <p:ext uri="{BB962C8B-B14F-4D97-AF65-F5344CB8AC3E}">
        <p14:creationId xmlns:p14="http://schemas.microsoft.com/office/powerpoint/2010/main" val="31248140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8471334" y="0"/>
            <a:ext cx="672666" cy="6858000"/>
          </a:xfrm>
          <a:prstGeom prst="rect">
            <a:avLst/>
          </a:prstGeom>
        </p:spPr>
      </p:pic>
      <p:pic>
        <p:nvPicPr>
          <p:cNvPr id="5" name="Immagine 4"/>
          <p:cNvPicPr>
            <a:picLocks noChangeAspect="1"/>
          </p:cNvPicPr>
          <p:nvPr/>
        </p:nvPicPr>
        <p:blipFill>
          <a:blip r:embed="rId4"/>
          <a:stretch>
            <a:fillRect/>
          </a:stretch>
        </p:blipFill>
        <p:spPr>
          <a:xfrm>
            <a:off x="8052350" y="248450"/>
            <a:ext cx="991848" cy="922533"/>
          </a:xfrm>
          <a:prstGeom prst="rect">
            <a:avLst/>
          </a:prstGeom>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25" y="1245954"/>
            <a:ext cx="3673259" cy="199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50381" y="142808"/>
            <a:ext cx="7901970" cy="1077218"/>
          </a:xfrm>
          <a:prstGeom prst="rect">
            <a:avLst/>
          </a:prstGeom>
          <a:noFill/>
        </p:spPr>
        <p:txBody>
          <a:bodyPr wrap="square" rtlCol="0">
            <a:spAutoFit/>
          </a:bodyPr>
          <a:lstStyle/>
          <a:p>
            <a:pPr algn="ctr"/>
            <a:r>
              <a:rPr lang="it-IT" sz="2300" b="1" dirty="0">
                <a:solidFill>
                  <a:srgbClr val="0070C0"/>
                </a:solidFill>
              </a:rPr>
              <a:t>Come contribuiscono i servizi di Amministrazione a Km zero erogati ai punti </a:t>
            </a:r>
            <a:r>
              <a:rPr lang="it-IT" sz="2300" b="1" dirty="0" err="1">
                <a:solidFill>
                  <a:srgbClr val="0070C0"/>
                </a:solidFill>
              </a:rPr>
              <a:t>Ci.Ro</a:t>
            </a:r>
            <a:r>
              <a:rPr lang="it-IT" sz="2300" b="1" dirty="0">
                <a:solidFill>
                  <a:srgbClr val="0070C0"/>
                </a:solidFill>
              </a:rPr>
              <a:t> alla redistribuzione dei flussi di traffico ?</a:t>
            </a:r>
            <a:r>
              <a:rPr lang="it-IT" sz="2300" b="1" dirty="0"/>
              <a:t> </a:t>
            </a:r>
          </a:p>
          <a:p>
            <a:endParaRPr lang="it-IT" dirty="0"/>
          </a:p>
        </p:txBody>
      </p:sp>
      <p:sp>
        <p:nvSpPr>
          <p:cNvPr id="4" name="CasellaDiTesto 3"/>
          <p:cNvSpPr txBox="1"/>
          <p:nvPr/>
        </p:nvSpPr>
        <p:spPr>
          <a:xfrm>
            <a:off x="4496843" y="1691100"/>
            <a:ext cx="3883069" cy="1107996"/>
          </a:xfrm>
          <a:prstGeom prst="rect">
            <a:avLst/>
          </a:prstGeom>
          <a:noFill/>
        </p:spPr>
        <p:txBody>
          <a:bodyPr wrap="square" rtlCol="0">
            <a:spAutoFit/>
          </a:bodyPr>
          <a:lstStyle/>
          <a:p>
            <a:pPr algn="just"/>
            <a:r>
              <a:rPr lang="it-IT" sz="1600" b="1" dirty="0" smtClean="0"/>
              <a:t>Grazie ai servizi di e-</a:t>
            </a:r>
            <a:r>
              <a:rPr lang="it-IT" sz="1600" b="1" dirty="0" err="1" smtClean="0"/>
              <a:t>Gov</a:t>
            </a:r>
            <a:r>
              <a:rPr lang="it-IT" sz="1600" b="1" dirty="0" smtClean="0"/>
              <a:t> espletati presso i </a:t>
            </a:r>
            <a:r>
              <a:rPr lang="it-IT" sz="1600" b="1" dirty="0" err="1" smtClean="0"/>
              <a:t>Ci.Ro</a:t>
            </a:r>
            <a:r>
              <a:rPr lang="it-IT" sz="1600" b="1" dirty="0" smtClean="0"/>
              <a:t>. </a:t>
            </a:r>
            <a:r>
              <a:rPr lang="it-IT" sz="1600" b="1" dirty="0" err="1" smtClean="0"/>
              <a:t>Points</a:t>
            </a:r>
            <a:r>
              <a:rPr lang="it-IT" sz="1600" b="1" dirty="0" smtClean="0"/>
              <a:t> vi sarà una diminuzione degli spostamenti definiti di «servizio» </a:t>
            </a:r>
          </a:p>
          <a:p>
            <a:pPr marL="285750" indent="-285750">
              <a:buFont typeface="Arial" panose="020B0604020202020204" pitchFamily="34" charset="0"/>
              <a:buChar char="•"/>
            </a:pPr>
            <a:endParaRPr lang="it-IT" dirty="0"/>
          </a:p>
        </p:txBody>
      </p:sp>
      <p:sp>
        <p:nvSpPr>
          <p:cNvPr id="7" name="CasellaDiTesto 6"/>
          <p:cNvSpPr txBox="1"/>
          <p:nvPr/>
        </p:nvSpPr>
        <p:spPr>
          <a:xfrm>
            <a:off x="535486" y="3764072"/>
            <a:ext cx="4149247" cy="2462213"/>
          </a:xfrm>
          <a:prstGeom prst="rect">
            <a:avLst/>
          </a:prstGeom>
          <a:noFill/>
        </p:spPr>
        <p:txBody>
          <a:bodyPr wrap="square" rtlCol="0">
            <a:spAutoFit/>
          </a:bodyPr>
          <a:lstStyle/>
          <a:p>
            <a:r>
              <a:rPr lang="it-IT" sz="1400" dirty="0" smtClean="0"/>
              <a:t>Sarà possibile espletare le procedure di richiesta e rilascio permessi di competenza di </a:t>
            </a:r>
            <a:r>
              <a:rPr lang="it-IT" sz="1400" b="1" dirty="0" err="1" smtClean="0"/>
              <a:t>Napolipark</a:t>
            </a:r>
            <a:r>
              <a:rPr lang="it-IT" sz="1400" dirty="0" smtClean="0"/>
              <a:t> ossia:</a:t>
            </a:r>
          </a:p>
          <a:p>
            <a:endParaRPr lang="it-IT" sz="1400" dirty="0" smtClean="0"/>
          </a:p>
          <a:p>
            <a:pPr marL="285750" indent="-285750">
              <a:buFont typeface="Arial" panose="020B0604020202020204" pitchFamily="34" charset="0"/>
              <a:buChar char="•"/>
            </a:pPr>
            <a:r>
              <a:rPr lang="it-IT" sz="1400" dirty="0" smtClean="0"/>
              <a:t>Permessi di </a:t>
            </a:r>
            <a:r>
              <a:rPr lang="it-IT" sz="1400" b="1" dirty="0" smtClean="0"/>
              <a:t>sosta residenti</a:t>
            </a:r>
          </a:p>
          <a:p>
            <a:pPr marL="285750" indent="-285750">
              <a:buFont typeface="Arial" panose="020B0604020202020204" pitchFamily="34" charset="0"/>
              <a:buChar char="•"/>
            </a:pPr>
            <a:r>
              <a:rPr lang="it-IT" sz="1400" dirty="0" smtClean="0"/>
              <a:t>Permessi di </a:t>
            </a:r>
            <a:r>
              <a:rPr lang="it-IT" sz="1400" b="1" dirty="0" smtClean="0"/>
              <a:t>sosta disabili</a:t>
            </a:r>
          </a:p>
          <a:p>
            <a:pPr marL="285750" indent="-285750">
              <a:buFont typeface="Arial" panose="020B0604020202020204" pitchFamily="34" charset="0"/>
              <a:buChar char="•"/>
            </a:pPr>
            <a:r>
              <a:rPr lang="it-IT" sz="1400" dirty="0" smtClean="0"/>
              <a:t>Permessi di transito in </a:t>
            </a:r>
            <a:r>
              <a:rPr lang="it-IT" sz="1400" b="1" dirty="0" smtClean="0"/>
              <a:t>ZTL</a:t>
            </a:r>
          </a:p>
          <a:p>
            <a:pPr marL="285750" indent="-285750">
              <a:buFont typeface="Arial" panose="020B0604020202020204" pitchFamily="34" charset="0"/>
              <a:buChar char="•"/>
            </a:pPr>
            <a:r>
              <a:rPr lang="it-IT" sz="1400" dirty="0" smtClean="0"/>
              <a:t>Permessi di transito in </a:t>
            </a:r>
            <a:r>
              <a:rPr lang="it-IT" sz="1400" b="1" dirty="0" smtClean="0"/>
              <a:t>corsie preferenziali</a:t>
            </a:r>
          </a:p>
          <a:p>
            <a:pPr marL="285750" indent="-285750">
              <a:buFont typeface="Arial" panose="020B0604020202020204" pitchFamily="34" charset="0"/>
              <a:buChar char="•"/>
            </a:pPr>
            <a:endParaRPr lang="it-IT" sz="1400" b="1" dirty="0" smtClean="0"/>
          </a:p>
          <a:p>
            <a:r>
              <a:rPr lang="it-IT" sz="1400" b="1" dirty="0" smtClean="0"/>
              <a:t>Senza doversi più recare presso gli uffici dell’ente</a:t>
            </a:r>
          </a:p>
          <a:p>
            <a:r>
              <a:rPr lang="it-IT" sz="1400" b="1" dirty="0" smtClean="0"/>
              <a:t>SI CREA UN PRIMO ESEMPIO DI DECENTRAMENTO DELLA FUNZIONE PUBBLICA A BASSO COSTO </a:t>
            </a:r>
            <a:endParaRPr lang="it-IT" sz="1400" b="1" dirty="0"/>
          </a:p>
        </p:txBody>
      </p:sp>
      <p:pic>
        <p:nvPicPr>
          <p:cNvPr id="4098" name="Picture 2" descr="C:\Users\Utente\Dropbox\Punti Ci.Ro\RENDER definitivi\maschio do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0306" y="3483681"/>
            <a:ext cx="3456142" cy="259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432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sullo stesso lato 5"/>
          <p:cNvSpPr/>
          <p:nvPr/>
        </p:nvSpPr>
        <p:spPr>
          <a:xfrm>
            <a:off x="622949" y="4623077"/>
            <a:ext cx="7397371" cy="144321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it-IT" b="1" dirty="0" smtClean="0">
                <a:solidFill>
                  <a:srgbClr val="000000"/>
                </a:solidFill>
              </a:rPr>
              <a:t>Per </a:t>
            </a:r>
            <a:r>
              <a:rPr lang="it-IT" b="1" dirty="0">
                <a:solidFill>
                  <a:srgbClr val="000000"/>
                </a:solidFill>
              </a:rPr>
              <a:t>raggiungere il punto B partendo dal punto A, attraversando aree  ZTL, si riducono i tempi e soprattutto si </a:t>
            </a:r>
            <a:r>
              <a:rPr lang="it-IT" b="1" dirty="0" err="1">
                <a:solidFill>
                  <a:srgbClr val="000000"/>
                </a:solidFill>
              </a:rPr>
              <a:t>contribisce</a:t>
            </a:r>
            <a:r>
              <a:rPr lang="it-IT" b="1" dirty="0">
                <a:solidFill>
                  <a:srgbClr val="000000"/>
                </a:solidFill>
              </a:rPr>
              <a:t> a ridurre la probabilità di creare congestionamento sulle strade ad alta frequentazione;</a:t>
            </a:r>
          </a:p>
        </p:txBody>
      </p:sp>
      <p:pic>
        <p:nvPicPr>
          <p:cNvPr id="7" name="Immagine 6"/>
          <p:cNvPicPr>
            <a:picLocks noChangeAspect="1"/>
          </p:cNvPicPr>
          <p:nvPr/>
        </p:nvPicPr>
        <p:blipFill>
          <a:blip r:embed="rId3"/>
          <a:stretch>
            <a:fillRect/>
          </a:stretch>
        </p:blipFill>
        <p:spPr>
          <a:xfrm rot="10800000">
            <a:off x="0" y="5227744"/>
            <a:ext cx="9144000" cy="2573701"/>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908" y="1907525"/>
            <a:ext cx="3564091"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298984" y="427073"/>
            <a:ext cx="6867986" cy="738664"/>
          </a:xfrm>
          <a:prstGeom prst="rect">
            <a:avLst/>
          </a:prstGeom>
          <a:noFill/>
        </p:spPr>
        <p:txBody>
          <a:bodyPr wrap="none" rtlCol="0">
            <a:spAutoFit/>
          </a:bodyPr>
          <a:lstStyle/>
          <a:p>
            <a:r>
              <a:rPr lang="it-IT" sz="2400" b="1" dirty="0">
                <a:solidFill>
                  <a:srgbClr val="0070C0"/>
                </a:solidFill>
              </a:rPr>
              <a:t>Sinergie connesse  all’introduzione del sistema </a:t>
            </a:r>
            <a:r>
              <a:rPr lang="it-IT" sz="2400" b="1" dirty="0" err="1">
                <a:solidFill>
                  <a:srgbClr val="0070C0"/>
                </a:solidFill>
              </a:rPr>
              <a:t>Ci.Ro</a:t>
            </a:r>
            <a:endParaRPr lang="it-IT" sz="2400" b="1" dirty="0">
              <a:solidFill>
                <a:srgbClr val="0070C0"/>
              </a:solidFill>
            </a:endParaRPr>
          </a:p>
          <a:p>
            <a:endParaRPr lang="it-IT" dirty="0"/>
          </a:p>
        </p:txBody>
      </p:sp>
      <p:sp>
        <p:nvSpPr>
          <p:cNvPr id="4" name="CasellaDiTesto 3"/>
          <p:cNvSpPr txBox="1"/>
          <p:nvPr/>
        </p:nvSpPr>
        <p:spPr>
          <a:xfrm>
            <a:off x="192152" y="1182449"/>
            <a:ext cx="8759693" cy="800219"/>
          </a:xfrm>
          <a:prstGeom prst="rect">
            <a:avLst/>
          </a:prstGeom>
          <a:noFill/>
        </p:spPr>
        <p:txBody>
          <a:bodyPr wrap="square" rtlCol="0">
            <a:spAutoFit/>
          </a:bodyPr>
          <a:lstStyle/>
          <a:p>
            <a:pPr algn="ctr"/>
            <a:r>
              <a:rPr lang="it-IT" sz="1400" b="1" dirty="0"/>
              <a:t>L’introduzione del </a:t>
            </a:r>
            <a:r>
              <a:rPr lang="it-IT" sz="1400" b="1" dirty="0" smtClean="0"/>
              <a:t>City Roaming </a:t>
            </a:r>
            <a:r>
              <a:rPr lang="it-IT" sz="1400" b="1" dirty="0"/>
              <a:t>aumenta le probabilità di ridurre gli elementi di perturbazione del traffico per effetto della  riduzione dei furgoni e delle auto </a:t>
            </a:r>
            <a:r>
              <a:rPr lang="it-IT" sz="1400" b="1" dirty="0" smtClean="0"/>
              <a:t>in circolazione per strade a rischio di congestionamento ed in sosta. </a:t>
            </a:r>
            <a:endParaRPr lang="it-IT" sz="1400" b="1" dirty="0"/>
          </a:p>
          <a:p>
            <a:endParaRPr lang="it-IT" dirty="0"/>
          </a:p>
        </p:txBody>
      </p:sp>
      <p:sp>
        <p:nvSpPr>
          <p:cNvPr id="5" name="CasellaDiTesto 4"/>
          <p:cNvSpPr txBox="1"/>
          <p:nvPr/>
        </p:nvSpPr>
        <p:spPr>
          <a:xfrm>
            <a:off x="5160724" y="2279615"/>
            <a:ext cx="3594792" cy="1785104"/>
          </a:xfrm>
          <a:prstGeom prst="rect">
            <a:avLst/>
          </a:prstGeom>
          <a:noFill/>
        </p:spPr>
        <p:txBody>
          <a:bodyPr wrap="square" rtlCol="0">
            <a:spAutoFit/>
          </a:bodyPr>
          <a:lstStyle/>
          <a:p>
            <a:pPr marL="285750" indent="-285750">
              <a:buFont typeface="Arial" panose="020B0604020202020204" pitchFamily="34" charset="0"/>
              <a:buChar char="•"/>
            </a:pPr>
            <a:r>
              <a:rPr lang="it-IT" sz="1600" dirty="0" smtClean="0"/>
              <a:t>Riduzione dei tempi complessivi di percorrenza rispetto all’utilizzo della propria auto;</a:t>
            </a:r>
          </a:p>
          <a:p>
            <a:pPr marL="285750" indent="-285750">
              <a:buFont typeface="Arial" panose="020B0604020202020204" pitchFamily="34" charset="0"/>
              <a:buChar char="•"/>
            </a:pPr>
            <a:r>
              <a:rPr lang="it-IT" sz="1600" dirty="0" smtClean="0"/>
              <a:t>Rimanere vicino casa per espletare le procedure amministrative gestite da </a:t>
            </a:r>
            <a:r>
              <a:rPr lang="it-IT" sz="1600" dirty="0" err="1" smtClean="0"/>
              <a:t>Napolipark</a:t>
            </a:r>
            <a:endParaRPr lang="it-IT" sz="1600" dirty="0" smtClean="0"/>
          </a:p>
          <a:p>
            <a:endParaRPr lang="it-IT" sz="1400" dirty="0"/>
          </a:p>
        </p:txBody>
      </p:sp>
    </p:spTree>
    <p:extLst>
      <p:ext uri="{BB962C8B-B14F-4D97-AF65-F5344CB8AC3E}">
        <p14:creationId xmlns:p14="http://schemas.microsoft.com/office/powerpoint/2010/main" val="21507906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stretch>
            <a:fillRect/>
          </a:stretch>
        </p:blipFill>
        <p:spPr>
          <a:xfrm rot="10800000">
            <a:off x="0" y="5227744"/>
            <a:ext cx="9144000" cy="2573701"/>
          </a:xfrm>
          <a:prstGeom prst="rect">
            <a:avLst/>
          </a:prstGeom>
        </p:spPr>
      </p:pic>
      <p:sp>
        <p:nvSpPr>
          <p:cNvPr id="3" name="Rettangolo 2"/>
          <p:cNvSpPr/>
          <p:nvPr/>
        </p:nvSpPr>
        <p:spPr>
          <a:xfrm>
            <a:off x="256830" y="433230"/>
            <a:ext cx="8805799" cy="1231106"/>
          </a:xfrm>
          <a:prstGeom prst="rect">
            <a:avLst/>
          </a:prstGeom>
        </p:spPr>
        <p:txBody>
          <a:bodyPr wrap="square">
            <a:spAutoFit/>
          </a:bodyPr>
          <a:lstStyle/>
          <a:p>
            <a:pPr algn="ctr"/>
            <a:r>
              <a:rPr lang="it-IT" sz="2800" b="1" dirty="0" smtClean="0">
                <a:solidFill>
                  <a:srgbClr val="0070C0"/>
                </a:solidFill>
              </a:rPr>
              <a:t>Obiettivi della sperimentazione </a:t>
            </a:r>
            <a:r>
              <a:rPr lang="it-IT" sz="2800" b="1" dirty="0" err="1" smtClean="0">
                <a:solidFill>
                  <a:srgbClr val="0070C0"/>
                </a:solidFill>
              </a:rPr>
              <a:t>Ci.Ro</a:t>
            </a:r>
            <a:r>
              <a:rPr lang="it-IT" sz="2800" b="1" dirty="0" smtClean="0">
                <a:solidFill>
                  <a:srgbClr val="0070C0"/>
                </a:solidFill>
              </a:rPr>
              <a:t>.</a:t>
            </a:r>
          </a:p>
          <a:p>
            <a:endParaRPr lang="it-IT" sz="1400" dirty="0" smtClean="0"/>
          </a:p>
          <a:p>
            <a:r>
              <a:rPr lang="it-IT" sz="1600" dirty="0"/>
              <a:t>La filosofia del </a:t>
            </a:r>
            <a:r>
              <a:rPr lang="it-IT" sz="1600" dirty="0" smtClean="0"/>
              <a:t>progetto è </a:t>
            </a:r>
            <a:r>
              <a:rPr lang="it-IT" sz="1600" dirty="0"/>
              <a:t>quella di </a:t>
            </a:r>
            <a:r>
              <a:rPr lang="it-IT" sz="1600" dirty="0" smtClean="0"/>
              <a:t>coniugare </a:t>
            </a:r>
            <a:r>
              <a:rPr lang="it-IT" sz="1600" dirty="0"/>
              <a:t>gli effetti di detti </a:t>
            </a:r>
            <a:r>
              <a:rPr lang="it-IT" sz="1600" dirty="0" smtClean="0"/>
              <a:t>singoli sistemi </a:t>
            </a:r>
            <a:r>
              <a:rPr lang="it-IT" sz="1600" dirty="0"/>
              <a:t>mediante una gestione congiunta degli stessi, </a:t>
            </a:r>
            <a:r>
              <a:rPr lang="it-IT" sz="1600" dirty="0" smtClean="0"/>
              <a:t>con l‘Obiettivo di contribuire alla</a:t>
            </a:r>
            <a:r>
              <a:rPr lang="it-IT" sz="1600" b="1" dirty="0" smtClean="0"/>
              <a:t> </a:t>
            </a:r>
            <a:r>
              <a:rPr lang="it-IT" sz="1600" b="1" dirty="0"/>
              <a:t>redistribuzione del traffico in modo </a:t>
            </a:r>
            <a:r>
              <a:rPr lang="it-IT" sz="1600" b="1" dirty="0" smtClean="0"/>
              <a:t>razionale.</a:t>
            </a:r>
            <a:endParaRPr lang="it-IT" sz="16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3272" y="1870054"/>
            <a:ext cx="921600" cy="9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668" y="3054109"/>
            <a:ext cx="923175" cy="92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3272" y="3054109"/>
            <a:ext cx="921600" cy="9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3272" y="4306144"/>
            <a:ext cx="921600" cy="9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9668" y="1870054"/>
            <a:ext cx="921600" cy="9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28281" y="1870054"/>
            <a:ext cx="6044638"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it-IT" sz="1600" dirty="0"/>
          </a:p>
          <a:p>
            <a:r>
              <a:rPr lang="it-IT" sz="1600" dirty="0"/>
              <a:t>Così da conseguire i seguenti vantaggi:</a:t>
            </a:r>
          </a:p>
          <a:p>
            <a:r>
              <a:rPr lang="it-IT" sz="1600" dirty="0"/>
              <a:t> </a:t>
            </a:r>
          </a:p>
          <a:p>
            <a:pPr marL="285750" indent="-285750">
              <a:buFont typeface="Arial" pitchFamily="34" charset="0"/>
              <a:buChar char="•"/>
            </a:pPr>
            <a:r>
              <a:rPr lang="it-IT" sz="1600" dirty="0"/>
              <a:t>riduzione tempi morti di attesa nel traffico e in fila presso uffici;</a:t>
            </a:r>
          </a:p>
          <a:p>
            <a:pPr marL="285750" indent="-285750">
              <a:buFont typeface="Arial" pitchFamily="34" charset="0"/>
              <a:buChar char="•"/>
            </a:pPr>
            <a:r>
              <a:rPr lang="it-IT" sz="1600" dirty="0"/>
              <a:t>Riduzione delle auto in circolazione sulle strade ad alta frequentazione con particolare riguardo alle ore di picco;</a:t>
            </a:r>
          </a:p>
          <a:p>
            <a:pPr marL="285750" indent="-285750">
              <a:buFont typeface="Arial" pitchFamily="34" charset="0"/>
              <a:buChar char="•"/>
            </a:pPr>
            <a:r>
              <a:rPr lang="it-IT" sz="1600" dirty="0"/>
              <a:t>incremento spazi disponibili, per riduzione dei veicoli in sosta</a:t>
            </a:r>
          </a:p>
          <a:p>
            <a:pPr marL="285750" indent="-285750">
              <a:buFont typeface="Arial" pitchFamily="34" charset="0"/>
              <a:buChar char="•"/>
            </a:pPr>
            <a:r>
              <a:rPr lang="it-IT" sz="1600" dirty="0"/>
              <a:t>riduzione dell’inquinamento acustico e ambientale</a:t>
            </a:r>
          </a:p>
          <a:p>
            <a:pPr marL="285750" indent="-285750">
              <a:buFont typeface="Arial" pitchFamily="34" charset="0"/>
              <a:buChar char="•"/>
            </a:pPr>
            <a:r>
              <a:rPr lang="it-IT" sz="1600" dirty="0"/>
              <a:t>c</a:t>
            </a:r>
            <a:r>
              <a:rPr lang="it-IT" sz="1600" dirty="0" smtClean="0"/>
              <a:t>ontribuire all’economia </a:t>
            </a:r>
            <a:r>
              <a:rPr lang="it-IT" sz="1600" dirty="0"/>
              <a:t>del territorio</a:t>
            </a:r>
          </a:p>
          <a:p>
            <a:endParaRPr lang="it-IT" dirty="0"/>
          </a:p>
        </p:txBody>
      </p:sp>
      <p:sp>
        <p:nvSpPr>
          <p:cNvPr id="8" name="CasellaDiTesto 7"/>
          <p:cNvSpPr txBox="1"/>
          <p:nvPr/>
        </p:nvSpPr>
        <p:spPr>
          <a:xfrm>
            <a:off x="328281" y="4600304"/>
            <a:ext cx="7234562" cy="1846659"/>
          </a:xfrm>
          <a:prstGeom prst="rect">
            <a:avLst/>
          </a:prstGeom>
          <a:solidFill>
            <a:schemeClr val="lt1">
              <a:alpha val="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600" dirty="0" smtClean="0"/>
              <a:t>La </a:t>
            </a:r>
            <a:r>
              <a:rPr lang="it-IT" sz="1600" dirty="0"/>
              <a:t>sperimentazione occorrerà: </a:t>
            </a:r>
          </a:p>
          <a:p>
            <a:endParaRPr lang="it-IT" sz="1600" dirty="0"/>
          </a:p>
          <a:p>
            <a:pPr marL="285750" indent="-285750">
              <a:buFont typeface="Arial" pitchFamily="34" charset="0"/>
              <a:buChar char="•"/>
            </a:pPr>
            <a:r>
              <a:rPr lang="it-IT" sz="1600" dirty="0"/>
              <a:t>alla definizione ottimale dell’architettura di sistema e di servizio, </a:t>
            </a:r>
          </a:p>
          <a:p>
            <a:pPr marL="285750" indent="-285750">
              <a:buFont typeface="Arial" pitchFamily="34" charset="0"/>
              <a:buChar char="•"/>
            </a:pPr>
            <a:r>
              <a:rPr lang="it-IT" sz="1600" dirty="0"/>
              <a:t>a verificare il perseguimento di detto obiettivo ed alla quantificazione dei </a:t>
            </a:r>
            <a:r>
              <a:rPr lang="it-IT" sz="1600" dirty="0" smtClean="0"/>
              <a:t>risultati</a:t>
            </a:r>
            <a:endParaRPr lang="it-IT" sz="1600" dirty="0"/>
          </a:p>
          <a:p>
            <a:pPr marL="285750" indent="-285750">
              <a:buFont typeface="Arial" pitchFamily="34" charset="0"/>
              <a:buChar char="•"/>
            </a:pPr>
            <a:r>
              <a:rPr lang="it-IT" sz="1600" dirty="0"/>
              <a:t>definire di un modello in scala adatto a ricavare una equazione per il dimensionamento di tale sistema in altri contesti urbani.</a:t>
            </a:r>
          </a:p>
          <a:p>
            <a:endParaRPr lang="it-IT" dirty="0"/>
          </a:p>
        </p:txBody>
      </p:sp>
    </p:spTree>
    <p:extLst>
      <p:ext uri="{BB962C8B-B14F-4D97-AF65-F5344CB8AC3E}">
        <p14:creationId xmlns:p14="http://schemas.microsoft.com/office/powerpoint/2010/main" val="39090834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stretch>
            <a:fillRect/>
          </a:stretch>
        </p:blipFill>
        <p:spPr>
          <a:xfrm rot="10800000">
            <a:off x="0" y="5227744"/>
            <a:ext cx="9144000" cy="2573701"/>
          </a:xfrm>
          <a:prstGeom prst="rect">
            <a:avLst/>
          </a:prstGeom>
        </p:spPr>
      </p:pic>
      <p:sp>
        <p:nvSpPr>
          <p:cNvPr id="3" name="Rettangolo 2"/>
          <p:cNvSpPr/>
          <p:nvPr/>
        </p:nvSpPr>
        <p:spPr>
          <a:xfrm>
            <a:off x="133673" y="776460"/>
            <a:ext cx="5935561" cy="2554545"/>
          </a:xfrm>
          <a:prstGeom prst="rect">
            <a:avLst/>
          </a:prstGeom>
        </p:spPr>
        <p:txBody>
          <a:bodyPr wrap="square">
            <a:spAutoFit/>
          </a:bodyPr>
          <a:lstStyle/>
          <a:p>
            <a:pPr algn="just"/>
            <a:r>
              <a:rPr lang="it-IT" sz="1600" dirty="0" err="1" smtClean="0"/>
              <a:t>Ci.Ro</a:t>
            </a:r>
            <a:r>
              <a:rPr lang="it-IT" sz="1600" dirty="0"/>
              <a:t>. ha anche pensato </a:t>
            </a:r>
            <a:r>
              <a:rPr lang="it-IT" sz="1600" dirty="0" smtClean="0"/>
              <a:t>a gestire il </a:t>
            </a:r>
            <a:r>
              <a:rPr lang="it-IT" sz="1600" dirty="0"/>
              <a:t>percorso </a:t>
            </a:r>
            <a:r>
              <a:rPr lang="it-IT" sz="1600" dirty="0" smtClean="0"/>
              <a:t>da un </a:t>
            </a:r>
            <a:r>
              <a:rPr lang="it-IT" sz="1600" dirty="0"/>
              <a:t>punto A </a:t>
            </a:r>
            <a:r>
              <a:rPr lang="it-IT" sz="1600" dirty="0" smtClean="0"/>
              <a:t>ad un </a:t>
            </a:r>
            <a:r>
              <a:rPr lang="it-IT" sz="1600" dirty="0"/>
              <a:t>punto B progettando un nuovo modello di </a:t>
            </a:r>
            <a:r>
              <a:rPr lang="it-IT" sz="1600" dirty="0" smtClean="0"/>
              <a:t>navigazione</a:t>
            </a:r>
            <a:r>
              <a:rPr lang="it-IT" sz="1600" dirty="0"/>
              <a:t> </a:t>
            </a:r>
            <a:r>
              <a:rPr lang="it-IT" sz="1600" dirty="0" smtClean="0"/>
              <a:t>che ottimizza:</a:t>
            </a:r>
          </a:p>
          <a:p>
            <a:pPr algn="just"/>
            <a:endParaRPr lang="it-IT" sz="1600" dirty="0" smtClean="0"/>
          </a:p>
          <a:p>
            <a:pPr marL="285750" indent="-285750" algn="just">
              <a:buFont typeface="Arial" pitchFamily="34" charset="0"/>
              <a:buChar char="•"/>
            </a:pPr>
            <a:r>
              <a:rPr lang="it-IT" sz="1600" dirty="0"/>
              <a:t>l</a:t>
            </a:r>
            <a:r>
              <a:rPr lang="it-IT" sz="1600" dirty="0" smtClean="0"/>
              <a:t>’attendibilità di </a:t>
            </a:r>
            <a:r>
              <a:rPr lang="it-IT" sz="1600" dirty="0"/>
              <a:t>individuazione della </a:t>
            </a:r>
            <a:r>
              <a:rPr lang="it-IT" sz="1600" dirty="0" smtClean="0"/>
              <a:t>meta</a:t>
            </a:r>
            <a:endParaRPr lang="it-IT" sz="1600" dirty="0"/>
          </a:p>
          <a:p>
            <a:pPr marL="285750" indent="-285750" algn="just">
              <a:buFont typeface="Arial" pitchFamily="34" charset="0"/>
              <a:buChar char="•"/>
            </a:pPr>
            <a:r>
              <a:rPr lang="it-IT" sz="1600" dirty="0" smtClean="0"/>
              <a:t>le modalità di conoscenza della città</a:t>
            </a:r>
          </a:p>
          <a:p>
            <a:pPr algn="just"/>
            <a:r>
              <a:rPr lang="it-IT" sz="1600" dirty="0" smtClean="0"/>
              <a:t> </a:t>
            </a:r>
          </a:p>
          <a:p>
            <a:pPr algn="just"/>
            <a:r>
              <a:rPr lang="it-IT" sz="1600" dirty="0" smtClean="0"/>
              <a:t>Tale modello di navigazione, tiene conto delle preferenze dell’utilizzatore e sarà in grado di offrire alternative alla scelta selezionata e di segnalare se lungo il percorso vi sono punti di interesse coerenti col profilo utente.</a:t>
            </a:r>
            <a:r>
              <a:rPr lang="it-IT" sz="1400" dirty="0" smtClean="0"/>
              <a:t> </a:t>
            </a:r>
            <a:endParaRPr lang="it-IT" sz="1400" dirty="0"/>
          </a:p>
        </p:txBody>
      </p:sp>
      <p:pic>
        <p:nvPicPr>
          <p:cNvPr id="3074" name="Picture 2" descr="C:\Users\Utente\Dropbox\comunicazione e marketing\Convegno 4 luglio 2013\slide convegno\table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073" y="1022523"/>
            <a:ext cx="2565292" cy="203424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33672" y="5227744"/>
            <a:ext cx="7930417" cy="1107996"/>
          </a:xfrm>
          <a:prstGeom prst="rect">
            <a:avLst/>
          </a:prstGeom>
          <a:noFill/>
        </p:spPr>
        <p:txBody>
          <a:bodyPr wrap="square" rtlCol="0">
            <a:spAutoFit/>
          </a:bodyPr>
          <a:lstStyle/>
          <a:p>
            <a:endParaRPr lang="it-IT" sz="1600" dirty="0"/>
          </a:p>
          <a:p>
            <a:r>
              <a:rPr lang="it-IT" sz="1600" dirty="0"/>
              <a:t>Cercando la meta mediante la selezione di alternative multiple, inoltre,  si viene a conoscenza di risorse e realtà del territorio non conosciute prima. </a:t>
            </a:r>
          </a:p>
          <a:p>
            <a:endParaRPr lang="it-IT" dirty="0"/>
          </a:p>
        </p:txBody>
      </p:sp>
      <p:sp>
        <p:nvSpPr>
          <p:cNvPr id="5" name="CasellaDiTesto 4"/>
          <p:cNvSpPr txBox="1"/>
          <p:nvPr/>
        </p:nvSpPr>
        <p:spPr>
          <a:xfrm>
            <a:off x="347436" y="132775"/>
            <a:ext cx="8545929" cy="677108"/>
          </a:xfrm>
          <a:prstGeom prst="rect">
            <a:avLst/>
          </a:prstGeom>
          <a:noFill/>
        </p:spPr>
        <p:txBody>
          <a:bodyPr wrap="none" rtlCol="0">
            <a:spAutoFit/>
          </a:bodyPr>
          <a:lstStyle/>
          <a:p>
            <a:r>
              <a:rPr lang="it-IT" sz="2000" b="1" dirty="0">
                <a:solidFill>
                  <a:srgbClr val="0070C0"/>
                </a:solidFill>
              </a:rPr>
              <a:t>CONTRIBUTO ALL’ECONOMIA DEL TERRITORIO – NAVIGAZIONE INFOMOBILITY</a:t>
            </a:r>
          </a:p>
          <a:p>
            <a:endParaRPr lang="it-IT" dirty="0"/>
          </a:p>
        </p:txBody>
      </p:sp>
      <p:pic>
        <p:nvPicPr>
          <p:cNvPr id="2" name="Immagine 1" descr="Nav_CiRo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36" y="3331005"/>
            <a:ext cx="3741012" cy="2006600"/>
          </a:xfrm>
          <a:prstGeom prst="rect">
            <a:avLst/>
          </a:prstGeom>
        </p:spPr>
      </p:pic>
      <p:pic>
        <p:nvPicPr>
          <p:cNvPr id="8" name="Immagine 7" descr="Nav_CiRo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2356" y="3331005"/>
            <a:ext cx="3733800" cy="2006600"/>
          </a:xfrm>
          <a:prstGeom prst="rect">
            <a:avLst/>
          </a:prstGeom>
        </p:spPr>
      </p:pic>
    </p:spTree>
    <p:extLst>
      <p:ext uri="{BB962C8B-B14F-4D97-AF65-F5344CB8AC3E}">
        <p14:creationId xmlns:p14="http://schemas.microsoft.com/office/powerpoint/2010/main" val="27797622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58825" y="3672463"/>
            <a:ext cx="4013653" cy="187743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endParaRPr lang="it-IT" dirty="0"/>
          </a:p>
          <a:p>
            <a:pPr marL="285750" indent="-285750" algn="just">
              <a:buFont typeface="Arial" pitchFamily="34" charset="0"/>
              <a:buChar char="•"/>
            </a:pPr>
            <a:r>
              <a:rPr lang="it-IT" sz="1600" dirty="0"/>
              <a:t>L’utente si identifica e registra presso il punto </a:t>
            </a:r>
            <a:r>
              <a:rPr lang="it-IT" sz="1600" dirty="0" err="1"/>
              <a:t>Ci.Ro</a:t>
            </a:r>
            <a:r>
              <a:rPr lang="it-IT" sz="1600" dirty="0"/>
              <a:t>.</a:t>
            </a:r>
          </a:p>
          <a:p>
            <a:pPr marL="285750" indent="-285750" algn="just">
              <a:buFont typeface="Arial" pitchFamily="34" charset="0"/>
              <a:buChar char="•"/>
            </a:pPr>
            <a:r>
              <a:rPr lang="it-IT" sz="1600" dirty="0"/>
              <a:t>Ottiene il badge RFID personalizzato in tempo reale</a:t>
            </a:r>
          </a:p>
          <a:p>
            <a:pPr marL="285750" indent="-285750" algn="just">
              <a:buFont typeface="Arial" pitchFamily="34" charset="0"/>
              <a:buChar char="•"/>
            </a:pPr>
            <a:r>
              <a:rPr lang="it-IT" sz="1600" dirty="0"/>
              <a:t>Può accedere immediatamente ai servizi</a:t>
            </a:r>
          </a:p>
          <a:p>
            <a:endParaRPr lang="it-IT" dirty="0"/>
          </a:p>
        </p:txBody>
      </p:sp>
      <p:pic>
        <p:nvPicPr>
          <p:cNvPr id="7" name="Immagine 6"/>
          <p:cNvPicPr>
            <a:picLocks noChangeAspect="1"/>
          </p:cNvPicPr>
          <p:nvPr/>
        </p:nvPicPr>
        <p:blipFill>
          <a:blip r:embed="rId3"/>
          <a:stretch>
            <a:fillRect/>
          </a:stretch>
        </p:blipFill>
        <p:spPr>
          <a:xfrm rot="10800000">
            <a:off x="0" y="5227744"/>
            <a:ext cx="9144000" cy="2573701"/>
          </a:xfrm>
          <a:prstGeom prst="rect">
            <a:avLst/>
          </a:prstGeom>
        </p:spPr>
      </p:pic>
      <p:sp>
        <p:nvSpPr>
          <p:cNvPr id="3" name="Rettangolo 2"/>
          <p:cNvSpPr/>
          <p:nvPr/>
        </p:nvSpPr>
        <p:spPr>
          <a:xfrm>
            <a:off x="338202" y="551145"/>
            <a:ext cx="8141917" cy="461665"/>
          </a:xfrm>
          <a:prstGeom prst="rect">
            <a:avLst/>
          </a:prstGeom>
        </p:spPr>
        <p:txBody>
          <a:bodyPr wrap="square">
            <a:spAutoFit/>
          </a:bodyPr>
          <a:lstStyle/>
          <a:p>
            <a:pPr algn="ctr"/>
            <a:r>
              <a:rPr lang="it-IT" sz="2400" b="1" dirty="0" smtClean="0">
                <a:solidFill>
                  <a:srgbClr val="0070C0"/>
                </a:solidFill>
              </a:rPr>
              <a:t>LE INNOVAZIONI IN CORSO DI INTRODUZIONE</a:t>
            </a:r>
          </a:p>
        </p:txBody>
      </p:sp>
      <p:pic>
        <p:nvPicPr>
          <p:cNvPr id="8194" name="Picture 2" descr="C:\Users\utentepc\Desktop\slide convegno\car-van-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01" y="3808522"/>
            <a:ext cx="4520623" cy="188574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112815" y="1012810"/>
            <a:ext cx="6918368" cy="584775"/>
          </a:xfrm>
          <a:prstGeom prst="rect">
            <a:avLst/>
          </a:prstGeom>
          <a:noFill/>
        </p:spPr>
        <p:txBody>
          <a:bodyPr wrap="square" rtlCol="0">
            <a:spAutoFit/>
          </a:bodyPr>
          <a:lstStyle/>
          <a:p>
            <a:r>
              <a:rPr lang="it-IT" sz="1600" dirty="0"/>
              <a:t>Il sistema </a:t>
            </a:r>
            <a:r>
              <a:rPr lang="it-IT" sz="1600" dirty="0" err="1"/>
              <a:t>Ci.Ro</a:t>
            </a:r>
            <a:r>
              <a:rPr lang="it-IT" sz="1600" dirty="0"/>
              <a:t>. Si basa sulla integrazione di tecnologie complesse di ICT ed </a:t>
            </a:r>
            <a:r>
              <a:rPr lang="it-IT" sz="1600" dirty="0" smtClean="0"/>
              <a:t>ITS. </a:t>
            </a:r>
          </a:p>
          <a:p>
            <a:r>
              <a:rPr lang="it-IT" sz="1600" dirty="0" smtClean="0"/>
              <a:t>Dalla ricerca tecnologica perseguita si stanno delineando le seguenti innovazioni: </a:t>
            </a:r>
          </a:p>
        </p:txBody>
      </p:sp>
      <p:sp>
        <p:nvSpPr>
          <p:cNvPr id="5" name="CasellaDiTesto 4"/>
          <p:cNvSpPr txBox="1"/>
          <p:nvPr/>
        </p:nvSpPr>
        <p:spPr>
          <a:xfrm>
            <a:off x="882275" y="1848106"/>
            <a:ext cx="7053769" cy="1569660"/>
          </a:xfrm>
          <a:prstGeom prst="rect">
            <a:avLst/>
          </a:prstGeom>
          <a:noFill/>
        </p:spPr>
        <p:txBody>
          <a:bodyPr wrap="square" rtlCol="0">
            <a:spAutoFit/>
          </a:bodyPr>
          <a:lstStyle/>
          <a:p>
            <a:pPr marL="342900" indent="-342900">
              <a:buFont typeface="+mj-lt"/>
              <a:buAutoNum type="arabicPeriod"/>
            </a:pPr>
            <a:r>
              <a:rPr lang="it-IT" sz="1600" dirty="0" smtClean="0"/>
              <a:t>Sistema di accreditamento totalmente on-line e </a:t>
            </a:r>
            <a:r>
              <a:rPr lang="it-IT" sz="1600" dirty="0" err="1" smtClean="0"/>
              <a:t>real</a:t>
            </a:r>
            <a:r>
              <a:rPr lang="it-IT" sz="1600" dirty="0" smtClean="0"/>
              <a:t> time</a:t>
            </a:r>
          </a:p>
          <a:p>
            <a:pPr marL="342900" indent="-342900">
              <a:buFont typeface="+mj-lt"/>
              <a:buAutoNum type="arabicPeriod"/>
            </a:pPr>
            <a:r>
              <a:rPr lang="it-IT" sz="1600" dirty="0" smtClean="0"/>
              <a:t>Software di prenotazione che consente l’uso in modalità occasionale e la restituzione del veicolo in un punto </a:t>
            </a:r>
            <a:r>
              <a:rPr lang="it-IT" sz="1600" dirty="0" err="1" smtClean="0"/>
              <a:t>Ci.Ro</a:t>
            </a:r>
            <a:r>
              <a:rPr lang="it-IT" sz="1600" dirty="0" smtClean="0"/>
              <a:t>. diverso da quello di prelievo</a:t>
            </a:r>
          </a:p>
          <a:p>
            <a:pPr marL="342900" indent="-342900">
              <a:buFont typeface="+mj-lt"/>
              <a:buAutoNum type="arabicPeriod"/>
            </a:pPr>
            <a:r>
              <a:rPr lang="it-IT" sz="1600" dirty="0" smtClean="0"/>
              <a:t>Modalità di sblocco/blocco infrastruttura di ricarica e veicolo con un unico badge RFID (in futuro anche con tecnologia NFC) e senza ausilio di chiavi.</a:t>
            </a:r>
          </a:p>
          <a:p>
            <a:pPr marL="342900" indent="-342900">
              <a:buFont typeface="+mj-lt"/>
              <a:buAutoNum type="arabicPeriod"/>
            </a:pPr>
            <a:r>
              <a:rPr lang="it-IT" sz="1600" dirty="0" smtClean="0"/>
              <a:t>Modalità di gestione del veicolo da remoto</a:t>
            </a:r>
            <a:endParaRPr lang="it-IT" sz="1600" dirty="0"/>
          </a:p>
        </p:txBody>
      </p:sp>
    </p:spTree>
    <p:extLst>
      <p:ext uri="{BB962C8B-B14F-4D97-AF65-F5344CB8AC3E}">
        <p14:creationId xmlns:p14="http://schemas.microsoft.com/office/powerpoint/2010/main" val="33929997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stretch>
            <a:fillRect/>
          </a:stretch>
        </p:blipFill>
        <p:spPr>
          <a:xfrm rot="10800000">
            <a:off x="0" y="5227744"/>
            <a:ext cx="9144000" cy="2573701"/>
          </a:xfrm>
          <a:prstGeom prst="rect">
            <a:avLst/>
          </a:prstGeom>
        </p:spPr>
      </p:pic>
      <p:sp>
        <p:nvSpPr>
          <p:cNvPr id="3" name="Rettangolo 2"/>
          <p:cNvSpPr/>
          <p:nvPr/>
        </p:nvSpPr>
        <p:spPr>
          <a:xfrm>
            <a:off x="338202" y="551145"/>
            <a:ext cx="8567695" cy="8032968"/>
          </a:xfrm>
          <a:prstGeom prst="rect">
            <a:avLst/>
          </a:prstGeom>
        </p:spPr>
        <p:txBody>
          <a:bodyPr wrap="square">
            <a:spAutoFit/>
          </a:bodyPr>
          <a:lstStyle/>
          <a:p>
            <a:pPr algn="ctr"/>
            <a:r>
              <a:rPr lang="it-IT" sz="2400" b="1" dirty="0" smtClean="0">
                <a:solidFill>
                  <a:srgbClr val="0070C0"/>
                </a:solidFill>
              </a:rPr>
              <a:t>UTILIZZO SEMPLICE ED ECONOMICO</a:t>
            </a:r>
          </a:p>
          <a:p>
            <a:endParaRPr lang="it-IT" sz="1400" dirty="0"/>
          </a:p>
          <a:p>
            <a:pPr algn="ctr"/>
            <a:r>
              <a:rPr lang="it-IT" sz="1600" dirty="0" smtClean="0"/>
              <a:t>L’accesso è facile ed intuitivo</a:t>
            </a:r>
          </a:p>
          <a:p>
            <a:endParaRPr lang="it-IT" sz="1400" dirty="0"/>
          </a:p>
          <a:p>
            <a:endParaRPr lang="it-IT" sz="1400" dirty="0" smtClean="0"/>
          </a:p>
          <a:p>
            <a:endParaRPr lang="it-IT" sz="1400" dirty="0"/>
          </a:p>
          <a:p>
            <a:endParaRPr lang="it-IT" sz="1400" dirty="0" smtClean="0"/>
          </a:p>
          <a:p>
            <a:endParaRPr lang="it-IT" sz="1400" dirty="0"/>
          </a:p>
          <a:p>
            <a:endParaRPr lang="it-IT" sz="1400" dirty="0" smtClean="0"/>
          </a:p>
          <a:p>
            <a:endParaRPr lang="it-IT" sz="1400" dirty="0"/>
          </a:p>
          <a:p>
            <a:endParaRPr lang="it-IT" sz="1400" dirty="0" smtClean="0"/>
          </a:p>
          <a:p>
            <a:endParaRPr lang="it-IT" sz="1400" dirty="0"/>
          </a:p>
          <a:p>
            <a:endParaRPr lang="it-IT" sz="1400" dirty="0" smtClean="0"/>
          </a:p>
          <a:p>
            <a:endParaRPr lang="it-IT" sz="1400" dirty="0"/>
          </a:p>
          <a:p>
            <a:endParaRPr lang="it-IT" sz="1400" dirty="0" smtClean="0"/>
          </a:p>
          <a:p>
            <a:endParaRPr lang="it-IT" sz="1600" dirty="0" smtClean="0"/>
          </a:p>
          <a:p>
            <a:pPr marL="285750" indent="-285750">
              <a:buFont typeface="Arial" pitchFamily="34" charset="0"/>
              <a:buChar char="•"/>
            </a:pPr>
            <a:endParaRPr lang="it-IT" sz="1600" dirty="0"/>
          </a:p>
          <a:p>
            <a:pPr marL="285750" indent="-285750">
              <a:buFont typeface="Arial" pitchFamily="34" charset="0"/>
              <a:buChar char="•"/>
            </a:pPr>
            <a:r>
              <a:rPr lang="it-IT" sz="1600" dirty="0" smtClean="0"/>
              <a:t>Si prenota il veicolo con l’APP scaricata sullo </a:t>
            </a:r>
            <a:r>
              <a:rPr lang="it-IT" sz="1600" dirty="0" err="1" smtClean="0"/>
              <a:t>smartphone</a:t>
            </a:r>
            <a:r>
              <a:rPr lang="it-IT" sz="1600" dirty="0" smtClean="0"/>
              <a:t> o tramite il portale</a:t>
            </a:r>
          </a:p>
          <a:p>
            <a:pPr marL="285750" indent="-285750">
              <a:buFont typeface="Arial" pitchFamily="34" charset="0"/>
              <a:buChar char="•"/>
            </a:pPr>
            <a:r>
              <a:rPr lang="it-IT" sz="1600" dirty="0" smtClean="0"/>
              <a:t>In alternativa si può prelevare un veicolo senza prenotazione tra quelli indicati al punto </a:t>
            </a:r>
            <a:r>
              <a:rPr lang="it-IT" sz="1600" dirty="0" err="1" smtClean="0"/>
              <a:t>Ci.Ro</a:t>
            </a:r>
            <a:r>
              <a:rPr lang="it-IT" sz="1600" dirty="0" smtClean="0"/>
              <a:t> .</a:t>
            </a:r>
          </a:p>
          <a:p>
            <a:pPr marL="285750" indent="-285750">
              <a:buFont typeface="Arial" pitchFamily="34" charset="0"/>
              <a:buChar char="•"/>
            </a:pPr>
            <a:r>
              <a:rPr lang="it-IT" sz="1600" dirty="0" smtClean="0"/>
              <a:t>Si sblocca la colonnina di ricarica col badge RFID</a:t>
            </a:r>
          </a:p>
          <a:p>
            <a:pPr marL="285750" indent="-285750">
              <a:buFont typeface="Arial" pitchFamily="34" charset="0"/>
              <a:buChar char="•"/>
            </a:pPr>
            <a:r>
              <a:rPr lang="it-IT" sz="1600" dirty="0" smtClean="0"/>
              <a:t>Con lo stesso badge si sblocca portiere e motore del veicolo</a:t>
            </a:r>
          </a:p>
          <a:p>
            <a:pPr marL="285750" indent="-285750">
              <a:buFont typeface="Arial" pitchFamily="34" charset="0"/>
              <a:buChar char="•"/>
            </a:pPr>
            <a:r>
              <a:rPr lang="it-IT" sz="1600" dirty="0" smtClean="0"/>
              <a:t>Si è pronti a fruire della città con </a:t>
            </a:r>
            <a:r>
              <a:rPr lang="it-IT" sz="1600" dirty="0" err="1" smtClean="0"/>
              <a:t>Ci.Ro</a:t>
            </a:r>
            <a:r>
              <a:rPr lang="it-IT" sz="1600" dirty="0" smtClean="0"/>
              <a:t>.</a:t>
            </a:r>
          </a:p>
          <a:p>
            <a:pPr marL="285750" indent="-285750">
              <a:buFont typeface="Arial" pitchFamily="34" charset="0"/>
              <a:buChar char="•"/>
            </a:pPr>
            <a:endParaRPr lang="it-IT" sz="1400" dirty="0" smtClean="0"/>
          </a:p>
          <a:p>
            <a:pPr marL="285750" indent="-285750">
              <a:buFont typeface="Arial" pitchFamily="34" charset="0"/>
              <a:buChar char="•"/>
            </a:pPr>
            <a:endParaRPr lang="it-IT" sz="1400" dirty="0" smtClean="0"/>
          </a:p>
          <a:p>
            <a:endParaRPr lang="it-IT" sz="1400" dirty="0"/>
          </a:p>
          <a:p>
            <a:endParaRPr lang="it-IT" sz="1400" dirty="0" smtClean="0"/>
          </a:p>
          <a:p>
            <a:r>
              <a:rPr lang="it-IT" sz="1400" dirty="0" smtClean="0"/>
              <a:t> </a:t>
            </a:r>
            <a:endParaRPr lang="it-IT" sz="1400" dirty="0"/>
          </a:p>
          <a:p>
            <a:endParaRPr lang="it-IT" sz="1400" dirty="0" smtClean="0"/>
          </a:p>
          <a:p>
            <a:endParaRPr lang="it-IT" sz="1400" dirty="0"/>
          </a:p>
          <a:p>
            <a:endParaRPr lang="it-IT" sz="1400" dirty="0" smtClean="0"/>
          </a:p>
          <a:p>
            <a:endParaRPr lang="it-IT" sz="1400" dirty="0"/>
          </a:p>
          <a:p>
            <a:endParaRPr lang="it-IT" sz="1400" dirty="0" smtClean="0"/>
          </a:p>
          <a:p>
            <a:endParaRPr lang="it-IT" sz="1400" dirty="0" smtClean="0"/>
          </a:p>
          <a:p>
            <a:endParaRPr lang="it-IT" sz="1400" dirty="0"/>
          </a:p>
          <a:p>
            <a:r>
              <a:rPr lang="it-IT" sz="1400" dirty="0" smtClean="0"/>
              <a:t>I </a:t>
            </a:r>
            <a:endParaRPr lang="it-IT" sz="14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118" y="1695880"/>
            <a:ext cx="5630036" cy="234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5372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rot="10800000">
            <a:off x="0" y="5227744"/>
            <a:ext cx="9144000" cy="2573701"/>
          </a:xfrm>
          <a:prstGeom prst="rect">
            <a:avLst/>
          </a:prstGeom>
        </p:spPr>
      </p:pic>
      <p:pic>
        <p:nvPicPr>
          <p:cNvPr id="1026" name="Picture 2" descr="C:\Users\Utente\Dropbox\comunicazione e marketing\Convegno 4 luglio 2013\slide convegno\app--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70" y="1012809"/>
            <a:ext cx="2141308" cy="38106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tente\Dropbox\comunicazione e marketing\Convegno 4 luglio 2013\slide convegno\app--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53" y="1012809"/>
            <a:ext cx="2006887" cy="38242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tente\Dropbox\comunicazione e marketing\Convegno 4 luglio 2013\slide convegno\app--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1121" y="1012809"/>
            <a:ext cx="2148998" cy="3824293"/>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338202" y="551144"/>
            <a:ext cx="8141917" cy="461665"/>
          </a:xfrm>
          <a:prstGeom prst="rect">
            <a:avLst/>
          </a:prstGeom>
        </p:spPr>
        <p:txBody>
          <a:bodyPr wrap="square">
            <a:spAutoFit/>
          </a:bodyPr>
          <a:lstStyle/>
          <a:p>
            <a:pPr algn="ctr"/>
            <a:r>
              <a:rPr lang="it-IT" sz="2400" b="1" dirty="0" smtClean="0">
                <a:solidFill>
                  <a:srgbClr val="0070C0"/>
                </a:solidFill>
              </a:rPr>
              <a:t>APP per SMARTPHONE (</a:t>
            </a:r>
            <a:r>
              <a:rPr lang="it-IT" sz="2400" b="1" dirty="0" err="1" smtClean="0">
                <a:solidFill>
                  <a:srgbClr val="0070C0"/>
                </a:solidFill>
              </a:rPr>
              <a:t>iOS</a:t>
            </a:r>
            <a:r>
              <a:rPr lang="it-IT" sz="2400" b="1" dirty="0" smtClean="0">
                <a:solidFill>
                  <a:srgbClr val="0070C0"/>
                </a:solidFill>
              </a:rPr>
              <a:t> – </a:t>
            </a:r>
            <a:r>
              <a:rPr lang="it-IT" sz="2400" b="1" dirty="0" err="1" smtClean="0">
                <a:solidFill>
                  <a:srgbClr val="0070C0"/>
                </a:solidFill>
              </a:rPr>
              <a:t>Android</a:t>
            </a:r>
            <a:r>
              <a:rPr lang="it-IT" sz="2400" b="1" dirty="0" smtClean="0">
                <a:solidFill>
                  <a:srgbClr val="0070C0"/>
                </a:solidFill>
              </a:rPr>
              <a:t>)</a:t>
            </a:r>
          </a:p>
        </p:txBody>
      </p:sp>
      <p:sp>
        <p:nvSpPr>
          <p:cNvPr id="2" name="CasellaDiTesto 1"/>
          <p:cNvSpPr txBox="1"/>
          <p:nvPr/>
        </p:nvSpPr>
        <p:spPr>
          <a:xfrm>
            <a:off x="501270" y="4729425"/>
            <a:ext cx="7173208" cy="1477328"/>
          </a:xfrm>
          <a:prstGeom prst="rect">
            <a:avLst/>
          </a:prstGeom>
          <a:noFill/>
        </p:spPr>
        <p:txBody>
          <a:bodyPr wrap="none" rtlCol="0">
            <a:spAutoFit/>
          </a:bodyPr>
          <a:lstStyle/>
          <a:p>
            <a:r>
              <a:rPr lang="it-IT" dirty="0" smtClean="0"/>
              <a:t>Grazie all’APP per </a:t>
            </a:r>
            <a:r>
              <a:rPr lang="it-IT" dirty="0" err="1" smtClean="0"/>
              <a:t>smartphone</a:t>
            </a:r>
            <a:r>
              <a:rPr lang="it-IT" dirty="0" smtClean="0"/>
              <a:t> l’utente potrà in maniera facile ed intuitiva:</a:t>
            </a:r>
          </a:p>
          <a:p>
            <a:pPr marL="285750" indent="-285750">
              <a:buFont typeface="Arial"/>
              <a:buChar char="•"/>
            </a:pPr>
            <a:r>
              <a:rPr lang="it-IT" dirty="0" smtClean="0"/>
              <a:t>Prenotare un veicolo</a:t>
            </a:r>
          </a:p>
          <a:p>
            <a:pPr marL="285750" indent="-285750">
              <a:buFont typeface="Arial"/>
              <a:buChar char="•"/>
            </a:pPr>
            <a:r>
              <a:rPr lang="it-IT" dirty="0" smtClean="0"/>
              <a:t>Navigare verso il punto </a:t>
            </a:r>
            <a:r>
              <a:rPr lang="it-IT" dirty="0" err="1" smtClean="0"/>
              <a:t>Ci.Ro</a:t>
            </a:r>
            <a:r>
              <a:rPr lang="it-IT" dirty="0" smtClean="0"/>
              <a:t>. Più vicino</a:t>
            </a:r>
          </a:p>
          <a:p>
            <a:pPr marL="285750" indent="-285750">
              <a:buFont typeface="Arial"/>
              <a:buChar char="•"/>
            </a:pPr>
            <a:r>
              <a:rPr lang="it-IT" dirty="0" smtClean="0"/>
              <a:t>Visualizzare su mappa lo stato dei veicoli disponibili</a:t>
            </a:r>
          </a:p>
          <a:p>
            <a:pPr marL="285750" indent="-285750">
              <a:buFont typeface="Arial"/>
              <a:buChar char="•"/>
            </a:pPr>
            <a:r>
              <a:rPr lang="it-IT" dirty="0" smtClean="0"/>
              <a:t>Leggere il regolamento di servizio, le FAQ o richiedere assistenza tecnica</a:t>
            </a:r>
            <a:endParaRPr lang="it-IT" dirty="0"/>
          </a:p>
        </p:txBody>
      </p:sp>
    </p:spTree>
    <p:extLst>
      <p:ext uri="{BB962C8B-B14F-4D97-AF65-F5344CB8AC3E}">
        <p14:creationId xmlns:p14="http://schemas.microsoft.com/office/powerpoint/2010/main" val="19338894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8471334" y="0"/>
            <a:ext cx="672666" cy="6858000"/>
          </a:xfrm>
          <a:prstGeom prst="rect">
            <a:avLst/>
          </a:prstGeom>
        </p:spPr>
      </p:pic>
      <p:pic>
        <p:nvPicPr>
          <p:cNvPr id="9" name="Immagine 8"/>
          <p:cNvPicPr>
            <a:picLocks noChangeAspect="1"/>
          </p:cNvPicPr>
          <p:nvPr/>
        </p:nvPicPr>
        <p:blipFill>
          <a:blip r:embed="rId3"/>
          <a:stretch>
            <a:fillRect/>
          </a:stretch>
        </p:blipFill>
        <p:spPr>
          <a:xfrm>
            <a:off x="8052350" y="248450"/>
            <a:ext cx="991848" cy="922533"/>
          </a:xfrm>
          <a:prstGeom prst="rect">
            <a:avLst/>
          </a:prstGeom>
        </p:spPr>
      </p:pic>
      <p:sp>
        <p:nvSpPr>
          <p:cNvPr id="10" name="Rettangolo 9"/>
          <p:cNvSpPr/>
          <p:nvPr/>
        </p:nvSpPr>
        <p:spPr>
          <a:xfrm>
            <a:off x="451144" y="1420481"/>
            <a:ext cx="7601206" cy="3785652"/>
          </a:xfrm>
          <a:prstGeom prst="rect">
            <a:avLst/>
          </a:prstGeom>
          <a:noFill/>
        </p:spPr>
        <p:txBody>
          <a:bodyPr wrap="square" lIns="91440" tIns="45720" rIns="91440" bIns="45720">
            <a:spAutoFit/>
          </a:bodyPr>
          <a:lstStyle/>
          <a:p>
            <a:pPr algn="ctr"/>
            <a:r>
              <a:rPr lang="it-IT"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GRAZIE </a:t>
            </a:r>
          </a:p>
          <a:p>
            <a:pPr algn="ctr"/>
            <a:r>
              <a:rPr lang="it-IT"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 la cortese attenzione</a:t>
            </a:r>
          </a:p>
        </p:txBody>
      </p:sp>
    </p:spTree>
    <p:extLst>
      <p:ext uri="{BB962C8B-B14F-4D97-AF65-F5344CB8AC3E}">
        <p14:creationId xmlns:p14="http://schemas.microsoft.com/office/powerpoint/2010/main" val="12699264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8471334" y="0"/>
            <a:ext cx="672666" cy="6858000"/>
          </a:xfrm>
          <a:prstGeom prst="rect">
            <a:avLst/>
          </a:prstGeom>
        </p:spPr>
      </p:pic>
      <p:pic>
        <p:nvPicPr>
          <p:cNvPr id="5" name="Immagine 4"/>
          <p:cNvPicPr>
            <a:picLocks noChangeAspect="1"/>
          </p:cNvPicPr>
          <p:nvPr/>
        </p:nvPicPr>
        <p:blipFill>
          <a:blip r:embed="rId4"/>
          <a:stretch>
            <a:fillRect/>
          </a:stretch>
        </p:blipFill>
        <p:spPr>
          <a:xfrm>
            <a:off x="8052350" y="248450"/>
            <a:ext cx="991848" cy="922533"/>
          </a:xfrm>
          <a:prstGeom prst="rect">
            <a:avLst/>
          </a:prstGeom>
        </p:spPr>
      </p:pic>
      <p:sp>
        <p:nvSpPr>
          <p:cNvPr id="2" name="Titolo 1"/>
          <p:cNvSpPr>
            <a:spLocks noGrp="1"/>
          </p:cNvSpPr>
          <p:nvPr>
            <p:ph type="title"/>
          </p:nvPr>
        </p:nvSpPr>
        <p:spPr>
          <a:xfrm>
            <a:off x="418984" y="2298526"/>
            <a:ext cx="8052350" cy="2336104"/>
          </a:xfrm>
        </p:spPr>
        <p:txBody>
          <a:bodyPr>
            <a:normAutofit fontScale="90000"/>
          </a:bodyPr>
          <a:lstStyle/>
          <a:p>
            <a:r>
              <a:rPr lang="it-IT" dirty="0" smtClean="0">
                <a:solidFill>
                  <a:schemeClr val="tx2">
                    <a:lumMod val="60000"/>
                    <a:lumOff val="40000"/>
                  </a:schemeClr>
                </a:solidFill>
              </a:rPr>
              <a:t>Il progetto, i suoi obiettivi e le innovazioni tecnologiche.</a:t>
            </a:r>
            <a:r>
              <a:rPr lang="it-IT" dirty="0">
                <a:solidFill>
                  <a:schemeClr val="tx2">
                    <a:lumMod val="60000"/>
                    <a:lumOff val="40000"/>
                  </a:schemeClr>
                </a:solidFill>
              </a:rPr>
              <a:t/>
            </a:r>
            <a:br>
              <a:rPr lang="it-IT" dirty="0">
                <a:solidFill>
                  <a:schemeClr val="tx2">
                    <a:lumMod val="60000"/>
                    <a:lumOff val="40000"/>
                  </a:schemeClr>
                </a:solidFill>
              </a:rPr>
            </a:br>
            <a:r>
              <a:rPr lang="it-IT" dirty="0" smtClean="0">
                <a:solidFill>
                  <a:schemeClr val="tx2">
                    <a:lumMod val="60000"/>
                    <a:lumOff val="40000"/>
                  </a:schemeClr>
                </a:solidFill>
              </a:rPr>
              <a:t/>
            </a:r>
            <a:br>
              <a:rPr lang="it-IT" dirty="0" smtClean="0">
                <a:solidFill>
                  <a:schemeClr val="tx2">
                    <a:lumMod val="60000"/>
                    <a:lumOff val="40000"/>
                  </a:schemeClr>
                </a:solidFill>
              </a:rPr>
            </a:br>
            <a:r>
              <a:rPr lang="it-IT" sz="1800" dirty="0" smtClean="0">
                <a:solidFill>
                  <a:schemeClr val="tx2">
                    <a:lumMod val="60000"/>
                    <a:lumOff val="40000"/>
                  </a:schemeClr>
                </a:solidFill>
              </a:rPr>
              <a:t>relatori: Gianluca Blasi, Luigi Mingrone</a:t>
            </a:r>
            <a:endParaRPr lang="it-IT" dirty="0">
              <a:solidFill>
                <a:schemeClr val="tx2">
                  <a:lumMod val="60000"/>
                  <a:lumOff val="40000"/>
                </a:schemeClr>
              </a:solidFill>
            </a:endParaRPr>
          </a:p>
        </p:txBody>
      </p:sp>
      <p:sp>
        <p:nvSpPr>
          <p:cNvPr id="3" name="CasellaDiTesto 2"/>
          <p:cNvSpPr txBox="1"/>
          <p:nvPr/>
        </p:nvSpPr>
        <p:spPr>
          <a:xfrm>
            <a:off x="425885" y="1716066"/>
            <a:ext cx="7816241" cy="369332"/>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17594880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8471334" y="0"/>
            <a:ext cx="672666" cy="6858000"/>
          </a:xfrm>
          <a:prstGeom prst="rect">
            <a:avLst/>
          </a:prstGeom>
        </p:spPr>
      </p:pic>
      <p:pic>
        <p:nvPicPr>
          <p:cNvPr id="5" name="Immagine 4"/>
          <p:cNvPicPr>
            <a:picLocks noChangeAspect="1"/>
          </p:cNvPicPr>
          <p:nvPr/>
        </p:nvPicPr>
        <p:blipFill>
          <a:blip r:embed="rId4"/>
          <a:stretch>
            <a:fillRect/>
          </a:stretch>
        </p:blipFill>
        <p:spPr>
          <a:xfrm>
            <a:off x="8052350" y="248450"/>
            <a:ext cx="991848" cy="922533"/>
          </a:xfrm>
          <a:prstGeom prst="rect">
            <a:avLst/>
          </a:prstGeom>
        </p:spPr>
      </p:pic>
      <p:sp>
        <p:nvSpPr>
          <p:cNvPr id="2" name="Titolo 1"/>
          <p:cNvSpPr>
            <a:spLocks noGrp="1"/>
          </p:cNvSpPr>
          <p:nvPr>
            <p:ph type="title"/>
          </p:nvPr>
        </p:nvSpPr>
        <p:spPr>
          <a:xfrm>
            <a:off x="1" y="27983"/>
            <a:ext cx="8052350" cy="1143000"/>
          </a:xfrm>
        </p:spPr>
        <p:txBody>
          <a:bodyPr/>
          <a:lstStyle/>
          <a:p>
            <a:r>
              <a:rPr lang="it-IT" dirty="0" smtClean="0">
                <a:solidFill>
                  <a:schemeClr val="tx2">
                    <a:lumMod val="60000"/>
                    <a:lumOff val="40000"/>
                  </a:schemeClr>
                </a:solidFill>
              </a:rPr>
              <a:t>Smart City</a:t>
            </a:r>
            <a:endParaRPr lang="it-IT" dirty="0">
              <a:solidFill>
                <a:schemeClr val="tx2">
                  <a:lumMod val="60000"/>
                  <a:lumOff val="40000"/>
                </a:schemeClr>
              </a:solidFill>
            </a:endParaRPr>
          </a:p>
        </p:txBody>
      </p:sp>
      <p:pic>
        <p:nvPicPr>
          <p:cNvPr id="1026" name="Picture 2" descr="C:\Users\Utente\Desktop\smart-c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15" y="1584341"/>
            <a:ext cx="4072004" cy="370552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221271" y="1910017"/>
            <a:ext cx="3970751" cy="2862322"/>
          </a:xfrm>
          <a:prstGeom prst="rect">
            <a:avLst/>
          </a:prstGeom>
          <a:noFill/>
        </p:spPr>
        <p:txBody>
          <a:bodyPr wrap="square" rtlCol="0">
            <a:spAutoFit/>
          </a:bodyPr>
          <a:lstStyle/>
          <a:p>
            <a:pPr algn="just"/>
            <a:r>
              <a:rPr lang="it-IT" i="1" dirty="0" err="1" smtClean="0">
                <a:solidFill>
                  <a:schemeClr val="tx2">
                    <a:lumMod val="60000"/>
                    <a:lumOff val="40000"/>
                  </a:schemeClr>
                </a:solidFill>
              </a:rPr>
              <a:t>Def</a:t>
            </a:r>
            <a:r>
              <a:rPr lang="it-IT" i="1" dirty="0" smtClean="0">
                <a:solidFill>
                  <a:schemeClr val="tx2">
                    <a:lumMod val="60000"/>
                    <a:lumOff val="40000"/>
                  </a:schemeClr>
                </a:solidFill>
              </a:rPr>
              <a:t>. Smart </a:t>
            </a:r>
            <a:r>
              <a:rPr lang="it-IT" i="1" dirty="0" err="1" smtClean="0">
                <a:solidFill>
                  <a:schemeClr val="tx2">
                    <a:lumMod val="60000"/>
                    <a:lumOff val="40000"/>
                  </a:schemeClr>
                </a:solidFill>
              </a:rPr>
              <a:t>Cirty</a:t>
            </a:r>
            <a:r>
              <a:rPr lang="it-IT" i="1" dirty="0" smtClean="0">
                <a:solidFill>
                  <a:schemeClr val="tx2">
                    <a:lumMod val="60000"/>
                    <a:lumOff val="40000"/>
                  </a:schemeClr>
                </a:solidFill>
              </a:rPr>
              <a:t>: ambiente urbano in grado di agire attivamente per migliorare la qualità della vita dei cittadini, delle imprese e delle istituzioni.</a:t>
            </a:r>
          </a:p>
          <a:p>
            <a:endParaRPr lang="it-IT" dirty="0">
              <a:solidFill>
                <a:schemeClr val="tx2">
                  <a:lumMod val="60000"/>
                  <a:lumOff val="40000"/>
                </a:schemeClr>
              </a:solidFill>
            </a:endParaRPr>
          </a:p>
          <a:p>
            <a:pPr algn="just"/>
            <a:r>
              <a:rPr lang="it-IT" dirty="0" smtClean="0">
                <a:solidFill>
                  <a:schemeClr val="tx2">
                    <a:lumMod val="60000"/>
                    <a:lumOff val="40000"/>
                  </a:schemeClr>
                </a:solidFill>
              </a:rPr>
              <a:t>La soddisfazione può essere raggiunta attraverso l’impiego diffuso e innovativo delle ICT nel campo della comunicazione, ambiente, mobilità ed efficienza energetica.</a:t>
            </a:r>
            <a:endParaRPr lang="it-IT" dirty="0">
              <a:solidFill>
                <a:schemeClr val="tx2">
                  <a:lumMod val="60000"/>
                  <a:lumOff val="40000"/>
                </a:schemeClr>
              </a:solidFill>
            </a:endParaRPr>
          </a:p>
        </p:txBody>
      </p:sp>
    </p:spTree>
    <p:extLst>
      <p:ext uri="{BB962C8B-B14F-4D97-AF65-F5344CB8AC3E}">
        <p14:creationId xmlns:p14="http://schemas.microsoft.com/office/powerpoint/2010/main" val="35774368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8471334" y="0"/>
            <a:ext cx="672666" cy="6858000"/>
          </a:xfrm>
          <a:prstGeom prst="rect">
            <a:avLst/>
          </a:prstGeom>
        </p:spPr>
      </p:pic>
      <p:pic>
        <p:nvPicPr>
          <p:cNvPr id="5" name="Immagine 4"/>
          <p:cNvPicPr>
            <a:picLocks noChangeAspect="1"/>
          </p:cNvPicPr>
          <p:nvPr/>
        </p:nvPicPr>
        <p:blipFill>
          <a:blip r:embed="rId4"/>
          <a:stretch>
            <a:fillRect/>
          </a:stretch>
        </p:blipFill>
        <p:spPr>
          <a:xfrm>
            <a:off x="8052350" y="248450"/>
            <a:ext cx="991848" cy="922533"/>
          </a:xfrm>
          <a:prstGeom prst="rect">
            <a:avLst/>
          </a:prstGeom>
        </p:spPr>
      </p:pic>
      <p:sp>
        <p:nvSpPr>
          <p:cNvPr id="2" name="Titolo 1"/>
          <p:cNvSpPr>
            <a:spLocks noGrp="1"/>
          </p:cNvSpPr>
          <p:nvPr>
            <p:ph type="title"/>
          </p:nvPr>
        </p:nvSpPr>
        <p:spPr>
          <a:xfrm>
            <a:off x="1" y="27983"/>
            <a:ext cx="8052350" cy="1143000"/>
          </a:xfrm>
        </p:spPr>
        <p:txBody>
          <a:bodyPr/>
          <a:lstStyle/>
          <a:p>
            <a:r>
              <a:rPr lang="it-IT" dirty="0" smtClean="0">
                <a:solidFill>
                  <a:schemeClr val="tx2">
                    <a:lumMod val="60000"/>
                    <a:lumOff val="40000"/>
                  </a:schemeClr>
                </a:solidFill>
              </a:rPr>
              <a:t>Smart City</a:t>
            </a:r>
            <a:endParaRPr lang="it-IT" dirty="0">
              <a:solidFill>
                <a:schemeClr val="tx2">
                  <a:lumMod val="60000"/>
                  <a:lumOff val="40000"/>
                </a:schemeClr>
              </a:solidFill>
            </a:endParaRPr>
          </a:p>
        </p:txBody>
      </p:sp>
      <p:sp>
        <p:nvSpPr>
          <p:cNvPr id="3" name="CasellaDiTesto 2"/>
          <p:cNvSpPr txBox="1"/>
          <p:nvPr/>
        </p:nvSpPr>
        <p:spPr>
          <a:xfrm>
            <a:off x="977029" y="1196035"/>
            <a:ext cx="6676374" cy="2862322"/>
          </a:xfrm>
          <a:prstGeom prst="rect">
            <a:avLst/>
          </a:prstGeom>
          <a:noFill/>
        </p:spPr>
        <p:txBody>
          <a:bodyPr wrap="square" rtlCol="0">
            <a:spAutoFit/>
          </a:bodyPr>
          <a:lstStyle/>
          <a:p>
            <a:pPr algn="just"/>
            <a:r>
              <a:rPr lang="it-IT" sz="2000" dirty="0" smtClean="0">
                <a:solidFill>
                  <a:schemeClr val="tx2">
                    <a:lumMod val="60000"/>
                    <a:lumOff val="40000"/>
                  </a:schemeClr>
                </a:solidFill>
              </a:rPr>
              <a:t>Una città intelligente è anche una città che sa ottimizzare, in grado di realizzare il massimo dalle risorse a sua disposizione. Nell’ottica di Ci.Ro. </a:t>
            </a:r>
            <a:r>
              <a:rPr lang="it-IT" sz="2000" dirty="0">
                <a:solidFill>
                  <a:schemeClr val="tx2">
                    <a:lumMod val="60000"/>
                    <a:lumOff val="40000"/>
                  </a:schemeClr>
                </a:solidFill>
              </a:rPr>
              <a:t>l</a:t>
            </a:r>
            <a:r>
              <a:rPr lang="it-IT" sz="2000" dirty="0" smtClean="0">
                <a:solidFill>
                  <a:schemeClr val="tx2">
                    <a:lumMod val="60000"/>
                    <a:lumOff val="40000"/>
                  </a:schemeClr>
                </a:solidFill>
              </a:rPr>
              <a:t>’ottimizzazione può realizzarsi anche attraverso la condivisione. Se N utenti utilizzassero in maniera differita nel tempo M risorse (M&lt;N) si realizzerebbero sicuramente dei risparmi e dei benefici rispetto all’utilizzo di M risorse. Classico esempio è quello del </a:t>
            </a:r>
            <a:r>
              <a:rPr lang="it-IT" sz="2000" dirty="0" err="1" smtClean="0">
                <a:solidFill>
                  <a:schemeClr val="tx2">
                    <a:lumMod val="60000"/>
                    <a:lumOff val="40000"/>
                  </a:schemeClr>
                </a:solidFill>
              </a:rPr>
              <a:t>vehicle</a:t>
            </a:r>
            <a:r>
              <a:rPr lang="it-IT" sz="2000" dirty="0" smtClean="0">
                <a:solidFill>
                  <a:schemeClr val="tx2">
                    <a:lumMod val="60000"/>
                    <a:lumOff val="40000"/>
                  </a:schemeClr>
                </a:solidFill>
              </a:rPr>
              <a:t> sharing, dove lo stesso automezzo è a disposizione di più perone con vantaggi tangibili sia per l’utente che per la collettività.</a:t>
            </a:r>
            <a:endParaRPr lang="it-IT" sz="2000" dirty="0">
              <a:solidFill>
                <a:schemeClr val="tx2">
                  <a:lumMod val="60000"/>
                  <a:lumOff val="40000"/>
                </a:schemeClr>
              </a:solidFill>
            </a:endParaRPr>
          </a:p>
        </p:txBody>
      </p:sp>
      <p:graphicFrame>
        <p:nvGraphicFramePr>
          <p:cNvPr id="8" name="Diagramma 7"/>
          <p:cNvGraphicFramePr/>
          <p:nvPr>
            <p:extLst>
              <p:ext uri="{D42A27DB-BD31-4B8C-83A1-F6EECF244321}">
                <p14:modId xmlns:p14="http://schemas.microsoft.com/office/powerpoint/2010/main" val="2187021476"/>
              </p:ext>
            </p:extLst>
          </p:nvPr>
        </p:nvGraphicFramePr>
        <p:xfrm>
          <a:off x="1003450" y="3426274"/>
          <a:ext cx="6718127" cy="31624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236357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347681" y="4085367"/>
            <a:ext cx="3538436" cy="179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3"/>
          <a:stretch>
            <a:fillRect/>
          </a:stretch>
        </p:blipFill>
        <p:spPr>
          <a:xfrm>
            <a:off x="8471334" y="0"/>
            <a:ext cx="672666" cy="6858000"/>
          </a:xfrm>
          <a:prstGeom prst="rect">
            <a:avLst/>
          </a:prstGeom>
        </p:spPr>
      </p:pic>
      <p:pic>
        <p:nvPicPr>
          <p:cNvPr id="5" name="Immagine 4"/>
          <p:cNvPicPr>
            <a:picLocks noChangeAspect="1"/>
          </p:cNvPicPr>
          <p:nvPr/>
        </p:nvPicPr>
        <p:blipFill>
          <a:blip r:embed="rId4"/>
          <a:stretch>
            <a:fillRect/>
          </a:stretch>
        </p:blipFill>
        <p:spPr>
          <a:xfrm>
            <a:off x="8052350" y="248450"/>
            <a:ext cx="991848" cy="922533"/>
          </a:xfrm>
          <a:prstGeom prst="rect">
            <a:avLst/>
          </a:prstGeom>
        </p:spPr>
      </p:pic>
      <p:sp>
        <p:nvSpPr>
          <p:cNvPr id="3" name="CasellaDiTesto 2"/>
          <p:cNvSpPr txBox="1"/>
          <p:nvPr/>
        </p:nvSpPr>
        <p:spPr>
          <a:xfrm>
            <a:off x="425885" y="1716066"/>
            <a:ext cx="7816241" cy="369332"/>
          </a:xfrm>
          <a:prstGeom prst="rect">
            <a:avLst/>
          </a:prstGeom>
          <a:noFill/>
        </p:spPr>
        <p:txBody>
          <a:bodyPr wrap="square" rtlCol="0">
            <a:spAutoFit/>
          </a:bodyPr>
          <a:lstStyle/>
          <a:p>
            <a:endParaRPr lang="it-IT" dirty="0"/>
          </a:p>
        </p:txBody>
      </p:sp>
      <p:sp>
        <p:nvSpPr>
          <p:cNvPr id="4" name="CasellaDiTesto 3"/>
          <p:cNvSpPr txBox="1"/>
          <p:nvPr/>
        </p:nvSpPr>
        <p:spPr>
          <a:xfrm>
            <a:off x="425884" y="358929"/>
            <a:ext cx="7816241" cy="1769715"/>
          </a:xfrm>
          <a:prstGeom prst="rect">
            <a:avLst/>
          </a:prstGeom>
          <a:noFill/>
        </p:spPr>
        <p:txBody>
          <a:bodyPr wrap="square" rtlCol="0">
            <a:spAutoFit/>
          </a:bodyPr>
          <a:lstStyle/>
          <a:p>
            <a:pPr algn="ctr"/>
            <a:r>
              <a:rPr lang="it-IT" sz="2400" b="1" dirty="0">
                <a:solidFill>
                  <a:srgbClr val="0070C0"/>
                </a:solidFill>
              </a:rPr>
              <a:t>LA LOGICA DEL PROGETTO </a:t>
            </a:r>
            <a:r>
              <a:rPr lang="it-IT" sz="2400" b="1" dirty="0" err="1">
                <a:solidFill>
                  <a:srgbClr val="0070C0"/>
                </a:solidFill>
              </a:rPr>
              <a:t>Ci.Ro</a:t>
            </a:r>
            <a:r>
              <a:rPr lang="it-IT" sz="2400" b="1" dirty="0" smtClean="0">
                <a:solidFill>
                  <a:srgbClr val="0070C0"/>
                </a:solidFill>
              </a:rPr>
              <a:t>. City Roaming</a:t>
            </a:r>
            <a:endParaRPr lang="it-IT" sz="2400" b="1" dirty="0">
              <a:solidFill>
                <a:srgbClr val="0070C0"/>
              </a:solidFill>
            </a:endParaRPr>
          </a:p>
          <a:p>
            <a:endParaRPr lang="it-IT" sz="1400" dirty="0" smtClean="0"/>
          </a:p>
          <a:p>
            <a:endParaRPr lang="it-IT" sz="1400" dirty="0"/>
          </a:p>
          <a:p>
            <a:endParaRPr lang="it-IT" sz="1400" dirty="0"/>
          </a:p>
          <a:p>
            <a:endParaRPr lang="it-IT" sz="1400" dirty="0" smtClean="0"/>
          </a:p>
          <a:p>
            <a:endParaRPr lang="it-IT" sz="1400" dirty="0"/>
          </a:p>
          <a:p>
            <a:endParaRPr lang="it-IT" sz="11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150" y="4059374"/>
            <a:ext cx="3068878" cy="1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ccia a destra 7"/>
          <p:cNvSpPr/>
          <p:nvPr/>
        </p:nvSpPr>
        <p:spPr>
          <a:xfrm>
            <a:off x="3910874" y="2230731"/>
            <a:ext cx="90387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322924" y="2149882"/>
            <a:ext cx="3587950" cy="646331"/>
          </a:xfrm>
          <a:prstGeom prst="rect">
            <a:avLst/>
          </a:prstGeom>
          <a:noFill/>
        </p:spPr>
        <p:txBody>
          <a:bodyPr wrap="square" lIns="91440" tIns="45720" rIns="91440" bIns="45720">
            <a:spAutoFit/>
          </a:bodyPr>
          <a:lstStyle/>
          <a:p>
            <a:pPr algn="ctr"/>
            <a:r>
              <a:rPr lang="it-IT"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COS’E’ </a:t>
            </a:r>
            <a:r>
              <a:rPr lang="it-IT"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Ci.Ro</a:t>
            </a:r>
            <a:r>
              <a:rPr lang="it-IT"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it-IT"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CasellaDiTesto 9"/>
          <p:cNvSpPr txBox="1"/>
          <p:nvPr/>
        </p:nvSpPr>
        <p:spPr>
          <a:xfrm>
            <a:off x="322924" y="4355210"/>
            <a:ext cx="3641397" cy="1200329"/>
          </a:xfrm>
          <a:prstGeom prst="rect">
            <a:avLst/>
          </a:prstGeom>
          <a:noFill/>
        </p:spPr>
        <p:txBody>
          <a:bodyPr wrap="square" rtlCol="0">
            <a:spAutoFit/>
          </a:bodyPr>
          <a:lstStyle/>
          <a:p>
            <a:pPr algn="ctr"/>
            <a:r>
              <a:rPr lang="it-IT" b="1" dirty="0" smtClean="0"/>
              <a:t>Meno saranno i veicoli in circolazione in una determinata via, minore sarà la probabilità che si possano creare ingorghi</a:t>
            </a:r>
            <a:endParaRPr lang="it-IT" b="1" dirty="0"/>
          </a:p>
        </p:txBody>
      </p:sp>
      <p:sp>
        <p:nvSpPr>
          <p:cNvPr id="11" name="Rettangolo arrotondato 10"/>
          <p:cNvSpPr/>
          <p:nvPr/>
        </p:nvSpPr>
        <p:spPr>
          <a:xfrm>
            <a:off x="4885150" y="1560213"/>
            <a:ext cx="3356975" cy="1825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6"/>
          <p:cNvSpPr txBox="1"/>
          <p:nvPr/>
        </p:nvSpPr>
        <p:spPr>
          <a:xfrm>
            <a:off x="4771472" y="1734383"/>
            <a:ext cx="3584329" cy="1477328"/>
          </a:xfrm>
          <a:prstGeom prst="rect">
            <a:avLst/>
          </a:prstGeom>
          <a:noFill/>
        </p:spPr>
        <p:txBody>
          <a:bodyPr wrap="square" rtlCol="0">
            <a:spAutoFit/>
          </a:bodyPr>
          <a:lstStyle/>
          <a:p>
            <a:pPr algn="ctr"/>
            <a:r>
              <a:rPr lang="it-IT" b="1" dirty="0" smtClean="0"/>
              <a:t>È uno strumento </a:t>
            </a:r>
            <a:r>
              <a:rPr lang="it-IT" b="1" dirty="0"/>
              <a:t>strategico di gestione delle variabili di traffico urbano finalizzate alla redistribuzione razionale del traffico in città</a:t>
            </a:r>
          </a:p>
        </p:txBody>
      </p:sp>
      <p:sp>
        <p:nvSpPr>
          <p:cNvPr id="14" name="Freccia a destra 13"/>
          <p:cNvSpPr/>
          <p:nvPr/>
        </p:nvSpPr>
        <p:spPr>
          <a:xfrm>
            <a:off x="3964320" y="4713058"/>
            <a:ext cx="90387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56558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8471334" y="0"/>
            <a:ext cx="672666" cy="6858000"/>
          </a:xfrm>
          <a:prstGeom prst="rect">
            <a:avLst/>
          </a:prstGeom>
        </p:spPr>
      </p:pic>
      <p:pic>
        <p:nvPicPr>
          <p:cNvPr id="5" name="Immagine 4"/>
          <p:cNvPicPr>
            <a:picLocks noChangeAspect="1"/>
          </p:cNvPicPr>
          <p:nvPr/>
        </p:nvPicPr>
        <p:blipFill>
          <a:blip r:embed="rId4"/>
          <a:stretch>
            <a:fillRect/>
          </a:stretch>
        </p:blipFill>
        <p:spPr>
          <a:xfrm>
            <a:off x="8052350" y="248450"/>
            <a:ext cx="991848" cy="922533"/>
          </a:xfrm>
          <a:prstGeom prst="rect">
            <a:avLst/>
          </a:prstGeom>
        </p:spPr>
      </p:pic>
      <p:sp>
        <p:nvSpPr>
          <p:cNvPr id="2" name="CasellaDiTesto 1"/>
          <p:cNvSpPr txBox="1"/>
          <p:nvPr/>
        </p:nvSpPr>
        <p:spPr>
          <a:xfrm>
            <a:off x="538619" y="248450"/>
            <a:ext cx="7273466" cy="646331"/>
          </a:xfrm>
          <a:prstGeom prst="rect">
            <a:avLst/>
          </a:prstGeom>
          <a:noFill/>
        </p:spPr>
        <p:txBody>
          <a:bodyPr wrap="none" rtlCol="0">
            <a:spAutoFit/>
          </a:bodyPr>
          <a:lstStyle/>
          <a:p>
            <a:r>
              <a:rPr lang="it-IT" b="1" dirty="0">
                <a:solidFill>
                  <a:srgbClr val="0070C0"/>
                </a:solidFill>
              </a:rPr>
              <a:t>Cosa fare per ridurre il numero di veicoli in strade ad </a:t>
            </a:r>
            <a:r>
              <a:rPr lang="it-IT" b="1" dirty="0" smtClean="0">
                <a:solidFill>
                  <a:srgbClr val="0070C0"/>
                </a:solidFill>
              </a:rPr>
              <a:t>alta frequentazione? </a:t>
            </a:r>
            <a:endParaRPr lang="it-IT" b="1" dirty="0">
              <a:solidFill>
                <a:srgbClr val="0070C0"/>
              </a:solidFill>
            </a:endParaRPr>
          </a:p>
          <a:p>
            <a:endParaRPr lang="it-IT" dirty="0"/>
          </a:p>
        </p:txBody>
      </p:sp>
      <p:graphicFrame>
        <p:nvGraphicFramePr>
          <p:cNvPr id="3" name="Diagramma 2"/>
          <p:cNvGraphicFramePr/>
          <p:nvPr>
            <p:extLst>
              <p:ext uri="{D42A27DB-BD31-4B8C-83A1-F6EECF244321}">
                <p14:modId xmlns:p14="http://schemas.microsoft.com/office/powerpoint/2010/main" val="2662410825"/>
              </p:ext>
            </p:extLst>
          </p:nvPr>
        </p:nvGraphicFramePr>
        <p:xfrm>
          <a:off x="237995" y="1410277"/>
          <a:ext cx="4271376" cy="43609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6021" y="3044952"/>
            <a:ext cx="1056884" cy="143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4544951" y="1614679"/>
            <a:ext cx="2104373" cy="835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dirty="0" smtClean="0"/>
              <a:t>Modulo di Gestione del sistema </a:t>
            </a:r>
            <a:r>
              <a:rPr lang="it-IT" dirty="0" err="1" smtClean="0"/>
              <a:t>sharing</a:t>
            </a:r>
            <a:endParaRPr lang="it-IT" dirty="0"/>
          </a:p>
        </p:txBody>
      </p:sp>
      <p:sp>
        <p:nvSpPr>
          <p:cNvPr id="9" name="Rettangolo 8"/>
          <p:cNvSpPr/>
          <p:nvPr/>
        </p:nvSpPr>
        <p:spPr>
          <a:xfrm>
            <a:off x="4747364" y="2929133"/>
            <a:ext cx="1901960" cy="835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dirty="0" smtClean="0"/>
              <a:t>APP </a:t>
            </a:r>
            <a:r>
              <a:rPr lang="it-IT" dirty="0"/>
              <a:t>p</a:t>
            </a:r>
            <a:r>
              <a:rPr lang="it-IT" dirty="0" smtClean="0"/>
              <a:t>renotazione su Smartphone  (</a:t>
            </a:r>
            <a:r>
              <a:rPr lang="it-IT" dirty="0" err="1" smtClean="0"/>
              <a:t>iOS</a:t>
            </a:r>
            <a:r>
              <a:rPr lang="it-IT" dirty="0" smtClean="0"/>
              <a:t>, </a:t>
            </a:r>
            <a:r>
              <a:rPr lang="it-IT" dirty="0" err="1" smtClean="0"/>
              <a:t>Android</a:t>
            </a:r>
            <a:r>
              <a:rPr lang="it-IT" dirty="0" smtClean="0"/>
              <a:t>)</a:t>
            </a:r>
            <a:endParaRPr lang="it-IT" dirty="0"/>
          </a:p>
        </p:txBody>
      </p:sp>
      <p:sp>
        <p:nvSpPr>
          <p:cNvPr id="10" name="Rettangolo 9"/>
          <p:cNvSpPr/>
          <p:nvPr/>
        </p:nvSpPr>
        <p:spPr>
          <a:xfrm>
            <a:off x="4845576" y="4148268"/>
            <a:ext cx="1803748" cy="835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dirty="0" smtClean="0"/>
              <a:t>APP </a:t>
            </a:r>
            <a:r>
              <a:rPr lang="it-IT" dirty="0" err="1" smtClean="0"/>
              <a:t>navigation</a:t>
            </a:r>
            <a:r>
              <a:rPr lang="it-IT" dirty="0" smtClean="0"/>
              <a:t> </a:t>
            </a:r>
            <a:r>
              <a:rPr lang="it-IT" dirty="0" err="1" smtClean="0"/>
              <a:t>infomobility</a:t>
            </a:r>
            <a:r>
              <a:rPr lang="it-IT" dirty="0" smtClean="0"/>
              <a:t> su </a:t>
            </a:r>
            <a:r>
              <a:rPr lang="it-IT" dirty="0" err="1" smtClean="0"/>
              <a:t>tablet</a:t>
            </a:r>
            <a:r>
              <a:rPr lang="it-IT" dirty="0" smtClean="0"/>
              <a:t> on </a:t>
            </a:r>
            <a:r>
              <a:rPr lang="it-IT" dirty="0" err="1" smtClean="0"/>
              <a:t>board</a:t>
            </a:r>
            <a:endParaRPr lang="it-IT" dirty="0"/>
          </a:p>
        </p:txBody>
      </p:sp>
      <p:sp>
        <p:nvSpPr>
          <p:cNvPr id="11" name="Rettangolo 10"/>
          <p:cNvSpPr/>
          <p:nvPr/>
        </p:nvSpPr>
        <p:spPr>
          <a:xfrm>
            <a:off x="5058518" y="5314975"/>
            <a:ext cx="1590806" cy="835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dirty="0" smtClean="0"/>
              <a:t>Software </a:t>
            </a:r>
          </a:p>
          <a:p>
            <a:pPr algn="ctr"/>
            <a:r>
              <a:rPr lang="it-IT" dirty="0" smtClean="0"/>
              <a:t>e-</a:t>
            </a:r>
            <a:r>
              <a:rPr lang="it-IT" dirty="0" err="1" smtClean="0"/>
              <a:t>Government</a:t>
            </a:r>
            <a:r>
              <a:rPr lang="it-IT" dirty="0" smtClean="0"/>
              <a:t> </a:t>
            </a:r>
            <a:endParaRPr lang="it-IT" dirty="0"/>
          </a:p>
        </p:txBody>
      </p:sp>
      <p:sp>
        <p:nvSpPr>
          <p:cNvPr id="8" name="CasellaDiTesto 7"/>
          <p:cNvSpPr txBox="1"/>
          <p:nvPr/>
        </p:nvSpPr>
        <p:spPr>
          <a:xfrm>
            <a:off x="939453" y="925266"/>
            <a:ext cx="2894190" cy="369332"/>
          </a:xfrm>
          <a:prstGeom prst="rect">
            <a:avLst/>
          </a:prstGeom>
          <a:noFill/>
        </p:spPr>
        <p:txBody>
          <a:bodyPr wrap="none" rtlCol="0">
            <a:spAutoFit/>
          </a:bodyPr>
          <a:lstStyle/>
          <a:p>
            <a:r>
              <a:rPr lang="it-IT" b="1" dirty="0" err="1" smtClean="0"/>
              <a:t>Ci.Ro</a:t>
            </a:r>
            <a:r>
              <a:rPr lang="it-IT" b="1" dirty="0" smtClean="0"/>
              <a:t>. utilizza 3 sistemi fisici:</a:t>
            </a:r>
            <a:endParaRPr lang="it-IT" b="1" dirty="0"/>
          </a:p>
        </p:txBody>
      </p:sp>
      <p:sp>
        <p:nvSpPr>
          <p:cNvPr id="13" name="CasellaDiTesto 12"/>
          <p:cNvSpPr txBox="1"/>
          <p:nvPr/>
        </p:nvSpPr>
        <p:spPr>
          <a:xfrm>
            <a:off x="4509369" y="925266"/>
            <a:ext cx="3542979" cy="369332"/>
          </a:xfrm>
          <a:prstGeom prst="rect">
            <a:avLst/>
          </a:prstGeom>
          <a:noFill/>
        </p:spPr>
        <p:txBody>
          <a:bodyPr wrap="square" rtlCol="0">
            <a:spAutoFit/>
          </a:bodyPr>
          <a:lstStyle/>
          <a:p>
            <a:r>
              <a:rPr lang="it-IT" b="1" dirty="0" smtClean="0"/>
              <a:t>Integrati da 4 moduli software:</a:t>
            </a:r>
            <a:endParaRPr lang="it-IT" b="1" dirty="0"/>
          </a:p>
        </p:txBody>
      </p:sp>
      <p:cxnSp>
        <p:nvCxnSpPr>
          <p:cNvPr id="15" name="Connettore 7 14"/>
          <p:cNvCxnSpPr>
            <a:stCxn id="4" idx="3"/>
          </p:cNvCxnSpPr>
          <p:nvPr/>
        </p:nvCxnSpPr>
        <p:spPr>
          <a:xfrm>
            <a:off x="6649324" y="2032223"/>
            <a:ext cx="926927" cy="117444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ttore 7 16"/>
          <p:cNvCxnSpPr/>
          <p:nvPr/>
        </p:nvCxnSpPr>
        <p:spPr>
          <a:xfrm flipV="1">
            <a:off x="6649324" y="4371584"/>
            <a:ext cx="715980" cy="194228"/>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Connettore 7 21"/>
          <p:cNvCxnSpPr>
            <a:stCxn id="11" idx="3"/>
          </p:cNvCxnSpPr>
          <p:nvPr/>
        </p:nvCxnSpPr>
        <p:spPr>
          <a:xfrm flipV="1">
            <a:off x="6649324" y="4371584"/>
            <a:ext cx="1025139" cy="1360935"/>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Connettore 7 27"/>
          <p:cNvCxnSpPr>
            <a:endCxn id="1026" idx="1"/>
          </p:cNvCxnSpPr>
          <p:nvPr/>
        </p:nvCxnSpPr>
        <p:spPr>
          <a:xfrm>
            <a:off x="6649324" y="3390416"/>
            <a:ext cx="496697" cy="373805"/>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2983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8471334" y="0"/>
            <a:ext cx="672666" cy="6858000"/>
          </a:xfrm>
          <a:prstGeom prst="rect">
            <a:avLst/>
          </a:prstGeom>
        </p:spPr>
      </p:pic>
      <p:pic>
        <p:nvPicPr>
          <p:cNvPr id="5" name="Immagine 4"/>
          <p:cNvPicPr>
            <a:picLocks noChangeAspect="1"/>
          </p:cNvPicPr>
          <p:nvPr/>
        </p:nvPicPr>
        <p:blipFill>
          <a:blip r:embed="rId4"/>
          <a:stretch>
            <a:fillRect/>
          </a:stretch>
        </p:blipFill>
        <p:spPr>
          <a:xfrm>
            <a:off x="8052350" y="248450"/>
            <a:ext cx="991848" cy="922533"/>
          </a:xfrm>
          <a:prstGeom prst="rect">
            <a:avLst/>
          </a:prstGeom>
        </p:spPr>
      </p:pic>
      <p:sp>
        <p:nvSpPr>
          <p:cNvPr id="2" name="Titolo 1"/>
          <p:cNvSpPr>
            <a:spLocks noGrp="1"/>
          </p:cNvSpPr>
          <p:nvPr>
            <p:ph type="title"/>
          </p:nvPr>
        </p:nvSpPr>
        <p:spPr>
          <a:xfrm>
            <a:off x="1" y="27983"/>
            <a:ext cx="8052350" cy="1143000"/>
          </a:xfrm>
        </p:spPr>
        <p:txBody>
          <a:bodyPr/>
          <a:lstStyle/>
          <a:p>
            <a:r>
              <a:rPr lang="it-IT" dirty="0" smtClean="0">
                <a:solidFill>
                  <a:schemeClr val="tx2">
                    <a:lumMod val="60000"/>
                    <a:lumOff val="40000"/>
                  </a:schemeClr>
                </a:solidFill>
              </a:rPr>
              <a:t>Il Car Sharing</a:t>
            </a:r>
            <a:endParaRPr lang="it-IT" dirty="0">
              <a:solidFill>
                <a:schemeClr val="tx2">
                  <a:lumMod val="60000"/>
                  <a:lumOff val="40000"/>
                </a:schemeClr>
              </a:solidFill>
            </a:endParaRPr>
          </a:p>
        </p:txBody>
      </p:sp>
      <p:sp>
        <p:nvSpPr>
          <p:cNvPr id="4" name="CasellaDiTesto 3"/>
          <p:cNvSpPr txBox="1"/>
          <p:nvPr/>
        </p:nvSpPr>
        <p:spPr>
          <a:xfrm>
            <a:off x="882869" y="1340068"/>
            <a:ext cx="7169482" cy="2585323"/>
          </a:xfrm>
          <a:prstGeom prst="rect">
            <a:avLst/>
          </a:prstGeom>
          <a:noFill/>
        </p:spPr>
        <p:txBody>
          <a:bodyPr wrap="square" rtlCol="0">
            <a:spAutoFit/>
          </a:bodyPr>
          <a:lstStyle/>
          <a:p>
            <a:pPr algn="just"/>
            <a:r>
              <a:rPr lang="it-IT" dirty="0" smtClean="0">
                <a:solidFill>
                  <a:schemeClr val="tx2">
                    <a:lumMod val="60000"/>
                    <a:lumOff val="40000"/>
                  </a:schemeClr>
                </a:solidFill>
              </a:rPr>
              <a:t>Il car sharing è un servizio di mobilità condivisa attraverso il quale un utente ha a disposizione un veicolo su prenotazione , pagando una tariffa commisurata all’effettivo utilizzo che se ne è fatto. Questo tipo di sistemi, attivi principalmente tra Nord America ed Europa, si inserisce all’interno di politiche di mobilità sostenibile, in quanto una loro diffusione può contribuire, all’interno di un ambito urbano, alla riduzione ed anche redistribuzione  del  traffico veicolare, con conseguente riduzione  delle emissioni inquinanti ed incremento della soddisfazione del cittadino e della qualità della vita.</a:t>
            </a:r>
            <a:endParaRPr lang="it-IT" dirty="0">
              <a:solidFill>
                <a:schemeClr val="tx2">
                  <a:lumMod val="60000"/>
                  <a:lumOff val="40000"/>
                </a:schemeClr>
              </a:solidFill>
            </a:endParaRPr>
          </a:p>
        </p:txBody>
      </p:sp>
      <p:pic>
        <p:nvPicPr>
          <p:cNvPr id="1026" name="Picture 2" descr="http://aspanational.files.wordpress.com/2012/07/car-sharingvspublic.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981" y="4162096"/>
            <a:ext cx="3790507" cy="241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29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8471334" y="0"/>
            <a:ext cx="672666" cy="6858000"/>
          </a:xfrm>
          <a:prstGeom prst="rect">
            <a:avLst/>
          </a:prstGeom>
        </p:spPr>
      </p:pic>
      <p:pic>
        <p:nvPicPr>
          <p:cNvPr id="5" name="Immagine 4"/>
          <p:cNvPicPr>
            <a:picLocks noChangeAspect="1"/>
          </p:cNvPicPr>
          <p:nvPr/>
        </p:nvPicPr>
        <p:blipFill>
          <a:blip r:embed="rId4"/>
          <a:stretch>
            <a:fillRect/>
          </a:stretch>
        </p:blipFill>
        <p:spPr>
          <a:xfrm>
            <a:off x="8052350" y="248450"/>
            <a:ext cx="991848" cy="922533"/>
          </a:xfrm>
          <a:prstGeom prst="rect">
            <a:avLst/>
          </a:prstGeom>
        </p:spPr>
      </p:pic>
      <p:sp>
        <p:nvSpPr>
          <p:cNvPr id="4" name="Rettangolo 3"/>
          <p:cNvSpPr/>
          <p:nvPr/>
        </p:nvSpPr>
        <p:spPr>
          <a:xfrm>
            <a:off x="167216" y="271432"/>
            <a:ext cx="7885134" cy="3524042"/>
          </a:xfrm>
          <a:prstGeom prst="rect">
            <a:avLst/>
          </a:prstGeom>
        </p:spPr>
        <p:txBody>
          <a:bodyPr wrap="square">
            <a:spAutoFit/>
          </a:bodyPr>
          <a:lstStyle/>
          <a:p>
            <a:r>
              <a:rPr lang="it-IT" sz="1900" b="1" dirty="0">
                <a:solidFill>
                  <a:srgbClr val="0070C0"/>
                </a:solidFill>
              </a:rPr>
              <a:t>C</a:t>
            </a:r>
            <a:r>
              <a:rPr lang="it-IT" sz="1900" b="1" dirty="0" smtClean="0">
                <a:solidFill>
                  <a:srgbClr val="0070C0"/>
                </a:solidFill>
              </a:rPr>
              <a:t>ome </a:t>
            </a:r>
            <a:r>
              <a:rPr lang="it-IT" sz="1900" b="1" dirty="0">
                <a:solidFill>
                  <a:srgbClr val="0070C0"/>
                </a:solidFill>
              </a:rPr>
              <a:t>contribuisce </a:t>
            </a:r>
            <a:r>
              <a:rPr lang="it-IT" sz="1900" b="1" dirty="0" smtClean="0">
                <a:solidFill>
                  <a:srgbClr val="0070C0"/>
                </a:solidFill>
              </a:rPr>
              <a:t>il CAR SHARING alla </a:t>
            </a:r>
            <a:r>
              <a:rPr lang="it-IT" sz="1900" b="1" dirty="0">
                <a:solidFill>
                  <a:srgbClr val="0070C0"/>
                </a:solidFill>
              </a:rPr>
              <a:t>redistribuzione </a:t>
            </a:r>
            <a:r>
              <a:rPr lang="it-IT" sz="1900" b="1" dirty="0" smtClean="0">
                <a:solidFill>
                  <a:srgbClr val="0070C0"/>
                </a:solidFill>
              </a:rPr>
              <a:t>dei flussi di traffico ? </a:t>
            </a:r>
          </a:p>
          <a:p>
            <a:endParaRPr lang="it-IT" sz="1400" dirty="0"/>
          </a:p>
          <a:p>
            <a:endParaRPr lang="it-IT" sz="1400" dirty="0"/>
          </a:p>
          <a:p>
            <a:endParaRPr lang="it-IT" sz="1400" dirty="0" smtClean="0"/>
          </a:p>
          <a:p>
            <a:r>
              <a:rPr lang="it-IT" sz="1400" dirty="0" smtClean="0"/>
              <a:t> </a:t>
            </a:r>
          </a:p>
          <a:p>
            <a:endParaRPr lang="it-IT" sz="1400" dirty="0"/>
          </a:p>
          <a:p>
            <a:endParaRPr lang="it-IT" sz="1400" dirty="0" smtClean="0"/>
          </a:p>
          <a:p>
            <a:endParaRPr lang="it-IT" sz="1400" dirty="0" smtClean="0"/>
          </a:p>
          <a:p>
            <a:endParaRPr lang="it-IT" sz="1400" dirty="0"/>
          </a:p>
          <a:p>
            <a:endParaRPr lang="it-IT" sz="1400" dirty="0" smtClean="0"/>
          </a:p>
          <a:p>
            <a:endParaRPr lang="it-IT" sz="1400" dirty="0"/>
          </a:p>
          <a:p>
            <a:endParaRPr lang="it-IT" sz="1400" dirty="0" smtClean="0"/>
          </a:p>
          <a:p>
            <a:endParaRPr lang="it-IT" sz="1400" dirty="0"/>
          </a:p>
          <a:p>
            <a:r>
              <a:rPr lang="it-IT" dirty="0"/>
              <a:t> </a:t>
            </a:r>
          </a:p>
          <a:p>
            <a:r>
              <a:rPr lang="it-IT" dirty="0"/>
              <a:t>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673" y="1413555"/>
            <a:ext cx="2768251" cy="181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arrotondato 1"/>
          <p:cNvSpPr/>
          <p:nvPr/>
        </p:nvSpPr>
        <p:spPr>
          <a:xfrm>
            <a:off x="651351" y="1170983"/>
            <a:ext cx="3231715" cy="23047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b="1" dirty="0"/>
              <a:t>L’utilizzatore  grazie alla possibilità di passare in aree a ZTL e corsie preferenziali, con molta probabilità, si sposterà dalla via ad alta frequentazione ad una via a bassa frequentazione.</a:t>
            </a:r>
          </a:p>
          <a:p>
            <a:pPr algn="ctr"/>
            <a:endParaRPr lang="it-IT" dirty="0"/>
          </a:p>
        </p:txBody>
      </p:sp>
      <p:pic>
        <p:nvPicPr>
          <p:cNvPr id="7" name="Picture 2" descr="C:\Users\Utente\Dropbox\comunicazione e marketing\Convegno 4 luglio 2013\slide convegno\c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718" y="4196219"/>
            <a:ext cx="4058980" cy="2090494"/>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4162550" y="3989649"/>
            <a:ext cx="3889800" cy="25036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b="1" dirty="0" smtClean="0"/>
          </a:p>
          <a:p>
            <a:pPr algn="ctr"/>
            <a:endParaRPr lang="it-IT" b="1" dirty="0" smtClean="0"/>
          </a:p>
          <a:p>
            <a:pPr algn="ctr"/>
            <a:r>
              <a:rPr lang="it-IT" b="1" dirty="0" smtClean="0"/>
              <a:t>Renault ZOE </a:t>
            </a:r>
            <a:r>
              <a:rPr lang="it-IT" sz="1400" dirty="0"/>
              <a:t>c</a:t>
            </a:r>
            <a:r>
              <a:rPr lang="it-IT" sz="1400" dirty="0" smtClean="0"/>
              <a:t>aratteristiche:</a:t>
            </a:r>
          </a:p>
          <a:p>
            <a:pPr algn="ctr"/>
            <a:endParaRPr lang="it-IT" sz="1400" dirty="0"/>
          </a:p>
          <a:p>
            <a:r>
              <a:rPr lang="it-IT" sz="1400" dirty="0"/>
              <a:t>Tipo di veicolo: berlina compatta</a:t>
            </a:r>
          </a:p>
          <a:p>
            <a:r>
              <a:rPr lang="it-IT" sz="1400" dirty="0"/>
              <a:t>Dimensioni : L-4084mm / W-1730mm / H-1562mm</a:t>
            </a:r>
          </a:p>
          <a:p>
            <a:r>
              <a:rPr lang="it-IT" sz="1400" dirty="0"/>
              <a:t>Numero di posti: 5</a:t>
            </a:r>
          </a:p>
          <a:p>
            <a:r>
              <a:rPr lang="it-IT" sz="1400" dirty="0"/>
              <a:t>Autonomia: &gt;210 km (ciclo NEDC)</a:t>
            </a:r>
          </a:p>
          <a:p>
            <a:r>
              <a:rPr lang="it-IT" sz="1400" dirty="0"/>
              <a:t>Potenza motore: 65 kW</a:t>
            </a:r>
          </a:p>
          <a:p>
            <a:r>
              <a:rPr lang="it-IT" sz="1400" dirty="0"/>
              <a:t>Coppia: 220 Nm</a:t>
            </a:r>
          </a:p>
          <a:p>
            <a:r>
              <a:rPr lang="it-IT" sz="1400" dirty="0"/>
              <a:t>Velocità massima: 135 km/h</a:t>
            </a:r>
          </a:p>
          <a:p>
            <a:r>
              <a:rPr lang="it-IT" dirty="0"/>
              <a:t/>
            </a:r>
            <a:br>
              <a:rPr lang="it-IT" dirty="0"/>
            </a:br>
            <a:r>
              <a:rPr lang="it-IT" dirty="0" smtClean="0"/>
              <a:t> </a:t>
            </a:r>
            <a:endParaRPr lang="it-IT" dirty="0"/>
          </a:p>
        </p:txBody>
      </p:sp>
    </p:spTree>
    <p:extLst>
      <p:ext uri="{BB962C8B-B14F-4D97-AF65-F5344CB8AC3E}">
        <p14:creationId xmlns:p14="http://schemas.microsoft.com/office/powerpoint/2010/main" val="36143477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8471334" y="0"/>
            <a:ext cx="672666" cy="6858000"/>
          </a:xfrm>
          <a:prstGeom prst="rect">
            <a:avLst/>
          </a:prstGeom>
        </p:spPr>
      </p:pic>
      <p:pic>
        <p:nvPicPr>
          <p:cNvPr id="5" name="Immagine 4"/>
          <p:cNvPicPr>
            <a:picLocks noChangeAspect="1"/>
          </p:cNvPicPr>
          <p:nvPr/>
        </p:nvPicPr>
        <p:blipFill>
          <a:blip r:embed="rId4"/>
          <a:stretch>
            <a:fillRect/>
          </a:stretch>
        </p:blipFill>
        <p:spPr>
          <a:xfrm>
            <a:off x="8052350" y="248450"/>
            <a:ext cx="991848" cy="922533"/>
          </a:xfrm>
          <a:prstGeom prst="rect">
            <a:avLst/>
          </a:prstGeom>
        </p:spPr>
      </p:pic>
      <p:sp>
        <p:nvSpPr>
          <p:cNvPr id="7" name="CasellaDiTesto 6"/>
          <p:cNvSpPr txBox="1"/>
          <p:nvPr/>
        </p:nvSpPr>
        <p:spPr>
          <a:xfrm>
            <a:off x="195006" y="228420"/>
            <a:ext cx="7857344" cy="661720"/>
          </a:xfrm>
          <a:prstGeom prst="rect">
            <a:avLst/>
          </a:prstGeom>
          <a:noFill/>
        </p:spPr>
        <p:txBody>
          <a:bodyPr wrap="none" rtlCol="0">
            <a:spAutoFit/>
          </a:bodyPr>
          <a:lstStyle/>
          <a:p>
            <a:r>
              <a:rPr lang="it-IT" sz="1900" b="1" dirty="0" smtClean="0">
                <a:solidFill>
                  <a:srgbClr val="0070C0"/>
                </a:solidFill>
              </a:rPr>
              <a:t>Come contribuisce il VAN SHARING alla </a:t>
            </a:r>
            <a:r>
              <a:rPr lang="it-IT" sz="1900" b="1" dirty="0">
                <a:solidFill>
                  <a:srgbClr val="0070C0"/>
                </a:solidFill>
              </a:rPr>
              <a:t>redistribuzione dei flussi di traffico ?</a:t>
            </a:r>
            <a:r>
              <a:rPr lang="it-IT" sz="1900" dirty="0"/>
              <a:t> </a:t>
            </a:r>
          </a:p>
          <a:p>
            <a:endParaRPr lang="it-IT"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144" y="1170983"/>
            <a:ext cx="3121025" cy="189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50728" y="890139"/>
            <a:ext cx="4772417" cy="2462213"/>
          </a:xfrm>
          <a:prstGeom prst="rect">
            <a:avLst/>
          </a:prstGeom>
          <a:noFill/>
        </p:spPr>
        <p:txBody>
          <a:bodyPr wrap="square" rtlCol="0">
            <a:spAutoFit/>
          </a:bodyPr>
          <a:lstStyle/>
          <a:p>
            <a:pPr marL="285750" indent="-285750">
              <a:buFont typeface="Arial" panose="020B0604020202020204" pitchFamily="34" charset="0"/>
              <a:buChar char="•"/>
            </a:pPr>
            <a:r>
              <a:rPr lang="it-IT" sz="1400" dirty="0" smtClean="0"/>
              <a:t>Disincentivando l’uso dei mezzi commerciali di proprietà</a:t>
            </a:r>
          </a:p>
          <a:p>
            <a:pPr marL="285750" indent="-285750">
              <a:buFont typeface="Arial" panose="020B0604020202020204" pitchFamily="34" charset="0"/>
              <a:buChar char="•"/>
            </a:pPr>
            <a:r>
              <a:rPr lang="it-IT" sz="1400" dirty="0" smtClean="0"/>
              <a:t>introducendo nuove politiche di gestione della logistica delle merci in ambito urbano come ad esempio:</a:t>
            </a:r>
          </a:p>
          <a:p>
            <a:pPr marL="742950" lvl="1" indent="-285750">
              <a:buFont typeface="Wingdings" panose="05000000000000000000" pitchFamily="2" charset="2"/>
              <a:buChar char="§"/>
            </a:pPr>
            <a:r>
              <a:rPr lang="it-IT" sz="1400" dirty="0" smtClean="0"/>
              <a:t>Limitare l’entrata di veicoli commerciali di grosse dimensioni in aree storiche;</a:t>
            </a:r>
          </a:p>
          <a:p>
            <a:pPr marL="742950" lvl="1" indent="-285750">
              <a:buFont typeface="Wingdings" panose="05000000000000000000" pitchFamily="2" charset="2"/>
              <a:buChar char="§"/>
            </a:pPr>
            <a:r>
              <a:rPr lang="it-IT" sz="1400" dirty="0" smtClean="0"/>
              <a:t>Individuare stalli dedicati allo scambio del carico;</a:t>
            </a:r>
          </a:p>
          <a:p>
            <a:pPr marL="742950" lvl="1" indent="-285750">
              <a:buFont typeface="Wingdings" panose="05000000000000000000" pitchFamily="2" charset="2"/>
              <a:buChar char="§"/>
            </a:pPr>
            <a:r>
              <a:rPr lang="it-IT" sz="1400" dirty="0" smtClean="0"/>
              <a:t>Ampliare le fasce orarie di carico e scarico merci per veicoli commerciali elettrici;</a:t>
            </a:r>
          </a:p>
          <a:p>
            <a:pPr marL="742950" lvl="1" indent="-285750">
              <a:buFont typeface="Wingdings" panose="05000000000000000000" pitchFamily="2" charset="2"/>
              <a:buChar char="§"/>
            </a:pPr>
            <a:endParaRPr lang="it-IT" sz="1400" dirty="0"/>
          </a:p>
          <a:p>
            <a:pPr lvl="1"/>
            <a:endParaRPr lang="it-IT" sz="1400" dirty="0" smtClean="0"/>
          </a:p>
          <a:p>
            <a:r>
              <a:rPr lang="it-IT" sz="1400" dirty="0" smtClean="0"/>
              <a:t>N.B. il servizio è rivolto a tutti anche per esigenze domestiche</a:t>
            </a:r>
            <a:endParaRPr lang="it-IT" sz="1400" dirty="0"/>
          </a:p>
        </p:txBody>
      </p:sp>
      <p:pic>
        <p:nvPicPr>
          <p:cNvPr id="4" name="Picture 2" descr="C:\Users\Utente\Dropbox\comunicazione e marketing\Convegno 4 luglio 2013\slide convegno\v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728" y="3908121"/>
            <a:ext cx="4123854" cy="2598758"/>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4354369" y="3626152"/>
            <a:ext cx="3889800" cy="28775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b="1" dirty="0" smtClean="0"/>
          </a:p>
          <a:p>
            <a:pPr algn="ctr"/>
            <a:endParaRPr lang="it-IT" b="1" dirty="0" smtClean="0"/>
          </a:p>
          <a:p>
            <a:pPr algn="ctr"/>
            <a:r>
              <a:rPr lang="it-IT" b="1" dirty="0" smtClean="0"/>
              <a:t>Renault KANGOO Z.E. </a:t>
            </a:r>
            <a:r>
              <a:rPr lang="it-IT" sz="1400" dirty="0"/>
              <a:t>c</a:t>
            </a:r>
            <a:r>
              <a:rPr lang="it-IT" sz="1400" dirty="0" smtClean="0"/>
              <a:t>aratteristiche:</a:t>
            </a:r>
          </a:p>
          <a:p>
            <a:pPr algn="ctr"/>
            <a:endParaRPr lang="it-IT" sz="1400" dirty="0"/>
          </a:p>
          <a:p>
            <a:r>
              <a:rPr lang="it-IT" sz="1400" dirty="0"/>
              <a:t>Caratteristiche</a:t>
            </a:r>
          </a:p>
          <a:p>
            <a:r>
              <a:rPr lang="it-IT" sz="1400" dirty="0"/>
              <a:t>Tipo di veicolo: furgone biposto</a:t>
            </a:r>
          </a:p>
          <a:p>
            <a:r>
              <a:rPr lang="it-IT" sz="1400" dirty="0"/>
              <a:t>Dimensioni : L-4282mm / W-2697mm / H-1805mm</a:t>
            </a:r>
          </a:p>
          <a:p>
            <a:r>
              <a:rPr lang="it-IT" sz="1400" dirty="0"/>
              <a:t>Volume di carico : 3 m³</a:t>
            </a:r>
          </a:p>
          <a:p>
            <a:r>
              <a:rPr lang="it-IT" sz="1400" dirty="0"/>
              <a:t>Carico utile: 650 kg</a:t>
            </a:r>
          </a:p>
          <a:p>
            <a:r>
              <a:rPr lang="it-IT" sz="1400" dirty="0"/>
              <a:t>Numero di posti: 2</a:t>
            </a:r>
          </a:p>
          <a:p>
            <a:r>
              <a:rPr lang="it-IT" sz="1400" dirty="0"/>
              <a:t>Autonomia: 170 km (ciclo NEDC)</a:t>
            </a:r>
          </a:p>
          <a:p>
            <a:r>
              <a:rPr lang="it-IT" sz="1400" dirty="0"/>
              <a:t>Potenza motore: 44 kW</a:t>
            </a:r>
          </a:p>
          <a:p>
            <a:r>
              <a:rPr lang="it-IT" sz="1400" dirty="0"/>
              <a:t>Coppia: 226 Nm</a:t>
            </a:r>
          </a:p>
          <a:p>
            <a:r>
              <a:rPr lang="it-IT" sz="1400" dirty="0"/>
              <a:t>Velocità massima: 130 km/h</a:t>
            </a:r>
          </a:p>
          <a:p>
            <a:r>
              <a:rPr lang="it-IT" sz="1400" dirty="0"/>
              <a:t>Pneumatici specifici a basso consumo</a:t>
            </a:r>
          </a:p>
          <a:p>
            <a:r>
              <a:rPr lang="it-IT" dirty="0"/>
              <a:t/>
            </a:r>
            <a:br>
              <a:rPr lang="it-IT" dirty="0"/>
            </a:br>
            <a:r>
              <a:rPr lang="it-IT" dirty="0" smtClean="0"/>
              <a:t> </a:t>
            </a:r>
            <a:endParaRPr lang="it-IT" dirty="0"/>
          </a:p>
        </p:txBody>
      </p:sp>
    </p:spTree>
    <p:extLst>
      <p:ext uri="{BB962C8B-B14F-4D97-AF65-F5344CB8AC3E}">
        <p14:creationId xmlns:p14="http://schemas.microsoft.com/office/powerpoint/2010/main" val="34213959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Alta moda.thmx</Template>
  <TotalTime>1801</TotalTime>
  <Words>1355</Words>
  <Application>Microsoft Macintosh PowerPoint</Application>
  <PresentationFormat>Presentazione su schermo (4:3)</PresentationFormat>
  <Paragraphs>197</Paragraphs>
  <Slides>17</Slides>
  <Notes>14</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Presentazione di PowerPoint</vt:lpstr>
      <vt:lpstr>Il progetto, i suoi obiettivi e le innovazioni tecnologiche.  relatori: Gianluca Blasi, Luigi Mingrone</vt:lpstr>
      <vt:lpstr>Smart City</vt:lpstr>
      <vt:lpstr>Smart City</vt:lpstr>
      <vt:lpstr>Presentazione di PowerPoint</vt:lpstr>
      <vt:lpstr>Presentazione di PowerPoint</vt:lpstr>
      <vt:lpstr>Il Car Sharing</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Alice Vitiello</dc:creator>
  <cp:lastModifiedBy>Luigi</cp:lastModifiedBy>
  <cp:revision>88</cp:revision>
  <dcterms:created xsi:type="dcterms:W3CDTF">2013-07-02T13:59:44Z</dcterms:created>
  <dcterms:modified xsi:type="dcterms:W3CDTF">2013-10-17T06:33:31Z</dcterms:modified>
</cp:coreProperties>
</file>