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6"/>
  </p:notesMasterIdLst>
  <p:handoutMasterIdLst>
    <p:handoutMasterId r:id="rId17"/>
  </p:handoutMasterIdLst>
  <p:sldIdLst>
    <p:sldId id="537" r:id="rId2"/>
    <p:sldId id="529" r:id="rId3"/>
    <p:sldId id="504" r:id="rId4"/>
    <p:sldId id="505" r:id="rId5"/>
    <p:sldId id="527" r:id="rId6"/>
    <p:sldId id="561" r:id="rId7"/>
    <p:sldId id="539" r:id="rId8"/>
    <p:sldId id="526" r:id="rId9"/>
    <p:sldId id="511" r:id="rId10"/>
    <p:sldId id="560" r:id="rId11"/>
    <p:sldId id="553" r:id="rId12"/>
    <p:sldId id="564" r:id="rId13"/>
    <p:sldId id="562" r:id="rId14"/>
    <p:sldId id="563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E"/>
    <a:srgbClr val="FFFF99"/>
    <a:srgbClr val="990000"/>
    <a:srgbClr val="EDF0F7"/>
    <a:srgbClr val="C0C0C0"/>
    <a:srgbClr val="DDDDDD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67" d="100"/>
          <a:sy n="67" d="100"/>
        </p:scale>
        <p:origin x="-1296" y="-5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70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860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 i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585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9986DC1-EBB1-46DF-ADB8-299787FE95A1}" type="datetime1">
              <a:rPr lang="it-IT"/>
              <a:pPr>
                <a:defRPr/>
              </a:pPr>
              <a:t>14/11/2012</a:t>
            </a:fld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9413" y="926623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 i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02050" y="92662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5F47F7B-2512-49A9-93ED-862C8CB292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326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860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 i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3BA5013-596C-4CA0-A23B-56E7A4249182}" type="datetime1">
              <a:rPr lang="it-IT"/>
              <a:pPr>
                <a:defRPr/>
              </a:pPr>
              <a:t>14/11/2012</a:t>
            </a:fld>
            <a:endParaRPr lang="it-IT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  <a:endParaRPr lang="it-IT" noProof="0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28600" y="943133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 i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9EF2A48-FB4A-4E96-BC32-53DB0438F0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107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 txBox="1">
            <a:spLocks noGrp="1" noChangeArrowheads="1"/>
          </p:cNvSpPr>
          <p:nvPr/>
        </p:nvSpPr>
        <p:spPr bwMode="auto">
          <a:xfrm>
            <a:off x="22860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73" tIns="46537" rIns="93073" bIns="46537"/>
          <a:lstStyle/>
          <a:p>
            <a:pPr defTabSz="928688" eaLnBrk="0" hangingPunct="0"/>
            <a:r>
              <a:rPr lang="it-IT" i="0">
                <a:solidFill>
                  <a:schemeClr val="tx1"/>
                </a:solidFill>
                <a:latin typeface="Arial" charset="0"/>
              </a:rPr>
              <a:t>Titolo presentazione</a:t>
            </a:r>
          </a:p>
        </p:txBody>
      </p:sp>
      <p:sp>
        <p:nvSpPr>
          <p:cNvPr id="41987" name="Rectangle 3"/>
          <p:cNvSpPr txBox="1">
            <a:spLocks noGrp="1" noChangeArrowheads="1"/>
          </p:cNvSpPr>
          <p:nvPr/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73" tIns="46537" rIns="93073" bIns="46537"/>
          <a:lstStyle/>
          <a:p>
            <a:pPr algn="r" defTabSz="928688" eaLnBrk="0" hangingPunct="0"/>
            <a:fld id="{92E3B2C4-7646-4E95-A059-7172A7FCC7E1}" type="datetime1">
              <a:rPr lang="it-IT" i="0">
                <a:solidFill>
                  <a:schemeClr val="tx1"/>
                </a:solidFill>
                <a:latin typeface="Arial" charset="0"/>
              </a:rPr>
              <a:pPr algn="r" defTabSz="928688" eaLnBrk="0" hangingPunct="0"/>
              <a:t>14/11/2012</a:t>
            </a:fld>
            <a:endParaRPr lang="it-IT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988" name="Rectangle 6"/>
          <p:cNvSpPr txBox="1">
            <a:spLocks noGrp="1" noChangeArrowheads="1"/>
          </p:cNvSpPr>
          <p:nvPr/>
        </p:nvSpPr>
        <p:spPr bwMode="auto">
          <a:xfrm>
            <a:off x="228600" y="943133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73" tIns="46537" rIns="93073" bIns="46537" anchor="b"/>
          <a:lstStyle/>
          <a:p>
            <a:pPr defTabSz="928688" eaLnBrk="0" hangingPunct="0"/>
            <a:r>
              <a:rPr lang="it-IT" i="0">
                <a:solidFill>
                  <a:schemeClr val="tx1"/>
                </a:solidFill>
                <a:latin typeface="Arial" charset="0"/>
              </a:rPr>
              <a:t>Versione: </a:t>
            </a:r>
          </a:p>
        </p:txBody>
      </p:sp>
      <p:sp>
        <p:nvSpPr>
          <p:cNvPr id="41989" name="Rectangle 7"/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73" tIns="46537" rIns="93073" bIns="46537" anchor="b"/>
          <a:lstStyle/>
          <a:p>
            <a:pPr algn="r" defTabSz="928688" eaLnBrk="0" hangingPunct="0"/>
            <a:fld id="{2C5184D7-44AF-4BD0-9552-8CE9362B2F25}" type="slidenum">
              <a:rPr lang="it-IT" i="0">
                <a:solidFill>
                  <a:schemeClr val="tx1"/>
                </a:solidFill>
                <a:latin typeface="Arial" charset="0"/>
              </a:rPr>
              <a:pPr algn="r" defTabSz="928688" eaLnBrk="0" hangingPunct="0"/>
              <a:t>1</a:t>
            </a:fld>
            <a:endParaRPr lang="it-IT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4112" cy="3722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073" tIns="46537" rIns="93073" bIns="46537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ATTENZIONE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Titolo presentazione</a:t>
            </a:r>
            <a:endParaRPr lang="it-IT"/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FA52DDC-8B47-4B71-9DE3-A14530322D6C}" type="datetime1">
              <a:rPr lang="it-IT" smtClean="0">
                <a:latin typeface="Arial" charset="0"/>
              </a:rPr>
              <a:pPr/>
              <a:t>14/11/2012</a:t>
            </a:fld>
            <a:endParaRPr lang="it-IT" smtClean="0"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Versione: </a:t>
            </a:r>
            <a:endParaRPr lang="it-IT"/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BD219-2253-44B1-BE85-F1E62A423832}" type="slidenum">
              <a:rPr lang="it-IT" smtClean="0">
                <a:latin typeface="Arial" charset="0"/>
              </a:rPr>
              <a:pPr/>
              <a:t>5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ATTENZIONE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Titolo presentazione</a:t>
            </a:r>
            <a:endParaRPr lang="it-IT"/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EB3F77A-FAAC-449E-8D37-6F65B3E03F87}" type="datetime1">
              <a:rPr lang="it-IT" smtClean="0">
                <a:latin typeface="Arial" charset="0"/>
              </a:rPr>
              <a:pPr/>
              <a:t>14/11/2012</a:t>
            </a:fld>
            <a:endParaRPr lang="it-IT" smtClean="0"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Versione: </a:t>
            </a:r>
            <a:endParaRPr lang="it-IT"/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7BCE55-6BA4-4DA5-8DE3-F93A70EA4485}" type="slidenum">
              <a:rPr lang="it-IT" smtClean="0">
                <a:latin typeface="Arial" charset="0"/>
              </a:rPr>
              <a:pPr/>
              <a:t>7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ima_footer-giallo-v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7125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rima_head-giallo-v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"/>
            <a:ext cx="91440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1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592763" y="0"/>
            <a:ext cx="351631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700213"/>
            <a:ext cx="8569325" cy="2438400"/>
          </a:xfrm>
        </p:spPr>
        <p:txBody>
          <a:bodyPr tIns="45720" bIns="45720" anchor="ctr"/>
          <a:lstStyle>
            <a:lvl1pPr algn="ctr">
              <a:lnSpc>
                <a:spcPct val="100000"/>
              </a:lnSpc>
              <a:spcBef>
                <a:spcPct val="50000"/>
              </a:spcBef>
              <a:defRPr sz="4400">
                <a:latin typeface="Calibri" pitchFamily="34" charset="0"/>
              </a:defRPr>
            </a:lvl1pPr>
          </a:lstStyle>
          <a:p>
            <a:r>
              <a:rPr lang="en-US"/>
              <a:t>Fare clic per modificare stile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617913"/>
            <a:ext cx="6769100" cy="175577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buFontTx/>
              <a:buNone/>
              <a:defRPr sz="2400" b="1"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</a:t>
            </a:r>
            <a:fld id="{D372983F-FD28-4966-90B8-C3461B5E76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6838"/>
            <a:ext cx="8748713" cy="496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692150"/>
            <a:ext cx="8091487" cy="5184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</a:t>
            </a:r>
            <a:fld id="{F50F135D-C53F-45CA-8DF8-17D689F26D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6" descr="Prima_footer-giallo-v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7125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2" descr="Prima_head-giallo-v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296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68"/>
          <p:cNvSpPr txBox="1">
            <a:spLocks noChangeArrowheads="1"/>
          </p:cNvSpPr>
          <p:nvPr/>
        </p:nvSpPr>
        <p:spPr bwMode="auto">
          <a:xfrm>
            <a:off x="4067175" y="6308725"/>
            <a:ext cx="4894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it-IT" b="1" smtClean="0">
                <a:solidFill>
                  <a:srgbClr val="074290"/>
                </a:solidFill>
                <a:latin typeface="Arial" charset="0"/>
              </a:rPr>
              <a:t>TI – Sviluppo Servizi Informativi</a:t>
            </a:r>
          </a:p>
        </p:txBody>
      </p:sp>
      <p:pic>
        <p:nvPicPr>
          <p:cNvPr id="5" name="Immagine 5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592763" y="0"/>
            <a:ext cx="351631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7375525" y="-390525"/>
            <a:ext cx="184150" cy="5191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it-IT" sz="28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8313" y="6583363"/>
            <a:ext cx="942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fld id="{630D0903-7B9F-402E-9571-B3489C683775}" type="datetime1">
              <a:rPr lang="it-IT" i="0">
                <a:solidFill>
                  <a:srgbClr val="074290"/>
                </a:solidFill>
                <a:latin typeface="Arial" charset="0"/>
              </a:rPr>
              <a:pPr eaLnBrk="0" hangingPunct="0"/>
              <a:t>14/11/2012</a:t>
            </a:fld>
            <a:endParaRPr lang="it-IT" i="0">
              <a:solidFill>
                <a:srgbClr val="074290"/>
              </a:solidFill>
              <a:latin typeface="Arial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692150"/>
            <a:ext cx="809148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Descrizione oggetto </a:t>
            </a:r>
          </a:p>
          <a:p>
            <a:pPr lvl="1"/>
            <a:r>
              <a:rPr lang="en-US" smtClean="0"/>
              <a:t>Dettaglio …</a:t>
            </a:r>
          </a:p>
          <a:p>
            <a:pPr lvl="2"/>
            <a:r>
              <a:rPr lang="en-US" smtClean="0"/>
              <a:t>Dettaglio …</a:t>
            </a:r>
          </a:p>
          <a:p>
            <a:pPr lvl="0"/>
            <a:endParaRPr lang="en-US" smtClean="0"/>
          </a:p>
          <a:p>
            <a:pPr lvl="0"/>
            <a:r>
              <a:rPr lang="en-US" smtClean="0"/>
              <a:t>…</a:t>
            </a:r>
          </a:p>
          <a:p>
            <a:pPr lvl="2"/>
            <a:endParaRPr lang="en-US" smtClean="0"/>
          </a:p>
          <a:p>
            <a:pPr lvl="0"/>
            <a:endParaRPr lang="en-US" smtClean="0"/>
          </a:p>
          <a:p>
            <a:pPr lvl="3"/>
            <a:endParaRPr lang="en-US" smtClean="0"/>
          </a:p>
        </p:txBody>
      </p:sp>
      <p:pic>
        <p:nvPicPr>
          <p:cNvPr id="1029" name="Picture 5" descr="Footer-giallo-v42"/>
          <p:cNvPicPr>
            <a:picLocks noChangeAspect="1" noChangeArrowheads="1"/>
          </p:cNvPicPr>
          <p:nvPr userDrawn="1"/>
        </p:nvPicPr>
        <p:blipFill>
          <a:blip r:embed="rId6"/>
          <a:srcRect l="19975" r="-1865" b="1030"/>
          <a:stretch>
            <a:fillRect/>
          </a:stretch>
        </p:blipFill>
        <p:spPr bwMode="auto">
          <a:xfrm>
            <a:off x="220663" y="6216650"/>
            <a:ext cx="91440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ead-giallo-v4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61912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-96838"/>
            <a:ext cx="87487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32363" y="645953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0">
                <a:solidFill>
                  <a:srgbClr val="869FC7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it-IT"/>
              <a:t> </a:t>
            </a:r>
            <a:fld id="{62B4B0B3-DA9A-47D7-90D2-5861D657CE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3" name="Text Box 12"/>
          <p:cNvSpPr txBox="1">
            <a:spLocks noChangeArrowheads="1"/>
          </p:cNvSpPr>
          <p:nvPr userDrawn="1"/>
        </p:nvSpPr>
        <p:spPr bwMode="auto">
          <a:xfrm>
            <a:off x="3327400" y="6445250"/>
            <a:ext cx="1265238" cy="2286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315F">
                <a:alpha val="74998"/>
              </a:srgbClr>
            </a:prstShdw>
          </a:effectLst>
          <a:extLst/>
        </p:spPr>
        <p:txBody>
          <a:bodyPr wrap="none">
            <a:spAutoFit/>
          </a:bodyPr>
          <a:lstStyle>
            <a:lvl1pPr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it-IT" sz="900" smtClean="0">
                <a:latin typeface="Calibri" charset="0"/>
              </a:rPr>
              <a:t>Riservato Confidenziale</a:t>
            </a:r>
          </a:p>
        </p:txBody>
      </p:sp>
      <p:pic>
        <p:nvPicPr>
          <p:cNvPr id="1034" name="Immagine 5"/>
          <p:cNvPicPr>
            <a:picLocks noChangeAspect="1" noChangeArrowheads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5592763" y="0"/>
            <a:ext cx="351631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89" r:id="rId1"/>
    <p:sldLayoutId id="2147485187" r:id="rId2"/>
    <p:sldLayoutId id="2147485188" r:id="rId3"/>
    <p:sldLayoutId id="2147485190" r:id="rId4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Arial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Arial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Arial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Arial" charset="0"/>
        </a:defRPr>
      </a:lvl9pPr>
    </p:titleStyle>
    <p:bodyStyle>
      <a:lvl1pPr marL="387350" indent="-387350" algn="l" rtl="0" eaLnBrk="0" fontAlgn="base" hangingPunct="0">
        <a:lnSpc>
          <a:spcPts val="2500"/>
        </a:lnSpc>
        <a:spcBef>
          <a:spcPct val="50000"/>
        </a:spcBef>
        <a:spcAft>
          <a:spcPct val="0"/>
        </a:spcAft>
        <a:buClr>
          <a:srgbClr val="00529E"/>
        </a:buClr>
        <a:buFont typeface="Wingdings 3" pitchFamily="18" charset="2"/>
        <a:buChar char="Æ"/>
        <a:defRPr sz="2000">
          <a:solidFill>
            <a:srgbClr val="00529E"/>
          </a:solidFill>
          <a:latin typeface="+mn-lt"/>
          <a:ea typeface="MS PGothic" pitchFamily="34" charset="-128"/>
          <a:cs typeface="MS PGothic" charset="0"/>
        </a:defRPr>
      </a:lvl1pPr>
      <a:lvl2pPr marL="952500" indent="-374650" algn="l" rtl="0" eaLnBrk="0" fontAlgn="base" hangingPunct="0">
        <a:lnSpc>
          <a:spcPts val="2500"/>
        </a:lnSpc>
        <a:spcBef>
          <a:spcPct val="50000"/>
        </a:spcBef>
        <a:spcAft>
          <a:spcPct val="0"/>
        </a:spcAft>
        <a:buSzPct val="80000"/>
        <a:buFont typeface="Wingdings" pitchFamily="2" charset="2"/>
        <a:buChar char="§"/>
        <a:defRPr kumimoji="1" sz="2800">
          <a:solidFill>
            <a:srgbClr val="00529E"/>
          </a:solidFill>
          <a:latin typeface="+mn-lt"/>
          <a:ea typeface="MS PGothic" pitchFamily="34" charset="-128"/>
          <a:cs typeface="MS PGothic" charset="0"/>
        </a:defRPr>
      </a:lvl2pPr>
      <a:lvl3pPr marL="1428750" indent="-285750" algn="l" rtl="0" eaLnBrk="0" fontAlgn="base" hangingPunct="0">
        <a:lnSpc>
          <a:spcPts val="2500"/>
        </a:lnSpc>
        <a:spcBef>
          <a:spcPct val="50000"/>
        </a:spcBef>
        <a:spcAft>
          <a:spcPct val="0"/>
        </a:spcAft>
        <a:buFont typeface="Arial" charset="0"/>
        <a:buChar char="•"/>
        <a:defRPr kumimoji="1" sz="1400">
          <a:solidFill>
            <a:srgbClr val="00529E"/>
          </a:solidFill>
          <a:latin typeface="+mn-lt"/>
          <a:ea typeface="MS PGothic" pitchFamily="34" charset="-128"/>
          <a:cs typeface="MS PGothic" charset="0"/>
        </a:defRPr>
      </a:lvl3pPr>
      <a:lvl4pPr marL="1619250" indent="-247650" algn="l" rtl="0" eaLnBrk="0" fontAlgn="base" hangingPunct="0">
        <a:lnSpc>
          <a:spcPts val="2500"/>
        </a:lnSpc>
        <a:spcBef>
          <a:spcPct val="50000"/>
        </a:spcBef>
        <a:spcAft>
          <a:spcPct val="0"/>
        </a:spcAft>
        <a:buChar char="–"/>
        <a:defRPr kumimoji="1" sz="1600">
          <a:solidFill>
            <a:srgbClr val="00529E"/>
          </a:solidFill>
          <a:latin typeface="+mn-lt"/>
          <a:ea typeface="MS PGothic" pitchFamily="34" charset="-128"/>
          <a:cs typeface="MS PGothic" charset="0"/>
        </a:defRPr>
      </a:lvl4pPr>
      <a:lvl5pPr marL="2401888" indent="-306388" algn="l" rtl="0" eaLnBrk="0" fontAlgn="base" hangingPunct="0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 sz="2000">
          <a:solidFill>
            <a:srgbClr val="1C3CA6"/>
          </a:solidFill>
          <a:latin typeface="+mn-lt"/>
          <a:ea typeface="MS PGothic" pitchFamily="34" charset="-128"/>
          <a:cs typeface="MS PGothic" charset="0"/>
        </a:defRPr>
      </a:lvl5pPr>
      <a:lvl6pPr marL="2859088" indent="-306388" algn="l" rtl="0" fontAlgn="base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>
          <a:solidFill>
            <a:srgbClr val="1C3CA6"/>
          </a:solidFill>
          <a:latin typeface="+mn-lt"/>
        </a:defRPr>
      </a:lvl6pPr>
      <a:lvl7pPr marL="3316288" indent="-306388" algn="l" rtl="0" fontAlgn="base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>
          <a:solidFill>
            <a:srgbClr val="1C3CA6"/>
          </a:solidFill>
          <a:latin typeface="+mn-lt"/>
        </a:defRPr>
      </a:lvl7pPr>
      <a:lvl8pPr marL="3773488" indent="-306388" algn="l" rtl="0" fontAlgn="base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>
          <a:solidFill>
            <a:srgbClr val="1C3CA6"/>
          </a:solidFill>
          <a:latin typeface="+mn-lt"/>
        </a:defRPr>
      </a:lvl8pPr>
      <a:lvl9pPr marL="4230688" indent="-306388" algn="l" rtl="0" fontAlgn="base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>
          <a:solidFill>
            <a:srgbClr val="1C3CA6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9388" y="1700213"/>
            <a:ext cx="8820150" cy="3529012"/>
          </a:xfrm>
        </p:spPr>
        <p:txBody>
          <a:bodyPr/>
          <a:lstStyle/>
          <a:p>
            <a:r>
              <a:rPr lang="it-IT" sz="2200" smtClean="0"/>
              <a:t>Programma Operativo Nazionale </a:t>
            </a:r>
            <a:r>
              <a:rPr lang="it-IT" altLang="en-US" sz="2200" smtClean="0"/>
              <a:t>“</a:t>
            </a:r>
            <a:r>
              <a:rPr lang="it-IT" sz="2200" smtClean="0"/>
              <a:t>Ricerca e Competitività 2007-2013</a:t>
            </a:r>
            <a:r>
              <a:rPr lang="it-IT" altLang="en-US" sz="2200" smtClean="0"/>
              <a:t>”</a:t>
            </a:r>
            <a:r>
              <a:rPr lang="it-IT" sz="2200" smtClean="0"/>
              <a:t> </a:t>
            </a:r>
            <a:br>
              <a:rPr lang="it-IT" sz="2200" smtClean="0"/>
            </a:br>
            <a:r>
              <a:rPr lang="it-IT" sz="2000" smtClean="0"/>
              <a:t>Regioni Convergenza</a:t>
            </a:r>
            <a:br>
              <a:rPr lang="it-IT" sz="2000" smtClean="0"/>
            </a:br>
            <a:r>
              <a:rPr lang="en-US" sz="1800" b="0" smtClean="0"/>
              <a:t>(D.D. Prot. n. 01/Ric. del 18.1.2010)</a:t>
            </a:r>
            <a:r>
              <a:rPr lang="it-IT" sz="1800" b="0" smtClean="0"/>
              <a:t/>
            </a:r>
            <a:br>
              <a:rPr lang="it-IT" sz="1800" b="0" smtClean="0"/>
            </a:br>
            <a:r>
              <a:rPr lang="it-IT" sz="1800" b="0" smtClean="0"/>
              <a:t/>
            </a:r>
            <a:br>
              <a:rPr lang="it-IT" sz="1800" b="0" smtClean="0"/>
            </a:br>
            <a:r>
              <a:rPr lang="it-IT" sz="2000" smtClean="0"/>
              <a:t>progetto n° PON01_02136, settore ICT</a:t>
            </a:r>
            <a:br>
              <a:rPr lang="it-IT" sz="2000" smtClean="0"/>
            </a:br>
            <a:r>
              <a:rPr lang="it-IT" sz="3600" smtClean="0"/>
              <a:t>«TITAN» </a:t>
            </a:r>
            <a:br>
              <a:rPr lang="it-IT" sz="3600" smtClean="0"/>
            </a:br>
            <a:r>
              <a:rPr lang="it-IT" sz="2400" smtClean="0"/>
              <a:t/>
            </a:r>
            <a:br>
              <a:rPr lang="it-IT" sz="2400" smtClean="0"/>
            </a:br>
            <a:r>
              <a:rPr lang="it-IT" sz="2400" i="1" smtClean="0"/>
              <a:t>Sistema di Moneta elettronica e servizi a valore aggiunto multicanale</a:t>
            </a:r>
            <a:r>
              <a:rPr lang="it-IT" sz="2400" smtClean="0"/>
              <a:t/>
            </a:r>
            <a:br>
              <a:rPr lang="it-IT" sz="2400" smtClean="0"/>
            </a:br>
            <a:r>
              <a:rPr lang="it-IT" sz="2800" smtClean="0"/>
              <a:t/>
            </a:r>
            <a:br>
              <a:rPr lang="it-IT" sz="2800" smtClean="0"/>
            </a:br>
            <a:endParaRPr lang="it-IT" sz="2800" smtClean="0">
              <a:solidFill>
                <a:srgbClr val="FF0000"/>
              </a:solidFill>
            </a:endParaRP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3857625" y="5715000"/>
            <a:ext cx="5126038" cy="612775"/>
          </a:xfrm>
        </p:spPr>
        <p:txBody>
          <a:bodyPr/>
          <a:lstStyle/>
          <a:p>
            <a:pPr algn="r"/>
            <a:r>
              <a:rPr lang="it-IT" sz="1400" i="1" smtClean="0"/>
              <a:t>Riservato Confidenziale</a:t>
            </a:r>
            <a:endParaRPr lang="it-IT" sz="1400" smtClean="0"/>
          </a:p>
        </p:txBody>
      </p:sp>
      <p:sp>
        <p:nvSpPr>
          <p:cNvPr id="3" name="Rettangolo 2"/>
          <p:cNvSpPr/>
          <p:nvPr/>
        </p:nvSpPr>
        <p:spPr>
          <a:xfrm>
            <a:off x="2339975" y="4983163"/>
            <a:ext cx="45180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400" b="1" i="0" kern="0" dirty="0">
                <a:latin typeface="Calibri" pitchFamily="34" charset="0"/>
                <a:ea typeface="+mj-ea"/>
                <a:cs typeface="+mj-cs"/>
              </a:rPr>
              <a:t>Il progetto di ricerca e formazione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Ricadute occupazionali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 smtClean="0"/>
              <a:t>Per i diversi Partner</a:t>
            </a:r>
          </a:p>
          <a:p>
            <a:pPr lvl="1">
              <a:lnSpc>
                <a:spcPct val="100000"/>
              </a:lnSpc>
            </a:pPr>
            <a:r>
              <a:rPr lang="it-IT" sz="2000" dirty="0" smtClean="0"/>
              <a:t>Poste Italiane </a:t>
            </a:r>
            <a:r>
              <a:rPr lang="it-IT" sz="2000" dirty="0" err="1" smtClean="0"/>
              <a:t>contrattualizzerà</a:t>
            </a:r>
            <a:r>
              <a:rPr lang="it-IT" sz="2000" dirty="0" smtClean="0"/>
              <a:t> (sia con contratti a progetto, sia con contratti a tempo indeterminato) oltre 30 risorse in area convergenza (sede di Napoli)</a:t>
            </a:r>
          </a:p>
          <a:p>
            <a:pPr lvl="1">
              <a:lnSpc>
                <a:spcPct val="100000"/>
              </a:lnSpc>
            </a:pPr>
            <a:r>
              <a:rPr lang="it-IT" sz="2000" dirty="0" err="1" smtClean="0"/>
              <a:t>Qui!Group</a:t>
            </a:r>
            <a:r>
              <a:rPr lang="it-IT" sz="2000" dirty="0" smtClean="0"/>
              <a:t>, e la sua controllata </a:t>
            </a:r>
            <a:r>
              <a:rPr lang="it-IT" sz="2000" dirty="0" err="1" smtClean="0"/>
              <a:t>PayBay</a:t>
            </a:r>
            <a:r>
              <a:rPr lang="it-IT" sz="2000" dirty="0" smtClean="0"/>
              <a:t> Networks, impiegheranno a regime circa 30 risorse presso la sede di Napoli</a:t>
            </a:r>
          </a:p>
          <a:p>
            <a:pPr lvl="1">
              <a:lnSpc>
                <a:spcPct val="100000"/>
              </a:lnSpc>
              <a:defRPr/>
            </a:pPr>
            <a:r>
              <a:rPr lang="it-IT" sz="2000" dirty="0"/>
              <a:t>CRMPA </a:t>
            </a:r>
            <a:r>
              <a:rPr lang="it-IT" sz="2000" dirty="0" err="1" smtClean="0"/>
              <a:t>contrattualizzerà</a:t>
            </a:r>
            <a:r>
              <a:rPr lang="it-IT" sz="2000" dirty="0" smtClean="0"/>
              <a:t> </a:t>
            </a:r>
            <a:r>
              <a:rPr lang="it-IT" sz="2000" dirty="0"/>
              <a:t>3 risorse in area convergenza</a:t>
            </a:r>
          </a:p>
          <a:p>
            <a:pPr lvl="1">
              <a:lnSpc>
                <a:spcPct val="100000"/>
              </a:lnSpc>
              <a:defRPr/>
            </a:pPr>
            <a:r>
              <a:rPr lang="it-IT" sz="2000" dirty="0"/>
              <a:t>DIEII (UNISA) </a:t>
            </a:r>
            <a:r>
              <a:rPr lang="it-IT" sz="2000" dirty="0" smtClean="0"/>
              <a:t>bandirà 2 </a:t>
            </a:r>
            <a:r>
              <a:rPr lang="it-IT" sz="2000" dirty="0"/>
              <a:t>assegni di </a:t>
            </a:r>
            <a:r>
              <a:rPr lang="it-IT" sz="2000" dirty="0" smtClean="0"/>
              <a:t>ricerca</a:t>
            </a:r>
          </a:p>
          <a:p>
            <a:pPr lvl="1">
              <a:lnSpc>
                <a:spcPct val="100000"/>
              </a:lnSpc>
              <a:defRPr/>
            </a:pPr>
            <a:endParaRPr lang="it-IT" sz="2000" dirty="0"/>
          </a:p>
          <a:p>
            <a:pPr lvl="1">
              <a:lnSpc>
                <a:spcPct val="100000"/>
              </a:lnSpc>
              <a:defRPr/>
            </a:pPr>
            <a:endParaRPr lang="it-IT" sz="2000" dirty="0" smtClean="0"/>
          </a:p>
          <a:p>
            <a:pPr marL="577850" lvl="1" indent="0">
              <a:lnSpc>
                <a:spcPct val="100000"/>
              </a:lnSpc>
              <a:buNone/>
              <a:defRPr/>
            </a:pPr>
            <a:r>
              <a:rPr lang="it-IT" sz="2000" dirty="0" smtClean="0"/>
              <a:t>Inoltre c’è il progetto di formazione</a:t>
            </a:r>
            <a:endParaRPr lang="it-IT" sz="2000" dirty="0"/>
          </a:p>
          <a:p>
            <a:pPr lvl="1">
              <a:lnSpc>
                <a:spcPct val="100000"/>
              </a:lnSpc>
            </a:pP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Progetto </a:t>
            </a:r>
            <a:r>
              <a:rPr lang="it-IT" smtClean="0"/>
              <a:t>di </a:t>
            </a:r>
            <a:r>
              <a:rPr lang="it-IT" smtClean="0"/>
              <a:t>formazione</a:t>
            </a:r>
            <a:endParaRPr lang="it-IT" dirty="0" smtClean="0"/>
          </a:p>
        </p:txBody>
      </p:sp>
      <p:sp>
        <p:nvSpPr>
          <p:cNvPr id="34819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4932363" y="6327775"/>
            <a:ext cx="720725" cy="457200"/>
          </a:xfrm>
          <a:noFill/>
        </p:spPr>
        <p:txBody>
          <a:bodyPr/>
          <a:lstStyle/>
          <a:p>
            <a:r>
              <a:rPr lang="it-IT" smtClean="0"/>
              <a:t> </a:t>
            </a:r>
            <a:fld id="{C939FCC0-A578-48E7-BB6D-C32783167093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34820" name="Segnaposto contenuto 2"/>
          <p:cNvSpPr txBox="1">
            <a:spLocks/>
          </p:cNvSpPr>
          <p:nvPr/>
        </p:nvSpPr>
        <p:spPr bwMode="auto">
          <a:xfrm>
            <a:off x="457200" y="765175"/>
            <a:ext cx="82296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7350" indent="-387350" algn="just" eaLnBrk="0" hangingPunct="0">
              <a:lnSpc>
                <a:spcPts val="2500"/>
              </a:lnSpc>
              <a:spcBef>
                <a:spcPct val="50000"/>
              </a:spcBef>
              <a:buClr>
                <a:srgbClr val="00529E"/>
              </a:buClr>
              <a:buFont typeface="Wingdings 3" pitchFamily="18" charset="2"/>
              <a:buChar char="Æ"/>
            </a:pPr>
            <a:r>
              <a:rPr lang="it-IT" sz="1800" i="0">
                <a:solidFill>
                  <a:srgbClr val="00529E"/>
                </a:solidFill>
                <a:latin typeface="Calibri" pitchFamily="34" charset="0"/>
              </a:rPr>
              <a:t>Il progetto di formazione sarà strategico per lo sviluppo delle competenze scientifiche, tecnologiche e gestionali  relative alle modelli e metodologie per l</a:t>
            </a:r>
            <a:r>
              <a:rPr lang="it-IT" altLang="en-US" sz="1800" i="0">
                <a:solidFill>
                  <a:srgbClr val="00529E"/>
                </a:solidFill>
                <a:latin typeface="Calibri" pitchFamily="34" charset="0"/>
              </a:rPr>
              <a:t>’</a:t>
            </a:r>
            <a:r>
              <a:rPr lang="it-IT" sz="1800" i="0">
                <a:solidFill>
                  <a:srgbClr val="00529E"/>
                </a:solidFill>
                <a:latin typeface="Calibri" pitchFamily="34" charset="0"/>
              </a:rPr>
              <a:t>innovazione dei sistemi di moneta elettronica.</a:t>
            </a:r>
          </a:p>
          <a:p>
            <a:pPr marL="387350" indent="-387350" algn="just" eaLnBrk="0" hangingPunct="0">
              <a:lnSpc>
                <a:spcPts val="2500"/>
              </a:lnSpc>
              <a:spcBef>
                <a:spcPct val="50000"/>
              </a:spcBef>
              <a:buClr>
                <a:srgbClr val="00529E"/>
              </a:buClr>
              <a:buFont typeface="Wingdings 3" pitchFamily="18" charset="2"/>
              <a:buNone/>
            </a:pPr>
            <a:endParaRPr lang="it-IT" sz="1800" i="0">
              <a:solidFill>
                <a:srgbClr val="00529E"/>
              </a:solidFill>
              <a:latin typeface="Calibri" pitchFamily="34" charset="0"/>
            </a:endParaRPr>
          </a:p>
          <a:p>
            <a:pPr marL="387350" indent="-387350" algn="just" eaLnBrk="0" hangingPunct="0">
              <a:lnSpc>
                <a:spcPts val="2500"/>
              </a:lnSpc>
              <a:spcBef>
                <a:spcPct val="50000"/>
              </a:spcBef>
              <a:buClr>
                <a:srgbClr val="00529E"/>
              </a:buClr>
              <a:buFont typeface="Wingdings 3" pitchFamily="18" charset="2"/>
              <a:buChar char="Æ"/>
            </a:pPr>
            <a:r>
              <a:rPr lang="it-IT" sz="1800" i="0">
                <a:solidFill>
                  <a:srgbClr val="00529E"/>
                </a:solidFill>
                <a:latin typeface="Calibri" pitchFamily="34" charset="0"/>
              </a:rPr>
              <a:t>Le tematiche di ricerca principali riguardano: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Descrizione e discovery semantico dei Servizi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Integrazione, Interoperabilità e Cooperazione Applicativa tra i Servizi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User Modeling e User Profiling.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Metodi e Modelli per la Human-Computer Interaction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Multi-canalità e Multi-Modalità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Modelli di Deployment e Delivery di Servizi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Security e Identity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BACKUP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03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Progetto di Ricerca: GANTT</a:t>
            </a:r>
            <a:endParaRPr lang="en-US" smtClean="0">
              <a:solidFill>
                <a:srgbClr val="FF0000"/>
              </a:solidFill>
            </a:endParaRP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25538"/>
            <a:ext cx="8764587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83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Progetto di Ricerca: economics macro</a:t>
            </a:r>
          </a:p>
        </p:txBody>
      </p:sp>
      <p:sp>
        <p:nvSpPr>
          <p:cNvPr id="26627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4932363" y="6327775"/>
            <a:ext cx="720725" cy="457200"/>
          </a:xfrm>
          <a:noFill/>
        </p:spPr>
        <p:txBody>
          <a:bodyPr/>
          <a:lstStyle/>
          <a:p>
            <a:r>
              <a:rPr lang="it-IT" smtClean="0"/>
              <a:t> </a:t>
            </a:r>
            <a:fld id="{DCBD7537-B587-4A24-AB1C-D844220A4939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-252413" y="623888"/>
            <a:ext cx="9182101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r>
              <a:rPr lang="it-IT" sz="1800" b="1" i="0">
                <a:solidFill>
                  <a:schemeClr val="tx1"/>
                </a:solidFill>
                <a:latin typeface="Calibri" pitchFamily="34" charset="0"/>
              </a:rPr>
              <a:t>Il Progetto di Ricerca e Sviluppo prevede i seguenti costi complessivi, suddivisi per ambiti e voci di costo.</a:t>
            </a:r>
          </a:p>
        </p:txBody>
      </p:sp>
      <p:pic>
        <p:nvPicPr>
          <p:cNvPr id="2662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928813"/>
            <a:ext cx="86201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315F"/>
            </a:outerShdw>
          </a:effectLst>
        </p:spPr>
      </p:pic>
    </p:spTree>
    <p:extLst>
      <p:ext uri="{BB962C8B-B14F-4D97-AF65-F5344CB8AC3E}">
        <p14:creationId xmlns:p14="http://schemas.microsoft.com/office/powerpoint/2010/main" val="33017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tx1"/>
                </a:solidFill>
              </a:rPr>
              <a:t>Descrizione dell</a:t>
            </a:r>
            <a:r>
              <a:rPr lang="it-IT" altLang="en-US" smtClean="0">
                <a:solidFill>
                  <a:schemeClr val="tx1"/>
                </a:solidFill>
              </a:rPr>
              <a:t>’</a:t>
            </a:r>
            <a:r>
              <a:rPr lang="it-IT" smtClean="0">
                <a:solidFill>
                  <a:schemeClr val="tx1"/>
                </a:solidFill>
              </a:rPr>
              <a:t>iniziativa</a:t>
            </a:r>
          </a:p>
        </p:txBody>
      </p:sp>
      <p:sp>
        <p:nvSpPr>
          <p:cNvPr id="1229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smtClean="0">
                <a:solidFill>
                  <a:schemeClr val="tx1"/>
                </a:solidFill>
              </a:rPr>
              <a:t>Obiettivo primario </a:t>
            </a:r>
            <a:r>
              <a:rPr lang="it-IT" smtClean="0">
                <a:solidFill>
                  <a:schemeClr val="tx1"/>
                </a:solidFill>
              </a:rPr>
              <a:t>dell</a:t>
            </a:r>
            <a:r>
              <a:rPr lang="it-IT" altLang="en-US" smtClean="0">
                <a:solidFill>
                  <a:schemeClr val="tx1"/>
                </a:solidFill>
              </a:rPr>
              <a:t>’</a:t>
            </a:r>
            <a:r>
              <a:rPr lang="it-IT" smtClean="0">
                <a:solidFill>
                  <a:schemeClr val="tx1"/>
                </a:solidFill>
              </a:rPr>
              <a:t>iniziativa è lo sviluppo di attività di Ricerca Industriale e di indagine critica per l</a:t>
            </a:r>
            <a:r>
              <a:rPr lang="it-IT" altLang="en-US" smtClean="0">
                <a:solidFill>
                  <a:schemeClr val="tx1"/>
                </a:solidFill>
              </a:rPr>
              <a:t>’</a:t>
            </a:r>
            <a:r>
              <a:rPr lang="it-IT" smtClean="0">
                <a:solidFill>
                  <a:schemeClr val="tx1"/>
                </a:solidFill>
              </a:rPr>
              <a:t>acquisizione di nuove conoscenze finalizzate alla realizzazione di un prototipo di Piattaforma innovativa per la gestione di Moneta Elettronica e Servizi a Valore Aggiunto Multi-Canale che: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integri le diverse modalità e i diversi strumenti di pagamento elettronico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possa essere utilizzata dall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utente finale attraverso molteplici dispositivi e attraverso 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uso di interfacce uomo-macchina con elevati livelli di usabilità e che siano context-aware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favorisca 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interoperabilità tra i servizi a valore aggiunto (trasporti, accessi, loyalty) e quelli di pagamento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Interpreti le “aspirazioni” degli utilizzatori attraverso strumenti semantici migliorando l’accesso ai servizi nella quotidianità e favorendo l’integrazione fra Cittadini, PA, Esercenti, Circuiti, Service Providers.</a:t>
            </a:r>
          </a:p>
          <a:p>
            <a:pPr lvl="1"/>
            <a:endParaRPr lang="it-IT" sz="1800" smtClean="0">
              <a:solidFill>
                <a:schemeClr val="tx1"/>
              </a:solidFill>
            </a:endParaRP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it-IT" smtClean="0"/>
              <a:t> </a:t>
            </a:r>
            <a:fld id="{F5A17A21-0FC2-4B9B-A23B-81BCF1FDA8A7}" type="slidenum">
              <a:rPr lang="it-IT" smtClean="0"/>
              <a:pPr/>
              <a:t>2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Descrizione dell</a:t>
            </a:r>
            <a:r>
              <a:rPr lang="it-IT" altLang="en-US" smtClean="0"/>
              <a:t>’</a:t>
            </a:r>
            <a:r>
              <a:rPr lang="it-IT" smtClean="0"/>
              <a:t>iniziativa</a:t>
            </a:r>
          </a:p>
        </p:txBody>
      </p:sp>
      <p:sp>
        <p:nvSpPr>
          <p:cNvPr id="14339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4932363" y="6327775"/>
            <a:ext cx="720725" cy="457200"/>
          </a:xfrm>
          <a:noFill/>
        </p:spPr>
        <p:txBody>
          <a:bodyPr/>
          <a:lstStyle/>
          <a:p>
            <a:r>
              <a:rPr lang="it-IT" smtClean="0"/>
              <a:t> </a:t>
            </a:r>
            <a:fld id="{B8A5BC29-B2F5-4AEB-B147-98030B151C13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0" y="571500"/>
            <a:ext cx="8064500" cy="590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I sistemi di Moneta Elettronica disponibili oggi sul mercato si basano su tecnologie di vecchia generazione, non recependo in alcun modo le tecnologie attualmente disponibili e soprattutto non incontrando le esigenze dei consumatori, degli esercenti, degli Istituti finanziari e della Pubblica Amministrazione. Numerosi player perseguono infatti modelli di business «a bolla» creati per realizzare veloci guadagni finanziari e non per perseguire un efficace servizio agli utilizzatori né tantomeno per offrire una soluzione integrata. Il ruolo di Poste Italiane, in questo senso, garantisce gli interessi della collettività e la circolarità dei benefici.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E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 evidente a tutti 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evoluzione delle modalità di realizzazione dell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esperienza di acquisto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”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 che richiede continuità nell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utilizzo dei canali virtuale-fisico e viceversa. Così come è diventato fondamentale poter effettuare una transazione elettronica di Servizi a Valore Aggiunto (loyalty, couponing, ticketing, e-government ecc.) utilizzando gli stessi strumenti adoperati per i pagamenti tradizionali (smartcard, PoS) e integrando i due ambiti affinchè interagiscano dinamicamente.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Descrizione dell</a:t>
            </a:r>
            <a:r>
              <a:rPr lang="it-IT" altLang="en-US" smtClean="0"/>
              <a:t>’</a:t>
            </a:r>
            <a:r>
              <a:rPr lang="it-IT" smtClean="0"/>
              <a:t>iniziativa</a:t>
            </a:r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4932363" y="6327775"/>
            <a:ext cx="720725" cy="457200"/>
          </a:xfrm>
          <a:noFill/>
        </p:spPr>
        <p:txBody>
          <a:bodyPr/>
          <a:lstStyle/>
          <a:p>
            <a:r>
              <a:rPr lang="it-IT" smtClean="0"/>
              <a:t> </a:t>
            </a:r>
            <a:fld id="{0E4E0A62-C4EF-45FD-8143-FB2CDF085FFC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539750" y="981075"/>
            <a:ext cx="80645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Conseguentemente, 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obiettivo generale del progetto è di sviluppare tecniche, modelli e metodologie per superare i limiti esistenti nei sistemi di moneta elettronica in modo tale da espanderne 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utilizzo ed accrescerne il valore aggiunto verso 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utente. Questo avverrà attraverso: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endParaRPr lang="it-IT" sz="2000" b="1" i="0">
              <a:solidFill>
                <a:schemeClr val="tx1"/>
              </a:solidFill>
              <a:latin typeface="Calibri" pitchFamily="34" charset="0"/>
            </a:endParaRP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annotazione semantica ed il discovery semantico dei servizi 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implementazione di nuovi modelli di interoperabilità e cooperazione applicativa tra servizi di tipo diverso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Una particolare attenzione all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utente e alle interfacce per il suo accesso al sistema 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Multicanalità, multimodalità e human-computer interaction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Modelli di Deployment e Delivery di Servizi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La garanzia di sicurezza per tutti i tipi di transazioni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Progetto di Ricerca: ruoli e attività dei proponenti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8313" y="476250"/>
            <a:ext cx="8091487" cy="5184775"/>
          </a:xfrm>
        </p:spPr>
        <p:txBody>
          <a:bodyPr/>
          <a:lstStyle/>
          <a:p>
            <a:r>
              <a:rPr lang="it-IT" b="1" smtClean="0">
                <a:solidFill>
                  <a:schemeClr val="tx1"/>
                </a:solidFill>
              </a:rPr>
              <a:t>Poste Italiane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E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 il principale issuer europeo di carte prepagate e Azienda riconosciuta a livello internazionale per il grado di innovazione nel campo della monetica, possiede una delle più grandi rete di accettazione italiane e gestisce giornalmente milioni di transazioni generate dagli oltre 15 milioni di clienti nell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ambito monetica, rappresenta il terminale della Pubblica Amministrazione nell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interazione verso la cittadinanza e le Imprese e pertanto metterà a disposizione, sulla base delle sue competenze generali, il proprio know-how nella gestione dei clienti, nell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analisi delle loro necessità, nel discovery dei servizi innovativi e nel delivery di servizi su reti estese. 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Inoltre, mette a disposizione il proprio network di sportelli e le proprie partecipazioni ai consessi internazionali ed ai circuiti (Visa, MasterCard) per l’individuazione degli scenari di sviluppo, la sperimentazione on-field e la veicolazione dei servizi verso la PA.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Ha accesso a tavoli nazionali ed internazionali di standardizzazione in ambito monetica e multiapplicazione</a:t>
            </a:r>
          </a:p>
          <a:p>
            <a:pPr lvl="1">
              <a:buFont typeface="Wingdings" pitchFamily="2" charset="2"/>
              <a:buNone/>
            </a:pPr>
            <a:r>
              <a:rPr lang="it-IT" sz="1800" smtClean="0">
                <a:solidFill>
                  <a:schemeClr val="tx1"/>
                </a:solidFill>
              </a:rPr>
              <a:t> </a:t>
            </a:r>
            <a:endParaRPr lang="it-IT" sz="1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34925" y="633413"/>
            <a:ext cx="7134225" cy="7080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rgbClr val="0070C0"/>
                </a:solidFill>
                <a:latin typeface="Arial Narrow" pitchFamily="34" charset="0"/>
              </a:rPr>
              <a:t>Elenco iniziative e gruppi di standardizzazione internazionale in ambito monetica e </a:t>
            </a:r>
            <a:r>
              <a:rPr lang="it-IT" sz="2000" b="1" dirty="0" err="1">
                <a:solidFill>
                  <a:srgbClr val="0070C0"/>
                </a:solidFill>
                <a:latin typeface="Arial Narrow" pitchFamily="34" charset="0"/>
              </a:rPr>
              <a:t>multiapplicazione</a:t>
            </a:r>
            <a:r>
              <a:rPr lang="it-IT" sz="2000" b="1" dirty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it-IT" sz="2000" b="1" dirty="0" smtClean="0">
                <a:solidFill>
                  <a:srgbClr val="0070C0"/>
                </a:solidFill>
                <a:latin typeface="Arial Narrow" pitchFamily="34" charset="0"/>
              </a:rPr>
              <a:t>a </a:t>
            </a:r>
            <a:r>
              <a:rPr lang="it-IT" sz="2000" b="1" dirty="0">
                <a:solidFill>
                  <a:srgbClr val="0070C0"/>
                </a:solidFill>
                <a:latin typeface="Arial Narrow" pitchFamily="34" charset="0"/>
              </a:rPr>
              <a:t>cui </a:t>
            </a:r>
            <a:r>
              <a:rPr lang="it-IT" sz="2000" b="1" dirty="0" smtClean="0">
                <a:solidFill>
                  <a:srgbClr val="0070C0"/>
                </a:solidFill>
                <a:latin typeface="Arial Narrow" pitchFamily="34" charset="0"/>
              </a:rPr>
              <a:t>può aderire Poste </a:t>
            </a:r>
            <a:r>
              <a:rPr lang="it-IT" sz="2000" b="1" dirty="0">
                <a:solidFill>
                  <a:srgbClr val="0070C0"/>
                </a:solidFill>
                <a:latin typeface="Arial Narrow" pitchFamily="34" charset="0"/>
              </a:rPr>
              <a:t>Italiane: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19075" y="1292225"/>
            <a:ext cx="7443788" cy="51704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CAS Working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OSEC (Open Standard for Security and Certification);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Cards Stakeholders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EPASOrg Consortium;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CIR Technical Working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European EMV Users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OSCar Consortium;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Berlin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ISO TC 68  - WG 10 – Mobile Banking/Payments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Global Platform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Asstra</a:t>
            </a:r>
          </a:p>
        </p:txBody>
      </p:sp>
      <p:pic>
        <p:nvPicPr>
          <p:cNvPr id="22532" name="Immagine 5" descr="berlin group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9463" y="5311775"/>
            <a:ext cx="2994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magine 6" descr="logo_oscar_s-5ec5f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0188" y="4330700"/>
            <a:ext cx="16478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Immagine 7" descr="epas logo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0250" y="2149475"/>
            <a:ext cx="15430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Immagine 8" descr="logo_iso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1323975"/>
            <a:ext cx="1924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Immagine 9" descr="EPC 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1463" y="2260600"/>
            <a:ext cx="14287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00550" y="4325938"/>
            <a:ext cx="179228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79975" y="3314700"/>
            <a:ext cx="35337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2" descr="Logo Transparant drop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21563" y="220663"/>
            <a:ext cx="1462087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0" name="Immagine 13" descr="EMVCo_logo.gif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02063" y="2786063"/>
            <a:ext cx="108743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Immagine 12" descr="logo_OSeC.gif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830638" y="3417888"/>
            <a:ext cx="21193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93913" y="5957888"/>
            <a:ext cx="228758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Progetto di Ricerca: ruoli e attività dei proponenti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85750" y="428604"/>
            <a:ext cx="8858250" cy="5857875"/>
          </a:xfrm>
        </p:spPr>
        <p:txBody>
          <a:bodyPr/>
          <a:lstStyle/>
          <a:p>
            <a:pPr>
              <a:lnSpc>
                <a:spcPts val="2200"/>
              </a:lnSpc>
            </a:pPr>
            <a:r>
              <a:rPr lang="it-IT" sz="1800" b="1" dirty="0" smtClean="0">
                <a:solidFill>
                  <a:schemeClr val="tx1"/>
                </a:solidFill>
              </a:rPr>
              <a:t>QUI! Group</a:t>
            </a:r>
            <a:endParaRPr lang="it-IT" sz="1800" b="1" dirty="0" smtClean="0">
              <a:solidFill>
                <a:srgbClr val="FF0000"/>
              </a:solidFill>
            </a:endParaRPr>
          </a:p>
          <a:p>
            <a:pPr lvl="1">
              <a:lnSpc>
                <a:spcPts val="2200"/>
              </a:lnSpc>
            </a:pPr>
            <a:r>
              <a:rPr lang="it-IT" sz="1800" dirty="0" smtClean="0">
                <a:solidFill>
                  <a:schemeClr val="tx1"/>
                </a:solidFill>
              </a:rPr>
              <a:t>Qui! Group S.p.A. dall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anno 2000, seguendo la propria vocazione di </a:t>
            </a:r>
            <a:r>
              <a:rPr lang="it-IT" altLang="en-US" sz="1800" dirty="0" smtClean="0">
                <a:solidFill>
                  <a:schemeClr val="tx1"/>
                </a:solidFill>
              </a:rPr>
              <a:t>“</a:t>
            </a:r>
            <a:r>
              <a:rPr lang="it-IT" sz="1800" dirty="0" smtClean="0">
                <a:solidFill>
                  <a:schemeClr val="tx1"/>
                </a:solidFill>
              </a:rPr>
              <a:t>crescere attraverso 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innovazione</a:t>
            </a:r>
            <a:r>
              <a:rPr lang="it-IT" altLang="en-US" sz="1800" dirty="0" smtClean="0">
                <a:solidFill>
                  <a:schemeClr val="tx1"/>
                </a:solidFill>
              </a:rPr>
              <a:t>”</a:t>
            </a:r>
            <a:r>
              <a:rPr lang="it-IT" sz="1800" dirty="0" smtClean="0">
                <a:solidFill>
                  <a:schemeClr val="tx1"/>
                </a:solidFill>
              </a:rPr>
              <a:t>, utilizza strategicamente le nuove tecnologie a disposizione per </a:t>
            </a:r>
            <a:r>
              <a:rPr lang="it-IT" altLang="en-US" sz="1800" dirty="0" smtClean="0">
                <a:solidFill>
                  <a:schemeClr val="tx1"/>
                </a:solidFill>
              </a:rPr>
              <a:t>‘</a:t>
            </a:r>
            <a:r>
              <a:rPr lang="it-IT" sz="1800" dirty="0" smtClean="0">
                <a:solidFill>
                  <a:schemeClr val="tx1"/>
                </a:solidFill>
              </a:rPr>
              <a:t>convertire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 in modalità elettronica i diversi titoli di servizio emessi, mettendo </a:t>
            </a:r>
            <a:r>
              <a:rPr lang="it-IT" altLang="en-US" sz="1800" dirty="0" smtClean="0">
                <a:solidFill>
                  <a:schemeClr val="tx1"/>
                </a:solidFill>
              </a:rPr>
              <a:t>‘</a:t>
            </a:r>
            <a:r>
              <a:rPr lang="it-IT" sz="1800" dirty="0" smtClean="0">
                <a:solidFill>
                  <a:schemeClr val="tx1"/>
                </a:solidFill>
              </a:rPr>
              <a:t>in rete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, in maniera sinergica e integrata, le competenze specialistiche e le partnership commerciali via via sviluppate, all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interno e all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esterno del proprio Gruppo. </a:t>
            </a:r>
            <a:r>
              <a:rPr lang="it-IT" altLang="ja-JP" sz="1800" dirty="0" smtClean="0">
                <a:solidFill>
                  <a:schemeClr val="tx1"/>
                </a:solidFill>
              </a:rPr>
              <a:t>In particolare, si distingue sul mercato per lo sviluppo innovativo, tramite 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altLang="ja-JP" sz="1800" dirty="0" smtClean="0">
                <a:solidFill>
                  <a:schemeClr val="tx1"/>
                </a:solidFill>
              </a:rPr>
              <a:t>emissione di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smartcard</a:t>
            </a:r>
            <a:r>
              <a:rPr lang="it-IT" altLang="ja-JP" sz="1800" dirty="0" smtClean="0">
                <a:solidFill>
                  <a:schemeClr val="tx1"/>
                </a:solidFill>
              </a:rPr>
              <a:t> di ultima generazione e la gestione di reti di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P.o.S.</a:t>
            </a:r>
            <a:r>
              <a:rPr lang="it-IT" altLang="ja-JP" sz="1800" dirty="0" smtClean="0">
                <a:solidFill>
                  <a:schemeClr val="tx1"/>
                </a:solidFill>
              </a:rPr>
              <a:t> evolute ed estese su tutto il territorio nazionale, di due servizi di grande valore e potenzialità per 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altLang="ja-JP" sz="1800" dirty="0" smtClean="0">
                <a:solidFill>
                  <a:schemeClr val="tx1"/>
                </a:solidFill>
              </a:rPr>
              <a:t>intero settore: il servizio di Buono Pasto Elettronico (BPE) e il servizio di carte prepagate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multiservizio</a:t>
            </a:r>
            <a:r>
              <a:rPr lang="it-IT" altLang="ja-JP" sz="1800" dirty="0" smtClean="0">
                <a:solidFill>
                  <a:schemeClr val="tx1"/>
                </a:solidFill>
              </a:rPr>
              <a:t> operanti sui circuiti internazionali di pagamento ed associate a circuiti di loyalty propri che le rendono uniche sul mercato nazionale in termini di sconti ed agevolazioni esclusive garantire al titolare. </a:t>
            </a:r>
          </a:p>
          <a:p>
            <a:pPr lvl="1">
              <a:lnSpc>
                <a:spcPts val="2200"/>
              </a:lnSpc>
            </a:pPr>
            <a:r>
              <a:rPr lang="it-IT" altLang="ja-JP" sz="1800" dirty="0" smtClean="0">
                <a:solidFill>
                  <a:schemeClr val="tx1"/>
                </a:solidFill>
              </a:rPr>
              <a:t>In virtù di queste esperienze, Qui! Group metterà a disposizione le sue competenze in particolare nell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altLang="ja-JP" sz="1800" dirty="0" smtClean="0">
                <a:solidFill>
                  <a:schemeClr val="tx1"/>
                </a:solidFill>
              </a:rPr>
              <a:t>analisi dei bisogni e definizione dei requisiti funzionali fino alle specifiche tecniche; le successive attività tecniche, fino all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altLang="ja-JP" sz="1800" dirty="0" smtClean="0">
                <a:solidFill>
                  <a:schemeClr val="tx1"/>
                </a:solidFill>
              </a:rPr>
              <a:t>implementazione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prototipale</a:t>
            </a:r>
            <a:r>
              <a:rPr lang="it-IT" altLang="ja-JP" sz="1800" dirty="0" smtClean="0">
                <a:solidFill>
                  <a:schemeClr val="tx1"/>
                </a:solidFill>
              </a:rPr>
              <a:t>, verranno sviluppate in stretta collaborazione con la Società del gruppo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PayBay</a:t>
            </a:r>
            <a:r>
              <a:rPr lang="it-IT" altLang="ja-JP" sz="1800" dirty="0" smtClean="0">
                <a:solidFill>
                  <a:schemeClr val="tx1"/>
                </a:solidFill>
              </a:rPr>
              <a:t>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Networks</a:t>
            </a:r>
            <a:r>
              <a:rPr lang="it-IT" altLang="ja-JP" sz="1800" dirty="0" smtClean="0">
                <a:solidFill>
                  <a:schemeClr val="tx1"/>
                </a:solidFill>
              </a:rPr>
              <a:t> (che essendo partecipata dal Gruppo utilizzerà la stessa modulistica di rendicontazione)</a:t>
            </a:r>
          </a:p>
          <a:p>
            <a:pPr lvl="1">
              <a:lnSpc>
                <a:spcPts val="2200"/>
              </a:lnSpc>
            </a:pPr>
            <a:endParaRPr lang="it-IT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chemeClr val="tx1"/>
                </a:solidFill>
              </a:rPr>
              <a:t>Progetto di Ricerca: ruoli e attività dei proponenti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8313" y="692150"/>
            <a:ext cx="8091487" cy="5689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kumimoji="1" lang="it-IT" sz="1600" b="1" smtClean="0">
                <a:solidFill>
                  <a:schemeClr val="tx1"/>
                </a:solidFill>
              </a:rPr>
              <a:t>CRMPA</a:t>
            </a:r>
          </a:p>
          <a:p>
            <a:pPr lvl="1">
              <a:lnSpc>
                <a:spcPct val="100000"/>
              </a:lnSpc>
            </a:pPr>
            <a:r>
              <a:rPr lang="it-IT" sz="1600" smtClean="0">
                <a:solidFill>
                  <a:schemeClr val="tx1"/>
                </a:solidFill>
              </a:rPr>
              <a:t>Il CRMPA metterà a disposizione, sulla base delle sue competenze generali, il proprio know-how sul Semantic Web (ed in generale sulla Rappresentazione e la Gestione della Conoscenza) per la definizione di tecniche e modelli per l</a:t>
            </a:r>
            <a:r>
              <a:rPr lang="it-IT" altLang="en-US" sz="1600" smtClean="0">
                <a:solidFill>
                  <a:schemeClr val="tx1"/>
                </a:solidFill>
              </a:rPr>
              <a:t>’</a:t>
            </a:r>
            <a:r>
              <a:rPr lang="it-IT" sz="1600" smtClean="0">
                <a:solidFill>
                  <a:schemeClr val="tx1"/>
                </a:solidFill>
              </a:rPr>
              <a:t>interoperabilità e la cooperazione applicativa tra servizi e per altre attività di progetto correlate</a:t>
            </a:r>
          </a:p>
          <a:p>
            <a:pPr>
              <a:lnSpc>
                <a:spcPct val="100000"/>
              </a:lnSpc>
            </a:pPr>
            <a:r>
              <a:rPr kumimoji="1" lang="it-IT" sz="1600" b="1" smtClean="0">
                <a:solidFill>
                  <a:schemeClr val="tx1"/>
                </a:solidFill>
              </a:rPr>
              <a:t>DIEII</a:t>
            </a:r>
          </a:p>
          <a:p>
            <a:pPr lvl="1">
              <a:lnSpc>
                <a:spcPct val="100000"/>
              </a:lnSpc>
            </a:pPr>
            <a:r>
              <a:rPr lang="it-IT" sz="1600" smtClean="0">
                <a:solidFill>
                  <a:schemeClr val="tx1"/>
                </a:solidFill>
              </a:rPr>
              <a:t>Il DIEII metterà a disposizione, sulla base delle sue competenze generali, il proprio know-how sulle architetture service-oriented (in particolare sull</a:t>
            </a:r>
            <a:r>
              <a:rPr lang="it-IT" altLang="en-US" sz="1600" smtClean="0">
                <a:solidFill>
                  <a:schemeClr val="tx1"/>
                </a:solidFill>
              </a:rPr>
              <a:t>’</a:t>
            </a:r>
            <a:r>
              <a:rPr lang="it-IT" sz="1600" smtClean="0">
                <a:solidFill>
                  <a:schemeClr val="tx1"/>
                </a:solidFill>
              </a:rPr>
              <a:t>annotazione semantica ed il discovery di servizi) per la definizione di metodologie e tecniche per i Semantic Services e per altre attività di progetto correlate</a:t>
            </a:r>
          </a:p>
          <a:p>
            <a:pPr>
              <a:lnSpc>
                <a:spcPct val="100000"/>
              </a:lnSpc>
            </a:pPr>
            <a:r>
              <a:rPr kumimoji="1" lang="it-IT" sz="1600" b="1" smtClean="0">
                <a:solidFill>
                  <a:schemeClr val="tx1"/>
                </a:solidFill>
              </a:rPr>
              <a:t>MOMA</a:t>
            </a:r>
          </a:p>
          <a:p>
            <a:pPr lvl="1">
              <a:lnSpc>
                <a:spcPct val="100000"/>
              </a:lnSpc>
            </a:pPr>
            <a:r>
              <a:rPr lang="it-IT" sz="1600" smtClean="0">
                <a:solidFill>
                  <a:schemeClr val="tx1"/>
                </a:solidFill>
              </a:rPr>
              <a:t>MOMA metterà a disposizione, sulla base delle sue competenze generali, il proprio know-how sull</a:t>
            </a:r>
            <a:r>
              <a:rPr lang="it-IT" altLang="en-US" sz="1600" smtClean="0">
                <a:solidFill>
                  <a:schemeClr val="tx1"/>
                </a:solidFill>
              </a:rPr>
              <a:t>’</a:t>
            </a:r>
            <a:r>
              <a:rPr lang="it-IT" sz="1600" smtClean="0">
                <a:solidFill>
                  <a:schemeClr val="tx1"/>
                </a:solidFill>
              </a:rPr>
              <a:t>accesso user-oriented ai servizi (in particolare con approcci conversazionali, con interfacce in semplice linguaggio naturale, etc.) per la definizione di metodi e modelli per l</a:t>
            </a:r>
            <a:r>
              <a:rPr lang="it-IT" altLang="en-US" sz="1600" smtClean="0">
                <a:solidFill>
                  <a:schemeClr val="tx1"/>
                </a:solidFill>
              </a:rPr>
              <a:t>’</a:t>
            </a:r>
            <a:r>
              <a:rPr lang="it-IT" sz="1600" smtClean="0">
                <a:solidFill>
                  <a:schemeClr val="tx1"/>
                </a:solidFill>
              </a:rPr>
              <a:t>interazione utente e per la definizione e la realizzazione prototipale delle soluzioni architetturali proposte in TITAN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 Benefici Attesi nel medio-lungo termine</a:t>
            </a:r>
          </a:p>
        </p:txBody>
      </p:sp>
      <p:sp>
        <p:nvSpPr>
          <p:cNvPr id="27651" name="Content Placeholder 3"/>
          <p:cNvSpPr>
            <a:spLocks noGrp="1"/>
          </p:cNvSpPr>
          <p:nvPr>
            <p:ph idx="1"/>
          </p:nvPr>
        </p:nvSpPr>
        <p:spPr>
          <a:xfrm>
            <a:off x="468313" y="744538"/>
            <a:ext cx="8091487" cy="5184775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it-IT" sz="1800" smtClean="0"/>
              <a:t>Ricerca di soluzioni innovative e stabili in grado di trainare la competitività anche in ambito internazionale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Apertura alla convergenza intersettoriale del sistema bancario con altri settori quali, ad esempio, la PA, le aziende private, le aziende di trasporto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Diffusione dei sistemi di pagamento e micropagamento elettronico in settori commerciali ancora non presidiati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Individuazione di strumenti e servizi che favoriscano l’uso e la diffusione della moneta elettronica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Partecipazione e contribuzione a tavoli nazionali ed internazionali di standardizzazione in ambito moneta elettronica 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Proposizione di forme  di regolamentazione e standardizzazione sui servizi a valore aggiunto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Semplificazione dell</a:t>
            </a:r>
            <a:r>
              <a:rPr lang="it-IT" altLang="en-US" sz="1800" smtClean="0"/>
              <a:t>’</a:t>
            </a:r>
            <a:r>
              <a:rPr lang="it-IT" sz="1800" smtClean="0"/>
              <a:t>interazione con i dispositivi e riduzione dei tempi di fruizione dei servizi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Riduzione del rischio di frode e falsificazione</a:t>
            </a:r>
          </a:p>
          <a:p>
            <a:endParaRPr lang="it-IT" sz="2400" smtClean="0">
              <a:solidFill>
                <a:srgbClr val="FF0000"/>
              </a:solidFill>
            </a:endParaRPr>
          </a:p>
          <a:p>
            <a:endParaRPr lang="en-US" sz="2400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it-IT" smtClean="0"/>
              <a:t> </a:t>
            </a:r>
            <a:fld id="{90EACCFD-C035-461A-BD35-F5BE5B817633}" type="slidenum">
              <a:rPr lang="it-IT" smtClean="0"/>
              <a:pPr/>
              <a:t>9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ormat_presentazioni_uso_interno">
  <a:themeElements>
    <a:clrScheme name="Personalizzato 2">
      <a:dk1>
        <a:srgbClr val="00529E"/>
      </a:dk1>
      <a:lt1>
        <a:srgbClr val="FFFFFF"/>
      </a:lt1>
      <a:dk2>
        <a:srgbClr val="CED8E8"/>
      </a:dk2>
      <a:lt2>
        <a:srgbClr val="EFEFEF"/>
      </a:lt2>
      <a:accent1>
        <a:srgbClr val="00529E"/>
      </a:accent1>
      <a:accent2>
        <a:srgbClr val="8AA2C8"/>
      </a:accent2>
      <a:accent3>
        <a:srgbClr val="FFFFFF"/>
      </a:accent3>
      <a:accent4>
        <a:srgbClr val="000000"/>
      </a:accent4>
      <a:accent5>
        <a:srgbClr val="E9EDFB"/>
      </a:accent5>
      <a:accent6>
        <a:srgbClr val="446292"/>
      </a:accent6>
      <a:hlink>
        <a:srgbClr val="00529E"/>
      </a:hlink>
      <a:folHlink>
        <a:srgbClr val="92A7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ormat_presentazioni_uso_interno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rmat_presentazioni_uso_interno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rmat_presentazioni_uso_intern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rmat_presentazioni_uso_interno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rmat_presentazioni_uso_interno 5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FF33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FFADAA"/>
        </a:accent5>
        <a:accent6>
          <a:srgbClr val="6B6B6B"/>
        </a:accent6>
        <a:hlink>
          <a:srgbClr val="1C3CA6"/>
        </a:hlink>
        <a:folHlink>
          <a:srgbClr val="1C3C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33240</TotalTime>
  <Words>1431</Words>
  <Application>Microsoft Office PowerPoint</Application>
  <PresentationFormat>Presentazione su schermo (4:3)</PresentationFormat>
  <Paragraphs>108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1_format_presentazioni_uso_interno</vt:lpstr>
      <vt:lpstr>Programma Operativo Nazionale “Ricerca e Competitività 2007-2013”  Regioni Convergenza (D.D. Prot. n. 01/Ric. del 18.1.2010)  progetto n° PON01_02136, settore ICT «TITAN»   Sistema di Moneta elettronica e servizi a valore aggiunto multicanale  </vt:lpstr>
      <vt:lpstr>Descrizione dell’iniziativa</vt:lpstr>
      <vt:lpstr>Descrizione dell’iniziativa</vt:lpstr>
      <vt:lpstr>Descrizione dell’iniziativa</vt:lpstr>
      <vt:lpstr>Progetto di Ricerca: ruoli e attività dei proponenti </vt:lpstr>
      <vt:lpstr>Presentazione standard di PowerPoint</vt:lpstr>
      <vt:lpstr>Progetto di Ricerca: ruoli e attività dei proponenti </vt:lpstr>
      <vt:lpstr>Progetto di Ricerca: ruoli e attività dei proponenti </vt:lpstr>
      <vt:lpstr>I Benefici Attesi nel medio-lungo termine</vt:lpstr>
      <vt:lpstr>Ricadute occupazionali</vt:lpstr>
      <vt:lpstr>Progetto di formazione</vt:lpstr>
      <vt:lpstr>Presentazione standard di PowerPoint</vt:lpstr>
      <vt:lpstr>Progetto di Ricerca: GANTT</vt:lpstr>
      <vt:lpstr>Progetto di Ricerca: economics macro</vt:lpstr>
    </vt:vector>
  </TitlesOfParts>
  <Company>Poste Italiane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presentazione</dc:title>
  <dc:creator>Poste Italiane S.p.A.</dc:creator>
  <cp:lastModifiedBy>sirtorig</cp:lastModifiedBy>
  <cp:revision>1645</cp:revision>
  <cp:lastPrinted>2011-07-08T13:04:28Z</cp:lastPrinted>
  <dcterms:created xsi:type="dcterms:W3CDTF">2007-07-17T12:21:33Z</dcterms:created>
  <dcterms:modified xsi:type="dcterms:W3CDTF">2012-11-14T16:13:26Z</dcterms:modified>
</cp:coreProperties>
</file>