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5.xml" ContentType="application/vnd.openxmlformats-officedocument.presentationml.slideLayout+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charts/chart7.xml" ContentType="application/vnd.openxmlformats-officedocument.drawingml.chart+xml"/>
  <Override PartName="/ppt/notesSlides/notesSlide12.xml" ContentType="application/vnd.openxmlformats-officedocument.presentationml.notesSlide+xml"/>
  <Override PartName="/ppt/charts/chart3.xml" ContentType="application/vnd.openxmlformats-officedocument.drawingml.chart+xml"/>
  <Override PartName="/ppt/notesSlides/notesSlide7.xml" ContentType="application/vnd.openxmlformats-officedocument.presentationml.notesSlide+xml"/>
  <Override PartName="/ppt/tags/tag12.xml" ContentType="application/vnd.openxmlformats-officedocument.presentationml.tags+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slideLayouts/slideLayout36.xml" ContentType="application/vnd.openxmlformats-officedocument.presentationml.slideLayout+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slideLayouts/slideLayout14.xml" ContentType="application/vnd.openxmlformats-officedocument.presentationml.slideLayout+xml"/>
  <Override PartName="/ppt/slideLayouts/slideLayout32.xml" ContentType="application/vnd.openxmlformats-officedocument.presentationml.slideLayout+xml"/>
  <Override PartName="/ppt/tags/tag1.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charts/chart6.xml" ContentType="application/vnd.openxmlformats-officedocument.drawingml.char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charts/chart4.xml" ContentType="application/vnd.openxmlformats-officedocument.drawingml.chart+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ppt/notesSlides/notesSlide4.xml" ContentType="application/vnd.openxmlformats-officedocument.presentationml.notesSlide+xml"/>
  <Override PartName="/ppt/tags/tag11.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tags/tag2.xml" ContentType="application/vnd.openxmlformats-officedocument.presentationml.tags+xml"/>
  <Override PartName="/ppt/notesSlides/notesSlide18.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Layouts/slideLayout22.xml" ContentType="application/vnd.openxmlformats-officedocument.presentationml.slideLayout+xml"/>
  <Override PartName="/ppt/slideLayouts/slideLayout33.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charts/chart5.xml" ContentType="application/vnd.openxmlformats-officedocument.drawingml.chart+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charts/chart1.xml" ContentType="application/vnd.openxmlformats-officedocument.drawingml.chart+xml"/>
  <Override PartName="/ppt/notesSlides/notesSlide5.xml" ContentType="application/vnd.openxmlformats-officedocument.presentationml.notesSlide+xml"/>
  <Override PartName="/ppt/tags/tag10.xml" ContentType="application/vnd.openxmlformats-officedocument.presentationml.tags+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theme/theme4.xml" ContentType="application/vnd.openxmlformats-officedocument.theme+xml"/>
  <Override PartName="/ppt/notesSlides/notesSlide1.xml" ContentType="application/vnd.openxmlformats-officedocument.presentationml.notesSlide+xml"/>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Layouts/slideLayout16.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tags/tag3.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3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949" r:id="rId2"/>
    <p:sldMasterId id="2147483961" r:id="rId3"/>
  </p:sldMasterIdLst>
  <p:notesMasterIdLst>
    <p:notesMasterId r:id="rId82"/>
  </p:notesMasterIdLst>
  <p:handoutMasterIdLst>
    <p:handoutMasterId r:id="rId83"/>
  </p:handoutMasterIdLst>
  <p:sldIdLst>
    <p:sldId id="482" r:id="rId4"/>
    <p:sldId id="387" r:id="rId5"/>
    <p:sldId id="264" r:id="rId6"/>
    <p:sldId id="388" r:id="rId7"/>
    <p:sldId id="491" r:id="rId8"/>
    <p:sldId id="390" r:id="rId9"/>
    <p:sldId id="494" r:id="rId10"/>
    <p:sldId id="389" r:id="rId11"/>
    <p:sldId id="394" r:id="rId12"/>
    <p:sldId id="395" r:id="rId13"/>
    <p:sldId id="492" r:id="rId14"/>
    <p:sldId id="493" r:id="rId15"/>
    <p:sldId id="290" r:id="rId16"/>
    <p:sldId id="391" r:id="rId17"/>
    <p:sldId id="392" r:id="rId18"/>
    <p:sldId id="393" r:id="rId19"/>
    <p:sldId id="396" r:id="rId20"/>
    <p:sldId id="397" r:id="rId21"/>
    <p:sldId id="398" r:id="rId22"/>
    <p:sldId id="399" r:id="rId23"/>
    <p:sldId id="401" r:id="rId24"/>
    <p:sldId id="403" r:id="rId25"/>
    <p:sldId id="496" r:id="rId26"/>
    <p:sldId id="478" r:id="rId27"/>
    <p:sldId id="479" r:id="rId28"/>
    <p:sldId id="495" r:id="rId29"/>
    <p:sldId id="474" r:id="rId30"/>
    <p:sldId id="475" r:id="rId31"/>
    <p:sldId id="476" r:id="rId32"/>
    <p:sldId id="477" r:id="rId33"/>
    <p:sldId id="404" r:id="rId34"/>
    <p:sldId id="405" r:id="rId35"/>
    <p:sldId id="345" r:id="rId36"/>
    <p:sldId id="406" r:id="rId37"/>
    <p:sldId id="408" r:id="rId38"/>
    <p:sldId id="409" r:id="rId39"/>
    <p:sldId id="410" r:id="rId40"/>
    <p:sldId id="368" r:id="rId41"/>
    <p:sldId id="352" r:id="rId42"/>
    <p:sldId id="353" r:id="rId43"/>
    <p:sldId id="360" r:id="rId44"/>
    <p:sldId id="361" r:id="rId45"/>
    <p:sldId id="363" r:id="rId46"/>
    <p:sldId id="367" r:id="rId47"/>
    <p:sldId id="383" r:id="rId48"/>
    <p:sldId id="466" r:id="rId49"/>
    <p:sldId id="461" r:id="rId50"/>
    <p:sldId id="464" r:id="rId51"/>
    <p:sldId id="465" r:id="rId52"/>
    <p:sldId id="453" r:id="rId53"/>
    <p:sldId id="430" r:id="rId54"/>
    <p:sldId id="454" r:id="rId55"/>
    <p:sldId id="467" r:id="rId56"/>
    <p:sldId id="468" r:id="rId57"/>
    <p:sldId id="470" r:id="rId58"/>
    <p:sldId id="432" r:id="rId59"/>
    <p:sldId id="431" r:id="rId60"/>
    <p:sldId id="433" r:id="rId61"/>
    <p:sldId id="434" r:id="rId62"/>
    <p:sldId id="435" r:id="rId63"/>
    <p:sldId id="436" r:id="rId64"/>
    <p:sldId id="437" r:id="rId65"/>
    <p:sldId id="438" r:id="rId66"/>
    <p:sldId id="439" r:id="rId67"/>
    <p:sldId id="441" r:id="rId68"/>
    <p:sldId id="442" r:id="rId69"/>
    <p:sldId id="483" r:id="rId70"/>
    <p:sldId id="484" r:id="rId71"/>
    <p:sldId id="485" r:id="rId72"/>
    <p:sldId id="486" r:id="rId73"/>
    <p:sldId id="487" r:id="rId74"/>
    <p:sldId id="488" r:id="rId75"/>
    <p:sldId id="444" r:id="rId76"/>
    <p:sldId id="447" r:id="rId77"/>
    <p:sldId id="489" r:id="rId78"/>
    <p:sldId id="490" r:id="rId79"/>
    <p:sldId id="471" r:id="rId80"/>
    <p:sldId id="481" r:id="rId81"/>
  </p:sldIdLst>
  <p:sldSz cx="9144000" cy="6858000" type="screen4x3"/>
  <p:notesSz cx="6797675" cy="9872663"/>
  <p:defaultTextStyle>
    <a:defPPr>
      <a:defRPr lang="it-IT"/>
    </a:defPPr>
    <a:lvl1pPr algn="l" rtl="0" fontAlgn="base">
      <a:spcBef>
        <a:spcPct val="20000"/>
      </a:spcBef>
      <a:spcAft>
        <a:spcPct val="0"/>
      </a:spcAft>
      <a:buClr>
        <a:srgbClr val="E2001A"/>
      </a:buClr>
      <a:buFont typeface="Webdings" pitchFamily="18" charset="2"/>
      <a:defRPr sz="1300" b="1" kern="1200">
        <a:solidFill>
          <a:schemeClr val="tx1"/>
        </a:solidFill>
        <a:latin typeface="Arial" charset="0"/>
        <a:ea typeface="Osaka" pitchFamily="1" charset="-128"/>
        <a:cs typeface="+mn-cs"/>
      </a:defRPr>
    </a:lvl1pPr>
    <a:lvl2pPr marL="457200" algn="l" rtl="0" fontAlgn="base">
      <a:spcBef>
        <a:spcPct val="20000"/>
      </a:spcBef>
      <a:spcAft>
        <a:spcPct val="0"/>
      </a:spcAft>
      <a:buClr>
        <a:srgbClr val="E2001A"/>
      </a:buClr>
      <a:buFont typeface="Webdings" pitchFamily="18" charset="2"/>
      <a:defRPr sz="1300" b="1" kern="1200">
        <a:solidFill>
          <a:schemeClr val="tx1"/>
        </a:solidFill>
        <a:latin typeface="Arial" charset="0"/>
        <a:ea typeface="Osaka" pitchFamily="1" charset="-128"/>
        <a:cs typeface="+mn-cs"/>
      </a:defRPr>
    </a:lvl2pPr>
    <a:lvl3pPr marL="914400" algn="l" rtl="0" fontAlgn="base">
      <a:spcBef>
        <a:spcPct val="20000"/>
      </a:spcBef>
      <a:spcAft>
        <a:spcPct val="0"/>
      </a:spcAft>
      <a:buClr>
        <a:srgbClr val="E2001A"/>
      </a:buClr>
      <a:buFont typeface="Webdings" pitchFamily="18" charset="2"/>
      <a:defRPr sz="1300" b="1" kern="1200">
        <a:solidFill>
          <a:schemeClr val="tx1"/>
        </a:solidFill>
        <a:latin typeface="Arial" charset="0"/>
        <a:ea typeface="Osaka" pitchFamily="1" charset="-128"/>
        <a:cs typeface="+mn-cs"/>
      </a:defRPr>
    </a:lvl3pPr>
    <a:lvl4pPr marL="1371600" algn="l" rtl="0" fontAlgn="base">
      <a:spcBef>
        <a:spcPct val="20000"/>
      </a:spcBef>
      <a:spcAft>
        <a:spcPct val="0"/>
      </a:spcAft>
      <a:buClr>
        <a:srgbClr val="E2001A"/>
      </a:buClr>
      <a:buFont typeface="Webdings" pitchFamily="18" charset="2"/>
      <a:defRPr sz="1300" b="1" kern="1200">
        <a:solidFill>
          <a:schemeClr val="tx1"/>
        </a:solidFill>
        <a:latin typeface="Arial" charset="0"/>
        <a:ea typeface="Osaka" pitchFamily="1" charset="-128"/>
        <a:cs typeface="+mn-cs"/>
      </a:defRPr>
    </a:lvl4pPr>
    <a:lvl5pPr marL="1828800" algn="l" rtl="0" fontAlgn="base">
      <a:spcBef>
        <a:spcPct val="20000"/>
      </a:spcBef>
      <a:spcAft>
        <a:spcPct val="0"/>
      </a:spcAft>
      <a:buClr>
        <a:srgbClr val="E2001A"/>
      </a:buClr>
      <a:buFont typeface="Webdings" pitchFamily="18" charset="2"/>
      <a:defRPr sz="1300" b="1" kern="1200">
        <a:solidFill>
          <a:schemeClr val="tx1"/>
        </a:solidFill>
        <a:latin typeface="Arial" charset="0"/>
        <a:ea typeface="Osaka" pitchFamily="1" charset="-128"/>
        <a:cs typeface="+mn-cs"/>
      </a:defRPr>
    </a:lvl5pPr>
    <a:lvl6pPr marL="2286000" algn="l" defTabSz="914400" rtl="0" eaLnBrk="1" latinLnBrk="0" hangingPunct="1">
      <a:defRPr sz="1300" b="1" kern="1200">
        <a:solidFill>
          <a:schemeClr val="tx1"/>
        </a:solidFill>
        <a:latin typeface="Arial" charset="0"/>
        <a:ea typeface="Osaka" pitchFamily="1" charset="-128"/>
        <a:cs typeface="+mn-cs"/>
      </a:defRPr>
    </a:lvl6pPr>
    <a:lvl7pPr marL="2743200" algn="l" defTabSz="914400" rtl="0" eaLnBrk="1" latinLnBrk="0" hangingPunct="1">
      <a:defRPr sz="1300" b="1" kern="1200">
        <a:solidFill>
          <a:schemeClr val="tx1"/>
        </a:solidFill>
        <a:latin typeface="Arial" charset="0"/>
        <a:ea typeface="Osaka" pitchFamily="1" charset="-128"/>
        <a:cs typeface="+mn-cs"/>
      </a:defRPr>
    </a:lvl7pPr>
    <a:lvl8pPr marL="3200400" algn="l" defTabSz="914400" rtl="0" eaLnBrk="1" latinLnBrk="0" hangingPunct="1">
      <a:defRPr sz="1300" b="1" kern="1200">
        <a:solidFill>
          <a:schemeClr val="tx1"/>
        </a:solidFill>
        <a:latin typeface="Arial" charset="0"/>
        <a:ea typeface="Osaka" pitchFamily="1" charset="-128"/>
        <a:cs typeface="+mn-cs"/>
      </a:defRPr>
    </a:lvl8pPr>
    <a:lvl9pPr marL="3657600" algn="l" defTabSz="914400" rtl="0" eaLnBrk="1" latinLnBrk="0" hangingPunct="1">
      <a:defRPr sz="1300" b="1" kern="1200">
        <a:solidFill>
          <a:schemeClr val="tx1"/>
        </a:solidFill>
        <a:latin typeface="Arial" charset="0"/>
        <a:ea typeface="Osaka"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99"/>
    <a:srgbClr val="0033CC"/>
    <a:srgbClr val="003366"/>
    <a:srgbClr val="3366CC"/>
    <a:srgbClr val="000099"/>
    <a:srgbClr val="0066CC"/>
    <a:srgbClr val="3333CC"/>
    <a:srgbClr val="0000FF"/>
    <a:srgbClr val="3399FF"/>
    <a:srgbClr val="00458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015" autoAdjust="0"/>
    <p:restoredTop sz="94894" autoAdjust="0"/>
  </p:normalViewPr>
  <p:slideViewPr>
    <p:cSldViewPr snapToObjects="1">
      <p:cViewPr varScale="1">
        <p:scale>
          <a:sx n="87" d="100"/>
          <a:sy n="87" d="100"/>
        </p:scale>
        <p:origin x="-864" y="-78"/>
      </p:cViewPr>
      <p:guideLst>
        <p:guide orient="horz" pos="2160"/>
        <p:guide pos="612"/>
      </p:guideLst>
    </p:cSldViewPr>
  </p:slideViewPr>
  <p:outlineViewPr>
    <p:cViewPr>
      <p:scale>
        <a:sx n="33" d="100"/>
        <a:sy n="33" d="100"/>
      </p:scale>
      <p:origin x="0" y="20646"/>
    </p:cViewPr>
  </p:outlineViewPr>
  <p:notesTextViewPr>
    <p:cViewPr>
      <p:scale>
        <a:sx n="100" d="100"/>
        <a:sy n="100" d="100"/>
      </p:scale>
      <p:origin x="0" y="0"/>
    </p:cViewPr>
  </p:notesTextViewPr>
  <p:sorterViewPr>
    <p:cViewPr>
      <p:scale>
        <a:sx n="100" d="100"/>
        <a:sy n="100" d="100"/>
      </p:scale>
      <p:origin x="0" y="10512"/>
    </p:cViewPr>
  </p:sorterViewPr>
  <p:notesViewPr>
    <p:cSldViewPr snapToObjects="1">
      <p:cViewPr varScale="1">
        <p:scale>
          <a:sx n="62" d="100"/>
          <a:sy n="62" d="100"/>
        </p:scale>
        <p:origin x="-2406" y="-90"/>
      </p:cViewPr>
      <p:guideLst>
        <p:guide orient="horz" pos="3110"/>
        <p:guide pos="2142"/>
      </p:guideLst>
    </p:cSldViewPr>
  </p:notesViewPr>
  <p:gridSpacing cx="368685763" cy="368685763"/>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63" Type="http://schemas.openxmlformats.org/officeDocument/2006/relationships/slide" Target="slides/slide60.xml"/><Relationship Id="rId68" Type="http://schemas.openxmlformats.org/officeDocument/2006/relationships/slide" Target="slides/slide65.xml"/><Relationship Id="rId76" Type="http://schemas.openxmlformats.org/officeDocument/2006/relationships/slide" Target="slides/slide73.xml"/><Relationship Id="rId84" Type="http://schemas.openxmlformats.org/officeDocument/2006/relationships/presProps" Target="presProps.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slide" Target="slides/slide55.xml"/><Relationship Id="rId66" Type="http://schemas.openxmlformats.org/officeDocument/2006/relationships/slide" Target="slides/slide63.xml"/><Relationship Id="rId74" Type="http://schemas.openxmlformats.org/officeDocument/2006/relationships/slide" Target="slides/slide71.xml"/><Relationship Id="rId79" Type="http://schemas.openxmlformats.org/officeDocument/2006/relationships/slide" Target="slides/slide76.xml"/><Relationship Id="rId87" Type="http://schemas.openxmlformats.org/officeDocument/2006/relationships/tableStyles" Target="tableStyles.xml"/><Relationship Id="rId5" Type="http://schemas.openxmlformats.org/officeDocument/2006/relationships/slide" Target="slides/slide2.xml"/><Relationship Id="rId61" Type="http://schemas.openxmlformats.org/officeDocument/2006/relationships/slide" Target="slides/slide58.xml"/><Relationship Id="rId82" Type="http://schemas.openxmlformats.org/officeDocument/2006/relationships/notesMaster" Target="notesMasters/notesMaster1.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slide" Target="slides/slide74.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slide" Target="slides/slide77.xml"/><Relationship Id="rId85"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8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slide" Target="slides/slide75.xml"/><Relationship Id="rId81" Type="http://schemas.openxmlformats.org/officeDocument/2006/relationships/slide" Target="slides/slide78.xml"/><Relationship Id="rId86"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C:\Documents%20and%20Settings\Administrator\Desktop\Relazione%20Fondo%20Dicembre%202012(1).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it-IT"/>
  <c:chart>
    <c:title>
      <c:layout>
        <c:manualLayout>
          <c:xMode val="edge"/>
          <c:yMode val="edge"/>
          <c:x val="0.37727935689661735"/>
          <c:y val="0.12334780369106801"/>
        </c:manualLayout>
      </c:layout>
      <c:spPr>
        <a:noFill/>
        <a:ln w="25400">
          <a:noFill/>
        </a:ln>
      </c:spPr>
      <c:txPr>
        <a:bodyPr/>
        <a:lstStyle/>
        <a:p>
          <a:pPr>
            <a:defRPr sz="1000" b="1" i="0" u="none" strike="noStrike" baseline="0">
              <a:solidFill>
                <a:srgbClr val="000000"/>
              </a:solidFill>
              <a:latin typeface="Arial"/>
              <a:ea typeface="Arial"/>
              <a:cs typeface="Arial"/>
            </a:defRPr>
          </a:pPr>
          <a:endParaRPr lang="it-IT"/>
        </a:p>
      </c:txPr>
    </c:title>
    <c:plotArea>
      <c:layout>
        <c:manualLayout>
          <c:layoutTarget val="inner"/>
          <c:xMode val="edge"/>
          <c:yMode val="edge"/>
          <c:x val="6.1563646609490583E-2"/>
          <c:y val="0.12334780369106801"/>
          <c:w val="0.87752887441785765"/>
          <c:h val="0.75381984491338039"/>
        </c:manualLayout>
      </c:layout>
      <c:barChart>
        <c:barDir val="col"/>
        <c:grouping val="clustered"/>
        <c:ser>
          <c:idx val="0"/>
          <c:order val="0"/>
          <c:tx>
            <c:strRef>
              <c:f>'5'!$B$7</c:f>
              <c:strCache>
                <c:ptCount val="1"/>
                <c:pt idx="0">
                  <c:v>Domande accolte (n.)</c:v>
                </c:pt>
              </c:strCache>
            </c:strRef>
          </c:tx>
          <c:spPr>
            <a:solidFill>
              <a:srgbClr val="002060"/>
            </a:solidFill>
            <a:ln w="25400">
              <a:noFill/>
            </a:ln>
          </c:spPr>
          <c:dPt>
            <c:idx val="0"/>
            <c:spPr>
              <a:solidFill>
                <a:srgbClr val="002060"/>
              </a:solidFill>
              <a:ln w="25400">
                <a:noFill/>
              </a:ln>
            </c:spPr>
          </c:dPt>
          <c:dLbls>
            <c:spPr>
              <a:solidFill>
                <a:schemeClr val="bg1"/>
              </a:solidFill>
            </c:spPr>
            <c:txPr>
              <a:bodyPr/>
              <a:lstStyle/>
              <a:p>
                <a:pPr>
                  <a:defRPr sz="900" b="1"/>
                </a:pPr>
                <a:endParaRPr lang="it-IT"/>
              </a:p>
            </c:txPr>
            <c:showVal val="1"/>
          </c:dLbls>
          <c:cat>
            <c:numRef>
              <c:f>'5'!$A$8:$A$20</c:f>
              <c:numCache>
                <c:formatCode>General</c:formatCode>
                <c:ptCount val="13"/>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numCache>
            </c:numRef>
          </c:cat>
          <c:val>
            <c:numRef>
              <c:f>'5'!$B$8:$B$20</c:f>
              <c:numCache>
                <c:formatCode>#,##0</c:formatCode>
                <c:ptCount val="13"/>
                <c:pt idx="0">
                  <c:v>1213</c:v>
                </c:pt>
                <c:pt idx="1">
                  <c:v>1752</c:v>
                </c:pt>
                <c:pt idx="2">
                  <c:v>2229</c:v>
                </c:pt>
                <c:pt idx="3">
                  <c:v>3893</c:v>
                </c:pt>
                <c:pt idx="4">
                  <c:v>5700</c:v>
                </c:pt>
                <c:pt idx="5">
                  <c:v>6492</c:v>
                </c:pt>
                <c:pt idx="6">
                  <c:v>8592</c:v>
                </c:pt>
                <c:pt idx="7">
                  <c:v>12886</c:v>
                </c:pt>
                <c:pt idx="8">
                  <c:v>13938</c:v>
                </c:pt>
                <c:pt idx="9">
                  <c:v>24598</c:v>
                </c:pt>
                <c:pt idx="10">
                  <c:v>50076</c:v>
                </c:pt>
                <c:pt idx="11">
                  <c:v>55206</c:v>
                </c:pt>
                <c:pt idx="12">
                  <c:v>61408</c:v>
                </c:pt>
              </c:numCache>
            </c:numRef>
          </c:val>
        </c:ser>
        <c:gapWidth val="75"/>
        <c:overlap val="-25"/>
        <c:axId val="76876416"/>
        <c:axId val="77492608"/>
      </c:barChart>
      <c:catAx>
        <c:axId val="76876416"/>
        <c:scaling>
          <c:orientation val="minMax"/>
        </c:scaling>
        <c:axPos val="b"/>
        <c:numFmt formatCode="General" sourceLinked="1"/>
        <c:majorTickMark val="none"/>
        <c:tickLblPos val="nextTo"/>
        <c:spPr>
          <a:ln w="3175">
            <a:solidFill>
              <a:srgbClr val="000000"/>
            </a:solidFill>
            <a:prstDash val="solid"/>
          </a:ln>
        </c:spPr>
        <c:txPr>
          <a:bodyPr rot="0" vert="horz"/>
          <a:lstStyle/>
          <a:p>
            <a:pPr>
              <a:defRPr sz="900" b="0" i="0" u="none" strike="noStrike" baseline="0">
                <a:solidFill>
                  <a:srgbClr val="000000"/>
                </a:solidFill>
                <a:latin typeface="Arial"/>
                <a:ea typeface="Arial"/>
                <a:cs typeface="Arial"/>
              </a:defRPr>
            </a:pPr>
            <a:endParaRPr lang="it-IT"/>
          </a:p>
        </c:txPr>
        <c:crossAx val="77492608"/>
        <c:crosses val="autoZero"/>
        <c:auto val="1"/>
        <c:lblAlgn val="ctr"/>
        <c:lblOffset val="100"/>
        <c:tickLblSkip val="1"/>
        <c:tickMarkSkip val="1"/>
      </c:catAx>
      <c:valAx>
        <c:axId val="77492608"/>
        <c:scaling>
          <c:orientation val="minMax"/>
          <c:max val="70000"/>
          <c:min val="0"/>
        </c:scaling>
        <c:delete val="1"/>
        <c:axPos val="l"/>
        <c:numFmt formatCode="#,##0" sourceLinked="0"/>
        <c:majorTickMark val="none"/>
        <c:tickLblPos val="none"/>
        <c:crossAx val="76876416"/>
        <c:crosses val="autoZero"/>
        <c:crossBetween val="between"/>
        <c:majorUnit val="10000"/>
      </c:valAx>
      <c:spPr>
        <a:noFill/>
        <a:ln w="25400">
          <a:noFill/>
        </a:ln>
      </c:spPr>
    </c:plotArea>
    <c:plotVisOnly val="1"/>
    <c:dispBlanksAs val="gap"/>
  </c:chart>
  <c:spPr>
    <a:solidFill>
      <a:srgbClr val="FFFFFF"/>
    </a:solidFill>
    <a:ln w="9525">
      <a:noFill/>
    </a:ln>
  </c:spPr>
  <c:txPr>
    <a:bodyPr/>
    <a:lstStyle/>
    <a:p>
      <a:pPr>
        <a:defRPr sz="800" b="0" i="0" u="none" strike="noStrike" baseline="0">
          <a:solidFill>
            <a:srgbClr val="000000"/>
          </a:solidFill>
          <a:latin typeface="Arial"/>
          <a:ea typeface="Arial"/>
          <a:cs typeface="Arial"/>
        </a:defRPr>
      </a:pPr>
      <a:endParaRPr lang="it-IT"/>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it-IT"/>
  <c:chart>
    <c:title>
      <c:tx>
        <c:rich>
          <a:bodyPr/>
          <a:lstStyle/>
          <a:p>
            <a:pPr>
              <a:defRPr sz="1000" b="1"/>
            </a:pPr>
            <a:r>
              <a:rPr lang="it-IT" sz="1000" b="1"/>
              <a:t>Domande accolte (n.)</a:t>
            </a:r>
          </a:p>
        </c:rich>
      </c:tx>
      <c:layout/>
      <c:spPr>
        <a:noFill/>
        <a:ln w="25400">
          <a:noFill/>
        </a:ln>
      </c:spPr>
    </c:title>
    <c:plotArea>
      <c:layout/>
      <c:barChart>
        <c:barDir val="col"/>
        <c:grouping val="clustered"/>
        <c:ser>
          <c:idx val="0"/>
          <c:order val="0"/>
          <c:tx>
            <c:strRef>
              <c:f>'22_'!$B$3</c:f>
              <c:strCache>
                <c:ptCount val="1"/>
                <c:pt idx="0">
                  <c:v>2011</c:v>
                </c:pt>
              </c:strCache>
            </c:strRef>
          </c:tx>
          <c:spPr>
            <a:solidFill>
              <a:srgbClr val="00458A"/>
            </a:solidFill>
            <a:ln w="25400">
              <a:noFill/>
            </a:ln>
          </c:spPr>
          <c:dLbls>
            <c:txPr>
              <a:bodyPr/>
              <a:lstStyle/>
              <a:p>
                <a:pPr>
                  <a:defRPr b="1"/>
                </a:pPr>
                <a:endParaRPr lang="it-IT"/>
              </a:p>
            </c:txPr>
            <c:showVal val="1"/>
          </c:dLbls>
          <c:cat>
            <c:strRef>
              <c:f>'22_'!$A$4:$A$6</c:f>
              <c:strCache>
                <c:ptCount val="3"/>
                <c:pt idx="0">
                  <c:v>Nord</c:v>
                </c:pt>
                <c:pt idx="1">
                  <c:v>Centro</c:v>
                </c:pt>
                <c:pt idx="2">
                  <c:v>Mezzogiorno</c:v>
                </c:pt>
              </c:strCache>
            </c:strRef>
          </c:cat>
          <c:val>
            <c:numRef>
              <c:f>'22_'!$B$4:$B$6</c:f>
              <c:numCache>
                <c:formatCode>#,##0</c:formatCode>
                <c:ptCount val="3"/>
                <c:pt idx="0">
                  <c:v>25605</c:v>
                </c:pt>
                <c:pt idx="1">
                  <c:v>10454</c:v>
                </c:pt>
                <c:pt idx="2">
                  <c:v>19147</c:v>
                </c:pt>
              </c:numCache>
            </c:numRef>
          </c:val>
        </c:ser>
        <c:ser>
          <c:idx val="1"/>
          <c:order val="1"/>
          <c:tx>
            <c:strRef>
              <c:f>'22_'!$C$3</c:f>
              <c:strCache>
                <c:ptCount val="1"/>
                <c:pt idx="0">
                  <c:v>2012</c:v>
                </c:pt>
              </c:strCache>
            </c:strRef>
          </c:tx>
          <c:spPr>
            <a:solidFill>
              <a:schemeClr val="bg1">
                <a:lumMod val="75000"/>
              </a:schemeClr>
            </a:solidFill>
            <a:ln w="25400">
              <a:noFill/>
            </a:ln>
          </c:spPr>
          <c:dLbls>
            <c:txPr>
              <a:bodyPr/>
              <a:lstStyle/>
              <a:p>
                <a:pPr>
                  <a:defRPr b="1"/>
                </a:pPr>
                <a:endParaRPr lang="it-IT"/>
              </a:p>
            </c:txPr>
            <c:showVal val="1"/>
          </c:dLbls>
          <c:cat>
            <c:strRef>
              <c:f>'22_'!$A$4:$A$6</c:f>
              <c:strCache>
                <c:ptCount val="3"/>
                <c:pt idx="0">
                  <c:v>Nord</c:v>
                </c:pt>
                <c:pt idx="1">
                  <c:v>Centro</c:v>
                </c:pt>
                <c:pt idx="2">
                  <c:v>Mezzogiorno</c:v>
                </c:pt>
              </c:strCache>
            </c:strRef>
          </c:cat>
          <c:val>
            <c:numRef>
              <c:f>'22_'!$C$4:$C$6</c:f>
              <c:numCache>
                <c:formatCode>#,##0</c:formatCode>
                <c:ptCount val="3"/>
                <c:pt idx="0">
                  <c:v>29785</c:v>
                </c:pt>
                <c:pt idx="1">
                  <c:v>12479</c:v>
                </c:pt>
                <c:pt idx="2">
                  <c:v>19144</c:v>
                </c:pt>
              </c:numCache>
            </c:numRef>
          </c:val>
        </c:ser>
        <c:gapWidth val="66"/>
        <c:overlap val="-5"/>
        <c:axId val="85603456"/>
        <c:axId val="85604992"/>
      </c:barChart>
      <c:catAx>
        <c:axId val="85603456"/>
        <c:scaling>
          <c:orientation val="minMax"/>
        </c:scaling>
        <c:axPos val="b"/>
        <c:numFmt formatCode="General" sourceLinked="1"/>
        <c:majorTickMark val="none"/>
        <c:tickLblPos val="nextTo"/>
        <c:spPr>
          <a:ln w="3175">
            <a:solidFill>
              <a:srgbClr val="000000"/>
            </a:solidFill>
            <a:prstDash val="solid"/>
          </a:ln>
        </c:spPr>
        <c:txPr>
          <a:bodyPr rot="0" vert="horz"/>
          <a:lstStyle/>
          <a:p>
            <a:pPr>
              <a:defRPr/>
            </a:pPr>
            <a:endParaRPr lang="it-IT"/>
          </a:p>
        </c:txPr>
        <c:crossAx val="85604992"/>
        <c:crosses val="autoZero"/>
        <c:auto val="1"/>
        <c:lblAlgn val="ctr"/>
        <c:lblOffset val="100"/>
        <c:tickLblSkip val="1"/>
        <c:tickMarkSkip val="1"/>
      </c:catAx>
      <c:valAx>
        <c:axId val="85604992"/>
        <c:scaling>
          <c:orientation val="minMax"/>
          <c:max val="30000"/>
          <c:min val="0"/>
        </c:scaling>
        <c:delete val="1"/>
        <c:axPos val="l"/>
        <c:numFmt formatCode="#,##0" sourceLinked="1"/>
        <c:majorTickMark val="none"/>
        <c:tickLblPos val="none"/>
        <c:crossAx val="85603456"/>
        <c:crosses val="autoZero"/>
        <c:crossBetween val="between"/>
        <c:majorUnit val="10000"/>
      </c:valAx>
    </c:plotArea>
    <c:legend>
      <c:legendPos val="b"/>
      <c:layout>
        <c:manualLayout>
          <c:xMode val="edge"/>
          <c:yMode val="edge"/>
          <c:x val="0"/>
          <c:y val="0.83656296296295829"/>
          <c:w val="0.19620676005831031"/>
          <c:h val="8.7001819103761174E-2"/>
        </c:manualLayout>
      </c:layout>
      <c:spPr>
        <a:solidFill>
          <a:srgbClr val="FFFFFF"/>
        </a:solidFill>
        <a:ln w="25400">
          <a:noFill/>
        </a:ln>
      </c:spPr>
      <c:txPr>
        <a:bodyPr/>
        <a:lstStyle/>
        <a:p>
          <a:pPr>
            <a:defRPr sz="800"/>
          </a:pPr>
          <a:endParaRPr lang="it-IT"/>
        </a:p>
      </c:txPr>
    </c:legend>
    <c:plotVisOnly val="1"/>
    <c:dispBlanksAs val="gap"/>
  </c:chart>
  <c:spPr>
    <a:solidFill>
      <a:srgbClr val="FFFFFF"/>
    </a:solidFill>
    <a:ln w="9525">
      <a:noFill/>
    </a:ln>
  </c:spPr>
  <c:txPr>
    <a:bodyPr/>
    <a:lstStyle/>
    <a:p>
      <a:pPr>
        <a:defRPr sz="800" b="0" i="0" u="none" strike="noStrike" baseline="0">
          <a:solidFill>
            <a:srgbClr val="000000"/>
          </a:solidFill>
          <a:latin typeface="Arial" pitchFamily="34" charset="0"/>
          <a:ea typeface="Verdana"/>
          <a:cs typeface="Arial" pitchFamily="34" charset="0"/>
        </a:defRPr>
      </a:pPr>
      <a:endParaRPr lang="it-IT"/>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it-IT"/>
  <c:chart>
    <c:title>
      <c:tx>
        <c:rich>
          <a:bodyPr/>
          <a:lstStyle/>
          <a:p>
            <a:pPr>
              <a:defRPr sz="1000" b="1"/>
            </a:pPr>
            <a:r>
              <a:rPr lang="it-IT" sz="1000" b="1"/>
              <a:t>Finanziamenti accolti (€  mld)</a:t>
            </a:r>
          </a:p>
        </c:rich>
      </c:tx>
      <c:layout/>
      <c:spPr>
        <a:noFill/>
        <a:ln w="25400">
          <a:noFill/>
        </a:ln>
      </c:spPr>
    </c:title>
    <c:plotArea>
      <c:layout/>
      <c:barChart>
        <c:barDir val="col"/>
        <c:grouping val="clustered"/>
        <c:ser>
          <c:idx val="0"/>
          <c:order val="0"/>
          <c:tx>
            <c:strRef>
              <c:f>'22_b'!$B$11</c:f>
              <c:strCache>
                <c:ptCount val="1"/>
                <c:pt idx="0">
                  <c:v>2011</c:v>
                </c:pt>
              </c:strCache>
            </c:strRef>
          </c:tx>
          <c:spPr>
            <a:solidFill>
              <a:schemeClr val="bg1">
                <a:lumMod val="50000"/>
              </a:schemeClr>
            </a:solidFill>
            <a:ln w="25400">
              <a:noFill/>
            </a:ln>
          </c:spPr>
          <c:dLbls>
            <c:txPr>
              <a:bodyPr/>
              <a:lstStyle/>
              <a:p>
                <a:pPr>
                  <a:defRPr b="1"/>
                </a:pPr>
                <a:endParaRPr lang="it-IT"/>
              </a:p>
            </c:txPr>
            <c:showVal val="1"/>
          </c:dLbls>
          <c:cat>
            <c:strRef>
              <c:f>'22_b'!$A$12:$A$14</c:f>
              <c:strCache>
                <c:ptCount val="3"/>
                <c:pt idx="0">
                  <c:v>Nord</c:v>
                </c:pt>
                <c:pt idx="1">
                  <c:v>Centro</c:v>
                </c:pt>
                <c:pt idx="2">
                  <c:v>Mezzogiorno</c:v>
                </c:pt>
              </c:strCache>
            </c:strRef>
          </c:cat>
          <c:val>
            <c:numRef>
              <c:f>'22_b'!$B$12:$B$14</c:f>
              <c:numCache>
                <c:formatCode>#,##0.0</c:formatCode>
                <c:ptCount val="3"/>
                <c:pt idx="0">
                  <c:v>4.5107647369899864</c:v>
                </c:pt>
                <c:pt idx="1">
                  <c:v>1.4316524960899963</c:v>
                </c:pt>
                <c:pt idx="2">
                  <c:v>2.3955630227699998</c:v>
                </c:pt>
              </c:numCache>
            </c:numRef>
          </c:val>
        </c:ser>
        <c:ser>
          <c:idx val="1"/>
          <c:order val="1"/>
          <c:tx>
            <c:strRef>
              <c:f>'22_b'!$C$11</c:f>
              <c:strCache>
                <c:ptCount val="1"/>
                <c:pt idx="0">
                  <c:v>2012</c:v>
                </c:pt>
              </c:strCache>
            </c:strRef>
          </c:tx>
          <c:spPr>
            <a:solidFill>
              <a:srgbClr val="002060"/>
            </a:solidFill>
            <a:ln w="25400">
              <a:noFill/>
            </a:ln>
          </c:spPr>
          <c:dLbls>
            <c:txPr>
              <a:bodyPr/>
              <a:lstStyle/>
              <a:p>
                <a:pPr>
                  <a:defRPr b="1"/>
                </a:pPr>
                <a:endParaRPr lang="it-IT"/>
              </a:p>
            </c:txPr>
            <c:showVal val="1"/>
          </c:dLbls>
          <c:cat>
            <c:strRef>
              <c:f>'22_b'!$A$12:$A$14</c:f>
              <c:strCache>
                <c:ptCount val="3"/>
                <c:pt idx="0">
                  <c:v>Nord</c:v>
                </c:pt>
                <c:pt idx="1">
                  <c:v>Centro</c:v>
                </c:pt>
                <c:pt idx="2">
                  <c:v>Mezzogiorno</c:v>
                </c:pt>
              </c:strCache>
            </c:strRef>
          </c:cat>
          <c:val>
            <c:numRef>
              <c:f>'22_b'!$C$12:$C$14</c:f>
              <c:numCache>
                <c:formatCode>#,##0.0</c:formatCode>
                <c:ptCount val="3"/>
                <c:pt idx="0">
                  <c:v>4.6337951839100144</c:v>
                </c:pt>
                <c:pt idx="1">
                  <c:v>1.46728666488</c:v>
                </c:pt>
                <c:pt idx="2">
                  <c:v>2.0885658542200001</c:v>
                </c:pt>
              </c:numCache>
            </c:numRef>
          </c:val>
        </c:ser>
        <c:gapWidth val="75"/>
        <c:overlap val="-10"/>
        <c:axId val="76947456"/>
        <c:axId val="76948992"/>
      </c:barChart>
      <c:catAx>
        <c:axId val="76947456"/>
        <c:scaling>
          <c:orientation val="minMax"/>
        </c:scaling>
        <c:axPos val="b"/>
        <c:numFmt formatCode="General" sourceLinked="1"/>
        <c:majorTickMark val="none"/>
        <c:tickLblPos val="nextTo"/>
        <c:spPr>
          <a:ln w="3175">
            <a:solidFill>
              <a:srgbClr val="000000"/>
            </a:solidFill>
            <a:prstDash val="solid"/>
          </a:ln>
        </c:spPr>
        <c:txPr>
          <a:bodyPr rot="0" vert="horz"/>
          <a:lstStyle/>
          <a:p>
            <a:pPr>
              <a:defRPr/>
            </a:pPr>
            <a:endParaRPr lang="it-IT"/>
          </a:p>
        </c:txPr>
        <c:crossAx val="76948992"/>
        <c:crosses val="autoZero"/>
        <c:auto val="1"/>
        <c:lblAlgn val="ctr"/>
        <c:lblOffset val="100"/>
        <c:tickLblSkip val="1"/>
        <c:tickMarkSkip val="1"/>
      </c:catAx>
      <c:valAx>
        <c:axId val="76948992"/>
        <c:scaling>
          <c:orientation val="minMax"/>
          <c:max val="5"/>
          <c:min val="0"/>
        </c:scaling>
        <c:delete val="1"/>
        <c:axPos val="l"/>
        <c:numFmt formatCode="#,##0.0" sourceLinked="0"/>
        <c:majorTickMark val="none"/>
        <c:tickLblPos val="none"/>
        <c:crossAx val="76947456"/>
        <c:crosses val="autoZero"/>
        <c:crossBetween val="between"/>
        <c:majorUnit val="1"/>
      </c:valAx>
      <c:spPr>
        <a:noFill/>
        <a:ln w="25400">
          <a:noFill/>
        </a:ln>
      </c:spPr>
    </c:plotArea>
    <c:legend>
      <c:legendPos val="b"/>
      <c:layout>
        <c:manualLayout>
          <c:xMode val="edge"/>
          <c:yMode val="edge"/>
          <c:x val="6.4283631212765351E-4"/>
          <c:y val="0.83499861111111406"/>
          <c:w val="0.20506332541765621"/>
          <c:h val="0.10032546296296296"/>
        </c:manualLayout>
      </c:layout>
      <c:spPr>
        <a:solidFill>
          <a:srgbClr val="FFFFFF"/>
        </a:solidFill>
        <a:ln w="25400">
          <a:noFill/>
        </a:ln>
      </c:spPr>
      <c:txPr>
        <a:bodyPr/>
        <a:lstStyle/>
        <a:p>
          <a:pPr>
            <a:defRPr sz="800"/>
          </a:pPr>
          <a:endParaRPr lang="it-IT"/>
        </a:p>
      </c:txPr>
    </c:legend>
    <c:plotVisOnly val="1"/>
    <c:dispBlanksAs val="gap"/>
  </c:chart>
  <c:spPr>
    <a:solidFill>
      <a:srgbClr val="FFFFFF"/>
    </a:solidFill>
    <a:ln w="9525">
      <a:noFill/>
    </a:ln>
  </c:spPr>
  <c:txPr>
    <a:bodyPr/>
    <a:lstStyle/>
    <a:p>
      <a:pPr>
        <a:defRPr sz="800" b="0" i="0" u="none" strike="noStrike" baseline="0">
          <a:solidFill>
            <a:srgbClr val="000000"/>
          </a:solidFill>
          <a:latin typeface="Arial" pitchFamily="34" charset="0"/>
          <a:ea typeface="Verdana"/>
          <a:cs typeface="Arial" pitchFamily="34" charset="0"/>
        </a:defRPr>
      </a:pPr>
      <a:endParaRPr lang="it-IT"/>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it-IT"/>
  <c:chart>
    <c:plotArea>
      <c:layout>
        <c:manualLayout>
          <c:layoutTarget val="inner"/>
          <c:xMode val="edge"/>
          <c:yMode val="edge"/>
          <c:x val="0.11362718549070255"/>
          <c:y val="6.4240555555555495E-2"/>
          <c:w val="0.82912413726062062"/>
          <c:h val="0.72414666666666672"/>
        </c:manualLayout>
      </c:layout>
      <c:barChart>
        <c:barDir val="bar"/>
        <c:grouping val="percentStacked"/>
        <c:ser>
          <c:idx val="0"/>
          <c:order val="0"/>
          <c:tx>
            <c:strRef>
              <c:f>'22_'!$F$4</c:f>
              <c:strCache>
                <c:ptCount val="1"/>
                <c:pt idx="0">
                  <c:v>Nord</c:v>
                </c:pt>
              </c:strCache>
            </c:strRef>
          </c:tx>
          <c:spPr>
            <a:solidFill>
              <a:srgbClr val="00458A"/>
            </a:solidFill>
            <a:ln w="25400">
              <a:noFill/>
            </a:ln>
          </c:spPr>
          <c:dLbls>
            <c:txPr>
              <a:bodyPr/>
              <a:lstStyle/>
              <a:p>
                <a:pPr>
                  <a:defRPr b="1">
                    <a:solidFill>
                      <a:schemeClr val="bg1"/>
                    </a:solidFill>
                  </a:defRPr>
                </a:pPr>
                <a:endParaRPr lang="it-IT"/>
              </a:p>
            </c:txPr>
            <c:showVal val="1"/>
          </c:dLbls>
          <c:cat>
            <c:numRef>
              <c:f>'22_'!$G$3:$H$3</c:f>
              <c:numCache>
                <c:formatCode>General</c:formatCode>
                <c:ptCount val="2"/>
                <c:pt idx="0">
                  <c:v>2011</c:v>
                </c:pt>
                <c:pt idx="1">
                  <c:v>2012</c:v>
                </c:pt>
              </c:numCache>
            </c:numRef>
          </c:cat>
          <c:val>
            <c:numRef>
              <c:f>'22_'!$G$4:$H$4</c:f>
              <c:numCache>
                <c:formatCode>0.0%</c:formatCode>
                <c:ptCount val="2"/>
                <c:pt idx="0">
                  <c:v>0.46380828170851102</c:v>
                </c:pt>
                <c:pt idx="1">
                  <c:v>0.48503452318916207</c:v>
                </c:pt>
              </c:numCache>
            </c:numRef>
          </c:val>
        </c:ser>
        <c:ser>
          <c:idx val="1"/>
          <c:order val="1"/>
          <c:tx>
            <c:strRef>
              <c:f>'22_'!$F$5</c:f>
              <c:strCache>
                <c:ptCount val="1"/>
                <c:pt idx="0">
                  <c:v>Centro</c:v>
                </c:pt>
              </c:strCache>
            </c:strRef>
          </c:tx>
          <c:spPr>
            <a:solidFill>
              <a:schemeClr val="bg1">
                <a:lumMod val="75000"/>
              </a:schemeClr>
            </a:solidFill>
            <a:ln w="25400">
              <a:noFill/>
            </a:ln>
          </c:spPr>
          <c:dLbls>
            <c:txPr>
              <a:bodyPr/>
              <a:lstStyle/>
              <a:p>
                <a:pPr>
                  <a:defRPr b="1">
                    <a:solidFill>
                      <a:schemeClr val="bg1"/>
                    </a:solidFill>
                  </a:defRPr>
                </a:pPr>
                <a:endParaRPr lang="it-IT"/>
              </a:p>
            </c:txPr>
            <c:showVal val="1"/>
          </c:dLbls>
          <c:cat>
            <c:numRef>
              <c:f>'22_'!$G$3:$H$3</c:f>
              <c:numCache>
                <c:formatCode>General</c:formatCode>
                <c:ptCount val="2"/>
                <c:pt idx="0">
                  <c:v>2011</c:v>
                </c:pt>
                <c:pt idx="1">
                  <c:v>2012</c:v>
                </c:pt>
              </c:numCache>
            </c:numRef>
          </c:cat>
          <c:val>
            <c:numRef>
              <c:f>'22_'!$G$5:$H$5</c:f>
              <c:numCache>
                <c:formatCode>0.0%</c:formatCode>
                <c:ptCount val="2"/>
                <c:pt idx="0">
                  <c:v>0.18936347498460321</c:v>
                </c:pt>
                <c:pt idx="1">
                  <c:v>0.20321456487754044</c:v>
                </c:pt>
              </c:numCache>
            </c:numRef>
          </c:val>
        </c:ser>
        <c:ser>
          <c:idx val="2"/>
          <c:order val="2"/>
          <c:tx>
            <c:strRef>
              <c:f>'22_'!$F$6</c:f>
              <c:strCache>
                <c:ptCount val="1"/>
                <c:pt idx="0">
                  <c:v>Mezzogiorno</c:v>
                </c:pt>
              </c:strCache>
            </c:strRef>
          </c:tx>
          <c:spPr>
            <a:solidFill>
              <a:srgbClr val="002060"/>
            </a:solidFill>
          </c:spPr>
          <c:dLbls>
            <c:txPr>
              <a:bodyPr/>
              <a:lstStyle/>
              <a:p>
                <a:pPr>
                  <a:defRPr b="1">
                    <a:solidFill>
                      <a:schemeClr val="bg1"/>
                    </a:solidFill>
                  </a:defRPr>
                </a:pPr>
                <a:endParaRPr lang="it-IT"/>
              </a:p>
            </c:txPr>
            <c:showVal val="1"/>
          </c:dLbls>
          <c:cat>
            <c:numRef>
              <c:f>'22_'!$G$3:$H$3</c:f>
              <c:numCache>
                <c:formatCode>General</c:formatCode>
                <c:ptCount val="2"/>
                <c:pt idx="0">
                  <c:v>2011</c:v>
                </c:pt>
                <c:pt idx="1">
                  <c:v>2012</c:v>
                </c:pt>
              </c:numCache>
            </c:numRef>
          </c:cat>
          <c:val>
            <c:numRef>
              <c:f>'22_'!$G$6:$H$6</c:f>
              <c:numCache>
                <c:formatCode>0.0%</c:formatCode>
                <c:ptCount val="2"/>
                <c:pt idx="0">
                  <c:v>0.34682824330688844</c:v>
                </c:pt>
                <c:pt idx="1">
                  <c:v>0.31175091193329951</c:v>
                </c:pt>
              </c:numCache>
            </c:numRef>
          </c:val>
        </c:ser>
        <c:gapWidth val="75"/>
        <c:overlap val="100"/>
        <c:axId val="85660416"/>
        <c:axId val="85661952"/>
      </c:barChart>
      <c:catAx>
        <c:axId val="85660416"/>
        <c:scaling>
          <c:orientation val="minMax"/>
        </c:scaling>
        <c:axPos val="l"/>
        <c:numFmt formatCode="General" sourceLinked="1"/>
        <c:majorTickMark val="none"/>
        <c:tickLblPos val="nextTo"/>
        <c:spPr>
          <a:ln w="3175">
            <a:solidFill>
              <a:srgbClr val="000000"/>
            </a:solidFill>
            <a:prstDash val="solid"/>
          </a:ln>
        </c:spPr>
        <c:txPr>
          <a:bodyPr rot="0" vert="horz"/>
          <a:lstStyle/>
          <a:p>
            <a:pPr>
              <a:defRPr/>
            </a:pPr>
            <a:endParaRPr lang="it-IT"/>
          </a:p>
        </c:txPr>
        <c:crossAx val="85661952"/>
        <c:crosses val="autoZero"/>
        <c:auto val="1"/>
        <c:lblAlgn val="ctr"/>
        <c:lblOffset val="100"/>
        <c:tickLblSkip val="1"/>
        <c:tickMarkSkip val="1"/>
      </c:catAx>
      <c:valAx>
        <c:axId val="85661952"/>
        <c:scaling>
          <c:orientation val="minMax"/>
        </c:scaling>
        <c:axPos val="b"/>
        <c:numFmt formatCode="0%" sourceLinked="0"/>
        <c:majorTickMark val="none"/>
        <c:tickLblPos val="nextTo"/>
        <c:spPr>
          <a:ln w="25400">
            <a:noFill/>
          </a:ln>
        </c:spPr>
        <c:txPr>
          <a:bodyPr rot="0" vert="horz"/>
          <a:lstStyle/>
          <a:p>
            <a:pPr>
              <a:defRPr/>
            </a:pPr>
            <a:endParaRPr lang="it-IT"/>
          </a:p>
        </c:txPr>
        <c:crossAx val="85660416"/>
        <c:crosses val="autoZero"/>
        <c:crossBetween val="between"/>
        <c:majorUnit val="0.2"/>
      </c:valAx>
      <c:spPr>
        <a:noFill/>
        <a:ln w="25400">
          <a:noFill/>
        </a:ln>
      </c:spPr>
    </c:plotArea>
    <c:legend>
      <c:legendPos val="b"/>
      <c:layout>
        <c:manualLayout>
          <c:xMode val="edge"/>
          <c:yMode val="edge"/>
          <c:x val="0"/>
          <c:y val="0.9061566666666665"/>
          <c:w val="0.59891346914968957"/>
          <c:h val="8.7973892643950391E-2"/>
        </c:manualLayout>
      </c:layout>
      <c:spPr>
        <a:solidFill>
          <a:srgbClr val="FFFFFF"/>
        </a:solidFill>
        <a:ln w="25400">
          <a:noFill/>
        </a:ln>
      </c:spPr>
      <c:txPr>
        <a:bodyPr/>
        <a:lstStyle/>
        <a:p>
          <a:pPr>
            <a:defRPr sz="800"/>
          </a:pPr>
          <a:endParaRPr lang="it-IT"/>
        </a:p>
      </c:txPr>
    </c:legend>
    <c:plotVisOnly val="1"/>
    <c:dispBlanksAs val="gap"/>
  </c:chart>
  <c:spPr>
    <a:solidFill>
      <a:srgbClr val="FFFFFF"/>
    </a:solidFill>
    <a:ln w="9525">
      <a:noFill/>
    </a:ln>
  </c:spPr>
  <c:txPr>
    <a:bodyPr/>
    <a:lstStyle/>
    <a:p>
      <a:pPr>
        <a:defRPr sz="800" b="0" i="0" u="none" strike="noStrike" baseline="0">
          <a:solidFill>
            <a:srgbClr val="000000"/>
          </a:solidFill>
          <a:latin typeface="Arial"/>
          <a:ea typeface="Arial"/>
          <a:cs typeface="Arial"/>
        </a:defRPr>
      </a:pPr>
      <a:endParaRPr lang="it-IT"/>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it-IT"/>
  <c:chart>
    <c:plotArea>
      <c:layout>
        <c:manualLayout>
          <c:layoutTarget val="inner"/>
          <c:xMode val="edge"/>
          <c:yMode val="edge"/>
          <c:x val="0.11364138888888889"/>
          <c:y val="6.5185185185185165E-2"/>
          <c:w val="0.7950638888888889"/>
          <c:h val="0.73286055555555563"/>
        </c:manualLayout>
      </c:layout>
      <c:barChart>
        <c:barDir val="bar"/>
        <c:grouping val="percentStacked"/>
        <c:ser>
          <c:idx val="0"/>
          <c:order val="0"/>
          <c:tx>
            <c:strRef>
              <c:f>'23'!$E$5</c:f>
              <c:strCache>
                <c:ptCount val="1"/>
                <c:pt idx="0">
                  <c:v>Industria</c:v>
                </c:pt>
              </c:strCache>
            </c:strRef>
          </c:tx>
          <c:spPr>
            <a:solidFill>
              <a:srgbClr val="00458A"/>
            </a:solidFill>
            <a:ln w="25400">
              <a:noFill/>
            </a:ln>
          </c:spPr>
          <c:dLbls>
            <c:txPr>
              <a:bodyPr/>
              <a:lstStyle/>
              <a:p>
                <a:pPr>
                  <a:defRPr b="1">
                    <a:solidFill>
                      <a:schemeClr val="bg1"/>
                    </a:solidFill>
                  </a:defRPr>
                </a:pPr>
                <a:endParaRPr lang="it-IT"/>
              </a:p>
            </c:txPr>
            <c:showVal val="1"/>
          </c:dLbls>
          <c:cat>
            <c:numRef>
              <c:f>'23'!$F$4:$G$4</c:f>
              <c:numCache>
                <c:formatCode>General</c:formatCode>
                <c:ptCount val="2"/>
                <c:pt idx="0">
                  <c:v>2011</c:v>
                </c:pt>
                <c:pt idx="1">
                  <c:v>2012</c:v>
                </c:pt>
              </c:numCache>
            </c:numRef>
          </c:cat>
          <c:val>
            <c:numRef>
              <c:f>'23'!$F$5:$G$5</c:f>
              <c:numCache>
                <c:formatCode>0.0%</c:formatCode>
                <c:ptCount val="2"/>
                <c:pt idx="0">
                  <c:v>0.44573053653588379</c:v>
                </c:pt>
                <c:pt idx="1">
                  <c:v>0.43512245961438345</c:v>
                </c:pt>
              </c:numCache>
            </c:numRef>
          </c:val>
        </c:ser>
        <c:ser>
          <c:idx val="1"/>
          <c:order val="1"/>
          <c:tx>
            <c:strRef>
              <c:f>'23'!$E$6</c:f>
              <c:strCache>
                <c:ptCount val="1"/>
                <c:pt idx="0">
                  <c:v>Commercio</c:v>
                </c:pt>
              </c:strCache>
            </c:strRef>
          </c:tx>
          <c:spPr>
            <a:solidFill>
              <a:srgbClr val="808080"/>
            </a:solidFill>
            <a:ln w="25400">
              <a:noFill/>
            </a:ln>
          </c:spPr>
          <c:dLbls>
            <c:txPr>
              <a:bodyPr/>
              <a:lstStyle/>
              <a:p>
                <a:pPr>
                  <a:defRPr b="1">
                    <a:solidFill>
                      <a:schemeClr val="bg1"/>
                    </a:solidFill>
                  </a:defRPr>
                </a:pPr>
                <a:endParaRPr lang="it-IT"/>
              </a:p>
            </c:txPr>
            <c:showVal val="1"/>
          </c:dLbls>
          <c:cat>
            <c:numRef>
              <c:f>'23'!$F$4:$G$4</c:f>
              <c:numCache>
                <c:formatCode>General</c:formatCode>
                <c:ptCount val="2"/>
                <c:pt idx="0">
                  <c:v>2011</c:v>
                </c:pt>
                <c:pt idx="1">
                  <c:v>2012</c:v>
                </c:pt>
              </c:numCache>
            </c:numRef>
          </c:cat>
          <c:val>
            <c:numRef>
              <c:f>'23'!$F$6:$G$6</c:f>
              <c:numCache>
                <c:formatCode>0.0%</c:formatCode>
                <c:ptCount val="2"/>
                <c:pt idx="0">
                  <c:v>0.3841792558779854</c:v>
                </c:pt>
                <c:pt idx="1">
                  <c:v>0.33139004689942797</c:v>
                </c:pt>
              </c:numCache>
            </c:numRef>
          </c:val>
        </c:ser>
        <c:ser>
          <c:idx val="2"/>
          <c:order val="2"/>
          <c:tx>
            <c:strRef>
              <c:f>'23'!$E$7</c:f>
              <c:strCache>
                <c:ptCount val="1"/>
                <c:pt idx="0">
                  <c:v>Servizi</c:v>
                </c:pt>
              </c:strCache>
            </c:strRef>
          </c:tx>
          <c:spPr>
            <a:solidFill>
              <a:schemeClr val="bg1">
                <a:lumMod val="85000"/>
              </a:schemeClr>
            </a:solidFill>
          </c:spPr>
          <c:dLbls>
            <c:txPr>
              <a:bodyPr/>
              <a:lstStyle/>
              <a:p>
                <a:pPr>
                  <a:defRPr b="1">
                    <a:solidFill>
                      <a:schemeClr val="bg1"/>
                    </a:solidFill>
                  </a:defRPr>
                </a:pPr>
                <a:endParaRPr lang="it-IT"/>
              </a:p>
            </c:txPr>
            <c:showVal val="1"/>
          </c:dLbls>
          <c:cat>
            <c:numRef>
              <c:f>'23'!$F$4:$G$4</c:f>
              <c:numCache>
                <c:formatCode>General</c:formatCode>
                <c:ptCount val="2"/>
                <c:pt idx="0">
                  <c:v>2011</c:v>
                </c:pt>
                <c:pt idx="1">
                  <c:v>2012</c:v>
                </c:pt>
              </c:numCache>
            </c:numRef>
          </c:cat>
          <c:val>
            <c:numRef>
              <c:f>'23'!$F$7:$G$7</c:f>
              <c:numCache>
                <c:formatCode>0.0%</c:formatCode>
                <c:ptCount val="2"/>
                <c:pt idx="0">
                  <c:v>0.16376843096764895</c:v>
                </c:pt>
                <c:pt idx="1">
                  <c:v>0.15203230849400778</c:v>
                </c:pt>
              </c:numCache>
            </c:numRef>
          </c:val>
        </c:ser>
        <c:ser>
          <c:idx val="3"/>
          <c:order val="3"/>
          <c:tx>
            <c:strRef>
              <c:f>'23'!$E$8</c:f>
              <c:strCache>
                <c:ptCount val="1"/>
                <c:pt idx="0">
                  <c:v>Altro</c:v>
                </c:pt>
              </c:strCache>
            </c:strRef>
          </c:tx>
          <c:spPr>
            <a:solidFill>
              <a:srgbClr val="002060"/>
            </a:solidFill>
          </c:spPr>
          <c:dLbls>
            <c:dLbl>
              <c:idx val="0"/>
              <c:layout>
                <c:manualLayout>
                  <c:x val="3.6262203626220596E-2"/>
                  <c:y val="0"/>
                </c:manualLayout>
              </c:layout>
              <c:dLblPos val="ctr"/>
              <c:showVal val="1"/>
            </c:dLbl>
            <c:dLbl>
              <c:idx val="1"/>
              <c:layout>
                <c:manualLayout>
                  <c:x val="7.558096333848692E-2"/>
                  <c:y val="0"/>
                </c:manualLayout>
              </c:layout>
              <c:dLblPos val="ctr"/>
              <c:showVal val="1"/>
            </c:dLbl>
            <c:txPr>
              <a:bodyPr/>
              <a:lstStyle/>
              <a:p>
                <a:pPr>
                  <a:defRPr b="1"/>
                </a:pPr>
                <a:endParaRPr lang="it-IT"/>
              </a:p>
            </c:txPr>
            <c:showVal val="1"/>
          </c:dLbls>
          <c:cat>
            <c:numRef>
              <c:f>'23'!$F$4:$G$4</c:f>
              <c:numCache>
                <c:formatCode>General</c:formatCode>
                <c:ptCount val="2"/>
                <c:pt idx="0">
                  <c:v>2011</c:v>
                </c:pt>
                <c:pt idx="1">
                  <c:v>2012</c:v>
                </c:pt>
              </c:numCache>
            </c:numRef>
          </c:cat>
          <c:val>
            <c:numRef>
              <c:f>'23'!$F$8:$G$8</c:f>
              <c:numCache>
                <c:formatCode>0.0%</c:formatCode>
                <c:ptCount val="2"/>
                <c:pt idx="0">
                  <c:v>6.3217766184834982E-3</c:v>
                </c:pt>
                <c:pt idx="1">
                  <c:v>8.1455184992183446E-2</c:v>
                </c:pt>
              </c:numCache>
            </c:numRef>
          </c:val>
        </c:ser>
        <c:gapWidth val="66"/>
        <c:overlap val="100"/>
        <c:axId val="85722624"/>
        <c:axId val="85724160"/>
      </c:barChart>
      <c:catAx>
        <c:axId val="85722624"/>
        <c:scaling>
          <c:orientation val="minMax"/>
        </c:scaling>
        <c:axPos val="l"/>
        <c:numFmt formatCode="General" sourceLinked="1"/>
        <c:majorTickMark val="none"/>
        <c:tickLblPos val="nextTo"/>
        <c:spPr>
          <a:ln w="3175">
            <a:solidFill>
              <a:srgbClr val="000000"/>
            </a:solidFill>
            <a:prstDash val="solid"/>
          </a:ln>
        </c:spPr>
        <c:txPr>
          <a:bodyPr rot="0" vert="horz"/>
          <a:lstStyle/>
          <a:p>
            <a:pPr>
              <a:defRPr/>
            </a:pPr>
            <a:endParaRPr lang="it-IT"/>
          </a:p>
        </c:txPr>
        <c:crossAx val="85724160"/>
        <c:crosses val="autoZero"/>
        <c:auto val="1"/>
        <c:lblAlgn val="ctr"/>
        <c:lblOffset val="100"/>
        <c:tickLblSkip val="1"/>
        <c:tickMarkSkip val="1"/>
      </c:catAx>
      <c:valAx>
        <c:axId val="85724160"/>
        <c:scaling>
          <c:orientation val="minMax"/>
        </c:scaling>
        <c:axPos val="b"/>
        <c:numFmt formatCode="0%" sourceLinked="0"/>
        <c:majorTickMark val="none"/>
        <c:tickLblPos val="nextTo"/>
        <c:spPr>
          <a:ln w="25400">
            <a:noFill/>
          </a:ln>
        </c:spPr>
        <c:txPr>
          <a:bodyPr rot="0" vert="horz"/>
          <a:lstStyle/>
          <a:p>
            <a:pPr>
              <a:defRPr/>
            </a:pPr>
            <a:endParaRPr lang="it-IT"/>
          </a:p>
        </c:txPr>
        <c:crossAx val="85722624"/>
        <c:crosses val="autoZero"/>
        <c:crossBetween val="between"/>
        <c:majorUnit val="0.2"/>
      </c:valAx>
      <c:spPr>
        <a:noFill/>
        <a:ln w="25400">
          <a:noFill/>
        </a:ln>
      </c:spPr>
    </c:plotArea>
    <c:legend>
      <c:legendPos val="b"/>
      <c:layout>
        <c:manualLayout>
          <c:xMode val="edge"/>
          <c:yMode val="edge"/>
          <c:x val="7.4666666666667022E-4"/>
          <c:y val="0.91147555555555571"/>
          <c:w val="0.59633972222221943"/>
          <c:h val="8.7578502415458948E-2"/>
        </c:manualLayout>
      </c:layout>
      <c:spPr>
        <a:solidFill>
          <a:srgbClr val="FFFFFF"/>
        </a:solidFill>
        <a:ln w="25400">
          <a:noFill/>
        </a:ln>
      </c:spPr>
      <c:txPr>
        <a:bodyPr/>
        <a:lstStyle/>
        <a:p>
          <a:pPr>
            <a:defRPr sz="800"/>
          </a:pPr>
          <a:endParaRPr lang="it-IT"/>
        </a:p>
      </c:txPr>
    </c:legend>
    <c:plotVisOnly val="1"/>
    <c:dispBlanksAs val="gap"/>
  </c:chart>
  <c:spPr>
    <a:solidFill>
      <a:srgbClr val="FFFFFF"/>
    </a:solidFill>
    <a:ln w="9525">
      <a:noFill/>
    </a:ln>
  </c:spPr>
  <c:txPr>
    <a:bodyPr/>
    <a:lstStyle/>
    <a:p>
      <a:pPr>
        <a:defRPr sz="800" b="0" i="0" u="none" strike="noStrike" baseline="0">
          <a:solidFill>
            <a:srgbClr val="000000"/>
          </a:solidFill>
          <a:latin typeface="Arial"/>
          <a:ea typeface="Arial"/>
          <a:cs typeface="Arial"/>
        </a:defRPr>
      </a:pPr>
      <a:endParaRPr lang="it-IT"/>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it-IT"/>
  <c:chart>
    <c:plotArea>
      <c:layout>
        <c:manualLayout>
          <c:layoutTarget val="inner"/>
          <c:xMode val="edge"/>
          <c:yMode val="edge"/>
          <c:x val="0.11364138888888889"/>
          <c:y val="6.5185185185185165E-2"/>
          <c:w val="0.79801722222222227"/>
          <c:h val="0.64819410906969965"/>
        </c:manualLayout>
      </c:layout>
      <c:barChart>
        <c:barDir val="bar"/>
        <c:grouping val="percentStacked"/>
        <c:ser>
          <c:idx val="0"/>
          <c:order val="0"/>
          <c:tx>
            <c:strRef>
              <c:f>'27_'!$E$5</c:f>
              <c:strCache>
                <c:ptCount val="1"/>
                <c:pt idx="0">
                  <c:v>Micro</c:v>
                </c:pt>
              </c:strCache>
            </c:strRef>
          </c:tx>
          <c:spPr>
            <a:solidFill>
              <a:srgbClr val="00458A"/>
            </a:solidFill>
            <a:ln w="25400">
              <a:noFill/>
            </a:ln>
          </c:spPr>
          <c:dLbls>
            <c:txPr>
              <a:bodyPr/>
              <a:lstStyle/>
              <a:p>
                <a:pPr>
                  <a:defRPr b="1">
                    <a:solidFill>
                      <a:schemeClr val="bg1"/>
                    </a:solidFill>
                  </a:defRPr>
                </a:pPr>
                <a:endParaRPr lang="it-IT"/>
              </a:p>
            </c:txPr>
            <c:showVal val="1"/>
          </c:dLbls>
          <c:cat>
            <c:numRef>
              <c:f>'27_'!$F$4:$G$4</c:f>
              <c:numCache>
                <c:formatCode>General</c:formatCode>
                <c:ptCount val="2"/>
                <c:pt idx="0">
                  <c:v>2011</c:v>
                </c:pt>
                <c:pt idx="1">
                  <c:v>2012</c:v>
                </c:pt>
              </c:numCache>
            </c:numRef>
          </c:cat>
          <c:val>
            <c:numRef>
              <c:f>'27_'!$F$5:$G$5</c:f>
              <c:numCache>
                <c:formatCode>0.0%</c:formatCode>
                <c:ptCount val="2"/>
                <c:pt idx="0">
                  <c:v>0.63509401152049105</c:v>
                </c:pt>
                <c:pt idx="1">
                  <c:v>0.60483976029181863</c:v>
                </c:pt>
              </c:numCache>
            </c:numRef>
          </c:val>
        </c:ser>
        <c:ser>
          <c:idx val="1"/>
          <c:order val="1"/>
          <c:tx>
            <c:strRef>
              <c:f>'27_'!$E$6</c:f>
              <c:strCache>
                <c:ptCount val="1"/>
                <c:pt idx="0">
                  <c:v>Piccola</c:v>
                </c:pt>
              </c:strCache>
            </c:strRef>
          </c:tx>
          <c:spPr>
            <a:solidFill>
              <a:srgbClr val="808080"/>
            </a:solidFill>
            <a:ln w="25400">
              <a:noFill/>
            </a:ln>
          </c:spPr>
          <c:dLbls>
            <c:txPr>
              <a:bodyPr/>
              <a:lstStyle/>
              <a:p>
                <a:pPr>
                  <a:defRPr b="1">
                    <a:solidFill>
                      <a:schemeClr val="bg1"/>
                    </a:solidFill>
                  </a:defRPr>
                </a:pPr>
                <a:endParaRPr lang="it-IT"/>
              </a:p>
            </c:txPr>
            <c:showVal val="1"/>
          </c:dLbls>
          <c:cat>
            <c:numRef>
              <c:f>'27_'!$F$4:$G$4</c:f>
              <c:numCache>
                <c:formatCode>General</c:formatCode>
                <c:ptCount val="2"/>
                <c:pt idx="0">
                  <c:v>2011</c:v>
                </c:pt>
                <c:pt idx="1">
                  <c:v>2012</c:v>
                </c:pt>
              </c:numCache>
            </c:numRef>
          </c:cat>
          <c:val>
            <c:numRef>
              <c:f>'27_'!$F$6:$G$6</c:f>
              <c:numCache>
                <c:formatCode>0.0%</c:formatCode>
                <c:ptCount val="2"/>
                <c:pt idx="0">
                  <c:v>0.28946129043944602</c:v>
                </c:pt>
                <c:pt idx="1">
                  <c:v>0.30710982282438781</c:v>
                </c:pt>
              </c:numCache>
            </c:numRef>
          </c:val>
        </c:ser>
        <c:ser>
          <c:idx val="2"/>
          <c:order val="2"/>
          <c:tx>
            <c:strRef>
              <c:f>'27_'!$E$7</c:f>
              <c:strCache>
                <c:ptCount val="1"/>
                <c:pt idx="0">
                  <c:v>Media</c:v>
                </c:pt>
              </c:strCache>
            </c:strRef>
          </c:tx>
          <c:spPr>
            <a:solidFill>
              <a:schemeClr val="bg1">
                <a:lumMod val="85000"/>
              </a:schemeClr>
            </a:solidFill>
          </c:spPr>
          <c:dLbls>
            <c:txPr>
              <a:bodyPr/>
              <a:lstStyle/>
              <a:p>
                <a:pPr>
                  <a:defRPr b="1">
                    <a:solidFill>
                      <a:schemeClr val="bg1"/>
                    </a:solidFill>
                  </a:defRPr>
                </a:pPr>
                <a:endParaRPr lang="it-IT"/>
              </a:p>
            </c:txPr>
            <c:showVal val="1"/>
          </c:dLbls>
          <c:cat>
            <c:numRef>
              <c:f>'27_'!$F$4:$G$4</c:f>
              <c:numCache>
                <c:formatCode>General</c:formatCode>
                <c:ptCount val="2"/>
                <c:pt idx="0">
                  <c:v>2011</c:v>
                </c:pt>
                <c:pt idx="1">
                  <c:v>2012</c:v>
                </c:pt>
              </c:numCache>
            </c:numRef>
          </c:cat>
          <c:val>
            <c:numRef>
              <c:f>'27_'!$F$7:$G$7</c:f>
              <c:numCache>
                <c:formatCode>0.0%</c:formatCode>
                <c:ptCount val="2"/>
                <c:pt idx="0">
                  <c:v>7.4991848712096507E-2</c:v>
                </c:pt>
                <c:pt idx="1">
                  <c:v>8.7447889525794686E-2</c:v>
                </c:pt>
              </c:numCache>
            </c:numRef>
          </c:val>
        </c:ser>
        <c:ser>
          <c:idx val="3"/>
          <c:order val="3"/>
          <c:tx>
            <c:strRef>
              <c:f>'27_'!$E$8</c:f>
              <c:strCache>
                <c:ptCount val="1"/>
                <c:pt idx="0">
                  <c:v> </c:v>
                </c:pt>
              </c:strCache>
            </c:strRef>
          </c:tx>
          <c:spPr>
            <a:solidFill>
              <a:schemeClr val="tx1"/>
            </a:solidFill>
          </c:spPr>
          <c:dLbls>
            <c:dLbl>
              <c:idx val="0"/>
              <c:delete val="1"/>
            </c:dLbl>
            <c:dLbl>
              <c:idx val="1"/>
              <c:layout>
                <c:manualLayout>
                  <c:x val="4.3165467625899283E-2"/>
                  <c:y val="0"/>
                </c:manualLayout>
              </c:layout>
              <c:dLblPos val="ctr"/>
              <c:showVal val="1"/>
            </c:dLbl>
            <c:txPr>
              <a:bodyPr/>
              <a:lstStyle/>
              <a:p>
                <a:pPr>
                  <a:defRPr b="1"/>
                </a:pPr>
                <a:endParaRPr lang="it-IT"/>
              </a:p>
            </c:txPr>
            <c:showVal val="1"/>
          </c:dLbls>
          <c:cat>
            <c:numRef>
              <c:f>'27_'!$F$4:$G$4</c:f>
              <c:numCache>
                <c:formatCode>General</c:formatCode>
                <c:ptCount val="2"/>
                <c:pt idx="0">
                  <c:v>2011</c:v>
                </c:pt>
                <c:pt idx="1">
                  <c:v>2012</c:v>
                </c:pt>
              </c:numCache>
            </c:numRef>
          </c:cat>
          <c:val>
            <c:numRef>
              <c:f>'27_'!$F$8:$G$8</c:f>
              <c:numCache>
                <c:formatCode>0.0%</c:formatCode>
                <c:ptCount val="2"/>
                <c:pt idx="1">
                  <c:v>6.0252735799895811E-4</c:v>
                </c:pt>
              </c:numCache>
            </c:numRef>
          </c:val>
        </c:ser>
        <c:gapWidth val="66"/>
        <c:overlap val="100"/>
        <c:axId val="85772544"/>
        <c:axId val="85528576"/>
      </c:barChart>
      <c:catAx>
        <c:axId val="85772544"/>
        <c:scaling>
          <c:orientation val="minMax"/>
        </c:scaling>
        <c:axPos val="l"/>
        <c:numFmt formatCode="General" sourceLinked="1"/>
        <c:majorTickMark val="none"/>
        <c:tickLblPos val="nextTo"/>
        <c:spPr>
          <a:ln w="3175">
            <a:solidFill>
              <a:srgbClr val="000000"/>
            </a:solidFill>
            <a:prstDash val="solid"/>
          </a:ln>
        </c:spPr>
        <c:txPr>
          <a:bodyPr rot="0" vert="horz"/>
          <a:lstStyle/>
          <a:p>
            <a:pPr>
              <a:defRPr/>
            </a:pPr>
            <a:endParaRPr lang="it-IT"/>
          </a:p>
        </c:txPr>
        <c:crossAx val="85528576"/>
        <c:crosses val="autoZero"/>
        <c:auto val="1"/>
        <c:lblAlgn val="ctr"/>
        <c:lblOffset val="100"/>
        <c:tickLblSkip val="1"/>
        <c:tickMarkSkip val="1"/>
      </c:catAx>
      <c:valAx>
        <c:axId val="85528576"/>
        <c:scaling>
          <c:orientation val="minMax"/>
        </c:scaling>
        <c:axPos val="b"/>
        <c:numFmt formatCode="0%" sourceLinked="0"/>
        <c:majorTickMark val="none"/>
        <c:tickLblPos val="nextTo"/>
        <c:spPr>
          <a:ln w="25400">
            <a:noFill/>
          </a:ln>
        </c:spPr>
        <c:txPr>
          <a:bodyPr rot="0" vert="horz"/>
          <a:lstStyle/>
          <a:p>
            <a:pPr>
              <a:defRPr/>
            </a:pPr>
            <a:endParaRPr lang="it-IT"/>
          </a:p>
        </c:txPr>
        <c:crossAx val="85772544"/>
        <c:crosses val="autoZero"/>
        <c:crossBetween val="between"/>
        <c:majorUnit val="0.2"/>
      </c:valAx>
      <c:spPr>
        <a:noFill/>
        <a:ln w="25400">
          <a:noFill/>
        </a:ln>
      </c:spPr>
    </c:plotArea>
    <c:legend>
      <c:legendPos val="b"/>
      <c:layout>
        <c:manualLayout>
          <c:xMode val="edge"/>
          <c:yMode val="edge"/>
          <c:x val="0"/>
          <c:y val="0.87960944444444933"/>
          <c:w val="0.59840944444444444"/>
          <c:h val="0.12039055555555569"/>
        </c:manualLayout>
      </c:layout>
      <c:spPr>
        <a:solidFill>
          <a:srgbClr val="FFFFFF"/>
        </a:solidFill>
        <a:ln w="25400">
          <a:noFill/>
        </a:ln>
      </c:spPr>
      <c:txPr>
        <a:bodyPr/>
        <a:lstStyle/>
        <a:p>
          <a:pPr>
            <a:defRPr sz="800"/>
          </a:pPr>
          <a:endParaRPr lang="it-IT"/>
        </a:p>
      </c:txPr>
    </c:legend>
    <c:plotVisOnly val="1"/>
    <c:dispBlanksAs val="gap"/>
  </c:chart>
  <c:spPr>
    <a:solidFill>
      <a:srgbClr val="FFFFFF"/>
    </a:solidFill>
    <a:ln w="9525">
      <a:noFill/>
    </a:ln>
  </c:spPr>
  <c:txPr>
    <a:bodyPr/>
    <a:lstStyle/>
    <a:p>
      <a:pPr>
        <a:defRPr sz="800" b="0" i="0" u="none" strike="noStrike" baseline="0">
          <a:solidFill>
            <a:sysClr val="windowText" lastClr="000000"/>
          </a:solidFill>
          <a:latin typeface="Arial"/>
          <a:ea typeface="Arial"/>
          <a:cs typeface="Arial"/>
        </a:defRPr>
      </a:pPr>
      <a:endParaRPr lang="it-IT"/>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it-IT"/>
  <c:chart>
    <c:plotArea>
      <c:layout>
        <c:manualLayout>
          <c:layoutTarget val="inner"/>
          <c:xMode val="edge"/>
          <c:yMode val="edge"/>
          <c:x val="0.19999555555555559"/>
          <c:y val="6.5185185185185165E-2"/>
          <c:w val="0.71808361111111163"/>
          <c:h val="0.66658687664042371"/>
        </c:manualLayout>
      </c:layout>
      <c:barChart>
        <c:barDir val="bar"/>
        <c:grouping val="percentStacked"/>
        <c:ser>
          <c:idx val="0"/>
          <c:order val="0"/>
          <c:tx>
            <c:strRef>
              <c:f>'28'!$E$3</c:f>
              <c:strCache>
                <c:ptCount val="1"/>
                <c:pt idx="0">
                  <c:v>Controgaranzia</c:v>
                </c:pt>
              </c:strCache>
            </c:strRef>
          </c:tx>
          <c:spPr>
            <a:solidFill>
              <a:srgbClr val="00458A"/>
            </a:solidFill>
            <a:ln w="25400">
              <a:noFill/>
            </a:ln>
          </c:spPr>
          <c:dLbls>
            <c:txPr>
              <a:bodyPr/>
              <a:lstStyle/>
              <a:p>
                <a:pPr>
                  <a:defRPr b="1">
                    <a:solidFill>
                      <a:schemeClr val="bg1"/>
                    </a:solidFill>
                  </a:defRPr>
                </a:pPr>
                <a:endParaRPr lang="it-IT"/>
              </a:p>
            </c:txPr>
            <c:showVal val="1"/>
          </c:dLbls>
          <c:cat>
            <c:numRef>
              <c:f>'28'!$F$2:$G$2</c:f>
              <c:numCache>
                <c:formatCode>General</c:formatCode>
                <c:ptCount val="2"/>
                <c:pt idx="0">
                  <c:v>2011</c:v>
                </c:pt>
                <c:pt idx="1">
                  <c:v>2012</c:v>
                </c:pt>
              </c:numCache>
            </c:numRef>
          </c:cat>
          <c:val>
            <c:numRef>
              <c:f>'28'!$F$3:$G$3</c:f>
              <c:numCache>
                <c:formatCode>0.0%</c:formatCode>
                <c:ptCount val="2"/>
                <c:pt idx="0">
                  <c:v>0.67871245879071163</c:v>
                </c:pt>
                <c:pt idx="1">
                  <c:v>0.67269736842105265</c:v>
                </c:pt>
              </c:numCache>
            </c:numRef>
          </c:val>
        </c:ser>
        <c:ser>
          <c:idx val="1"/>
          <c:order val="1"/>
          <c:tx>
            <c:strRef>
              <c:f>'28'!$E$4</c:f>
              <c:strCache>
                <c:ptCount val="1"/>
                <c:pt idx="0">
                  <c:v>Garanzia diretta</c:v>
                </c:pt>
              </c:strCache>
            </c:strRef>
          </c:tx>
          <c:spPr>
            <a:solidFill>
              <a:srgbClr val="808080"/>
            </a:solidFill>
            <a:ln w="25400">
              <a:noFill/>
            </a:ln>
          </c:spPr>
          <c:dLbls>
            <c:txPr>
              <a:bodyPr/>
              <a:lstStyle/>
              <a:p>
                <a:pPr>
                  <a:defRPr b="1">
                    <a:solidFill>
                      <a:schemeClr val="bg1"/>
                    </a:solidFill>
                  </a:defRPr>
                </a:pPr>
                <a:endParaRPr lang="it-IT"/>
              </a:p>
            </c:txPr>
            <c:showVal val="1"/>
          </c:dLbls>
          <c:cat>
            <c:numRef>
              <c:f>'28'!$F$2:$G$2</c:f>
              <c:numCache>
                <c:formatCode>General</c:formatCode>
                <c:ptCount val="2"/>
                <c:pt idx="0">
                  <c:v>2011</c:v>
                </c:pt>
                <c:pt idx="1">
                  <c:v>2012</c:v>
                </c:pt>
              </c:numCache>
            </c:numRef>
          </c:cat>
          <c:val>
            <c:numRef>
              <c:f>'28'!$F$4:$G$4</c:f>
              <c:numCache>
                <c:formatCode>0.0%</c:formatCode>
                <c:ptCount val="2"/>
                <c:pt idx="0">
                  <c:v>0.32099771763938795</c:v>
                </c:pt>
                <c:pt idx="1">
                  <c:v>0.32542991141219491</c:v>
                </c:pt>
              </c:numCache>
            </c:numRef>
          </c:val>
        </c:ser>
        <c:ser>
          <c:idx val="2"/>
          <c:order val="2"/>
          <c:tx>
            <c:strRef>
              <c:f>'28'!$E$5</c:f>
              <c:strCache>
                <c:ptCount val="1"/>
                <c:pt idx="0">
                  <c:v>Cogaranzia</c:v>
                </c:pt>
              </c:strCache>
            </c:strRef>
          </c:tx>
          <c:spPr>
            <a:solidFill>
              <a:schemeClr val="bg1">
                <a:lumMod val="85000"/>
              </a:schemeClr>
            </a:solidFill>
          </c:spPr>
          <c:dLbls>
            <c:dLbl>
              <c:idx val="1"/>
              <c:layout>
                <c:manualLayout>
                  <c:x val="3.9051603905160402E-2"/>
                  <c:y val="2.7160180070443231E-17"/>
                </c:manualLayout>
              </c:layout>
              <c:dLblPos val="ctr"/>
              <c:showVal val="1"/>
            </c:dLbl>
            <c:txPr>
              <a:bodyPr/>
              <a:lstStyle/>
              <a:p>
                <a:pPr>
                  <a:defRPr b="1"/>
                </a:pPr>
                <a:endParaRPr lang="it-IT"/>
              </a:p>
            </c:txPr>
            <c:showVal val="1"/>
          </c:dLbls>
          <c:cat>
            <c:numRef>
              <c:f>'28'!$F$2:$G$2</c:f>
              <c:numCache>
                <c:formatCode>General</c:formatCode>
                <c:ptCount val="2"/>
                <c:pt idx="0">
                  <c:v>2011</c:v>
                </c:pt>
                <c:pt idx="1">
                  <c:v>2012</c:v>
                </c:pt>
              </c:numCache>
            </c:numRef>
          </c:cat>
          <c:val>
            <c:numRef>
              <c:f>'28'!$F$5:$G$5</c:f>
              <c:numCache>
                <c:formatCode>0.0%</c:formatCode>
                <c:ptCount val="2"/>
                <c:pt idx="1">
                  <c:v>1.8727201667535266E-3</c:v>
                </c:pt>
              </c:numCache>
            </c:numRef>
          </c:val>
        </c:ser>
        <c:gapWidth val="66"/>
        <c:overlap val="100"/>
        <c:axId val="85567360"/>
        <c:axId val="85568896"/>
      </c:barChart>
      <c:catAx>
        <c:axId val="85567360"/>
        <c:scaling>
          <c:orientation val="minMax"/>
        </c:scaling>
        <c:axPos val="l"/>
        <c:numFmt formatCode="General" sourceLinked="1"/>
        <c:majorTickMark val="none"/>
        <c:tickLblPos val="nextTo"/>
        <c:spPr>
          <a:ln w="3175">
            <a:solidFill>
              <a:srgbClr val="000000"/>
            </a:solidFill>
            <a:prstDash val="solid"/>
          </a:ln>
        </c:spPr>
        <c:txPr>
          <a:bodyPr rot="0" vert="horz"/>
          <a:lstStyle/>
          <a:p>
            <a:pPr>
              <a:defRPr sz="700" b="0" i="0" u="none" strike="noStrike" baseline="0">
                <a:solidFill>
                  <a:srgbClr val="000000"/>
                </a:solidFill>
                <a:latin typeface="Arial"/>
                <a:ea typeface="Arial"/>
                <a:cs typeface="Arial"/>
              </a:defRPr>
            </a:pPr>
            <a:endParaRPr lang="it-IT"/>
          </a:p>
        </c:txPr>
        <c:crossAx val="85568896"/>
        <c:crosses val="autoZero"/>
        <c:auto val="1"/>
        <c:lblAlgn val="ctr"/>
        <c:lblOffset val="100"/>
        <c:tickLblSkip val="1"/>
        <c:tickMarkSkip val="1"/>
      </c:catAx>
      <c:valAx>
        <c:axId val="85568896"/>
        <c:scaling>
          <c:orientation val="minMax"/>
        </c:scaling>
        <c:axPos val="b"/>
        <c:numFmt formatCode="0%" sourceLinked="0"/>
        <c:majorTickMark val="none"/>
        <c:tickLblPos val="nextTo"/>
        <c:spPr>
          <a:ln w="25400">
            <a:noFill/>
          </a:ln>
        </c:spPr>
        <c:txPr>
          <a:bodyPr rot="0" vert="horz"/>
          <a:lstStyle/>
          <a:p>
            <a:pPr>
              <a:defRPr sz="800" b="0" i="0" u="none" strike="noStrike" baseline="0">
                <a:solidFill>
                  <a:srgbClr val="000000"/>
                </a:solidFill>
                <a:latin typeface="Arial"/>
                <a:ea typeface="Arial"/>
                <a:cs typeface="Arial"/>
              </a:defRPr>
            </a:pPr>
            <a:endParaRPr lang="it-IT"/>
          </a:p>
        </c:txPr>
        <c:crossAx val="85567360"/>
        <c:crosses val="autoZero"/>
        <c:crossBetween val="between"/>
        <c:majorUnit val="0.2"/>
      </c:valAx>
      <c:spPr>
        <a:noFill/>
        <a:ln w="25400">
          <a:noFill/>
        </a:ln>
      </c:spPr>
    </c:plotArea>
    <c:legend>
      <c:legendPos val="b"/>
      <c:layout>
        <c:manualLayout>
          <c:xMode val="edge"/>
          <c:yMode val="edge"/>
          <c:x val="4.6472222222222234E-2"/>
          <c:y val="0.87960944444444933"/>
          <c:w val="0.69891666666666652"/>
          <c:h val="0.12039055555555569"/>
        </c:manualLayout>
      </c:layout>
      <c:spPr>
        <a:solidFill>
          <a:srgbClr val="FFFFFF"/>
        </a:solidFill>
        <a:ln w="25400">
          <a:noFill/>
        </a:ln>
      </c:spPr>
      <c:txPr>
        <a:bodyPr/>
        <a:lstStyle/>
        <a:p>
          <a:pPr>
            <a:defRPr sz="800" b="0" i="0" u="none" strike="noStrike" baseline="0">
              <a:solidFill>
                <a:srgbClr val="000000"/>
              </a:solidFill>
              <a:latin typeface="Arial"/>
              <a:ea typeface="Arial"/>
              <a:cs typeface="Arial"/>
            </a:defRPr>
          </a:pPr>
          <a:endParaRPr lang="it-IT"/>
        </a:p>
      </c:txPr>
    </c:legend>
    <c:plotVisOnly val="1"/>
    <c:dispBlanksAs val="gap"/>
  </c:chart>
  <c:spPr>
    <a:solidFill>
      <a:srgbClr val="FFFFFF"/>
    </a:solidFill>
    <a:ln w="9525">
      <a:noFill/>
    </a:ln>
  </c:spPr>
  <c:txPr>
    <a:bodyPr/>
    <a:lstStyle/>
    <a:p>
      <a:pPr>
        <a:defRPr sz="800" b="0" i="0" u="none" strike="noStrike" baseline="0">
          <a:solidFill>
            <a:srgbClr val="000000"/>
          </a:solidFill>
          <a:latin typeface="Arial"/>
          <a:ea typeface="Arial"/>
          <a:cs typeface="Arial"/>
        </a:defRPr>
      </a:pPr>
      <a:endParaRPr lang="it-IT"/>
    </a:p>
  </c:txPr>
  <c:externalData r:id="rId1"/>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1"/>
            <a:ext cx="2945862" cy="493097"/>
          </a:xfrm>
          <a:prstGeom prst="rect">
            <a:avLst/>
          </a:prstGeom>
          <a:noFill/>
          <a:ln w="9525">
            <a:noFill/>
            <a:miter lim="800000"/>
            <a:headEnd/>
            <a:tailEnd/>
          </a:ln>
          <a:effectLst/>
        </p:spPr>
        <p:txBody>
          <a:bodyPr vert="horz" wrap="square" lIns="91136" tIns="45568" rIns="91136" bIns="45568" numCol="1" anchor="t" anchorCtr="0" compatLnSpc="1">
            <a:prstTxWarp prst="textNoShape">
              <a:avLst/>
            </a:prstTxWarp>
          </a:bodyPr>
          <a:lstStyle>
            <a:lvl1pPr defTabSz="912028">
              <a:spcBef>
                <a:spcPct val="0"/>
              </a:spcBef>
              <a:buClrTx/>
              <a:buFontTx/>
              <a:buNone/>
              <a:defRPr sz="1300" b="0"/>
            </a:lvl1pPr>
          </a:lstStyle>
          <a:p>
            <a:pPr>
              <a:defRPr/>
            </a:pPr>
            <a:r>
              <a:rPr lang="it-IT"/>
              <a:t>Clicca per modificare</a:t>
            </a:r>
          </a:p>
        </p:txBody>
      </p:sp>
      <p:sp>
        <p:nvSpPr>
          <p:cNvPr id="12291" name="Rectangle 3"/>
          <p:cNvSpPr>
            <a:spLocks noGrp="1" noChangeArrowheads="1"/>
          </p:cNvSpPr>
          <p:nvPr>
            <p:ph type="dt" sz="quarter" idx="1"/>
          </p:nvPr>
        </p:nvSpPr>
        <p:spPr bwMode="auto">
          <a:xfrm>
            <a:off x="3850294" y="1"/>
            <a:ext cx="2945862" cy="493097"/>
          </a:xfrm>
          <a:prstGeom prst="rect">
            <a:avLst/>
          </a:prstGeom>
          <a:noFill/>
          <a:ln w="9525">
            <a:noFill/>
            <a:miter lim="800000"/>
            <a:headEnd/>
            <a:tailEnd/>
          </a:ln>
          <a:effectLst/>
        </p:spPr>
        <p:txBody>
          <a:bodyPr vert="horz" wrap="square" lIns="91136" tIns="45568" rIns="91136" bIns="45568" numCol="1" anchor="t" anchorCtr="0" compatLnSpc="1">
            <a:prstTxWarp prst="textNoShape">
              <a:avLst/>
            </a:prstTxWarp>
          </a:bodyPr>
          <a:lstStyle>
            <a:lvl1pPr algn="r" defTabSz="912028">
              <a:spcBef>
                <a:spcPct val="0"/>
              </a:spcBef>
              <a:buClrTx/>
              <a:buFontTx/>
              <a:buNone/>
              <a:defRPr sz="1300" b="0"/>
            </a:lvl1pPr>
          </a:lstStyle>
          <a:p>
            <a:pPr>
              <a:defRPr/>
            </a:pPr>
            <a:endParaRPr lang="it-IT"/>
          </a:p>
        </p:txBody>
      </p:sp>
      <p:sp>
        <p:nvSpPr>
          <p:cNvPr id="12292" name="Rectangle 4"/>
          <p:cNvSpPr>
            <a:spLocks noGrp="1" noChangeArrowheads="1"/>
          </p:cNvSpPr>
          <p:nvPr>
            <p:ph type="ftr" sz="quarter" idx="2"/>
          </p:nvPr>
        </p:nvSpPr>
        <p:spPr bwMode="auto">
          <a:xfrm>
            <a:off x="0" y="9378034"/>
            <a:ext cx="2945862" cy="493097"/>
          </a:xfrm>
          <a:prstGeom prst="rect">
            <a:avLst/>
          </a:prstGeom>
          <a:noFill/>
          <a:ln w="9525">
            <a:noFill/>
            <a:miter lim="800000"/>
            <a:headEnd/>
            <a:tailEnd/>
          </a:ln>
          <a:effectLst/>
        </p:spPr>
        <p:txBody>
          <a:bodyPr vert="horz" wrap="square" lIns="91136" tIns="45568" rIns="91136" bIns="45568" numCol="1" anchor="b" anchorCtr="0" compatLnSpc="1">
            <a:prstTxWarp prst="textNoShape">
              <a:avLst/>
            </a:prstTxWarp>
          </a:bodyPr>
          <a:lstStyle>
            <a:lvl1pPr defTabSz="912028">
              <a:spcBef>
                <a:spcPct val="0"/>
              </a:spcBef>
              <a:buClrTx/>
              <a:buFontTx/>
              <a:buNone/>
              <a:defRPr sz="1300" b="0"/>
            </a:lvl1pPr>
          </a:lstStyle>
          <a:p>
            <a:pPr>
              <a:defRPr/>
            </a:pPr>
            <a:endParaRPr lang="it-IT"/>
          </a:p>
        </p:txBody>
      </p:sp>
      <p:sp>
        <p:nvSpPr>
          <p:cNvPr id="12293" name="Rectangle 5"/>
          <p:cNvSpPr>
            <a:spLocks noGrp="1" noChangeArrowheads="1"/>
          </p:cNvSpPr>
          <p:nvPr>
            <p:ph type="sldNum" sz="quarter" idx="3"/>
          </p:nvPr>
        </p:nvSpPr>
        <p:spPr bwMode="auto">
          <a:xfrm>
            <a:off x="3850294" y="9378034"/>
            <a:ext cx="2945862" cy="493097"/>
          </a:xfrm>
          <a:prstGeom prst="rect">
            <a:avLst/>
          </a:prstGeom>
          <a:noFill/>
          <a:ln w="9525">
            <a:noFill/>
            <a:miter lim="800000"/>
            <a:headEnd/>
            <a:tailEnd/>
          </a:ln>
          <a:effectLst/>
        </p:spPr>
        <p:txBody>
          <a:bodyPr vert="horz" wrap="square" lIns="91136" tIns="45568" rIns="91136" bIns="45568" numCol="1" anchor="b" anchorCtr="0" compatLnSpc="1">
            <a:prstTxWarp prst="textNoShape">
              <a:avLst/>
            </a:prstTxWarp>
          </a:bodyPr>
          <a:lstStyle>
            <a:lvl1pPr algn="r" defTabSz="912028">
              <a:spcBef>
                <a:spcPct val="0"/>
              </a:spcBef>
              <a:buClrTx/>
              <a:buFontTx/>
              <a:buNone/>
              <a:defRPr sz="1300" b="0"/>
            </a:lvl1pPr>
          </a:lstStyle>
          <a:p>
            <a:pPr>
              <a:defRPr/>
            </a:pPr>
            <a:fld id="{6C9C94C2-F95F-4530-B6CD-14D76BC8BD5A}" type="slidenum">
              <a:rPr lang="it-IT"/>
              <a:pPr>
                <a:defRPr/>
              </a:pPr>
              <a:t>‹N›</a:t>
            </a:fld>
            <a:endParaRPr lang="it-IT"/>
          </a:p>
        </p:txBody>
      </p:sp>
    </p:spTree>
    <p:extLst>
      <p:ext uri="{BB962C8B-B14F-4D97-AF65-F5344CB8AC3E}">
        <p14:creationId xmlns="" xmlns:p14="http://schemas.microsoft.com/office/powerpoint/2010/main" val="36197584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1"/>
            <a:ext cx="2945862" cy="493097"/>
          </a:xfrm>
          <a:prstGeom prst="rect">
            <a:avLst/>
          </a:prstGeom>
          <a:noFill/>
          <a:ln w="9525">
            <a:noFill/>
            <a:miter lim="800000"/>
            <a:headEnd/>
            <a:tailEnd/>
          </a:ln>
          <a:effectLst/>
        </p:spPr>
        <p:txBody>
          <a:bodyPr vert="horz" wrap="square" lIns="91136" tIns="45568" rIns="91136" bIns="45568" numCol="1" anchor="t" anchorCtr="0" compatLnSpc="1">
            <a:prstTxWarp prst="textNoShape">
              <a:avLst/>
            </a:prstTxWarp>
          </a:bodyPr>
          <a:lstStyle>
            <a:lvl1pPr defTabSz="912028">
              <a:spcBef>
                <a:spcPct val="0"/>
              </a:spcBef>
              <a:buClrTx/>
              <a:buFontTx/>
              <a:buNone/>
              <a:defRPr sz="1300" b="0"/>
            </a:lvl1pPr>
          </a:lstStyle>
          <a:p>
            <a:pPr>
              <a:defRPr/>
            </a:pPr>
            <a:endParaRPr lang="it-IT"/>
          </a:p>
        </p:txBody>
      </p:sp>
      <p:sp>
        <p:nvSpPr>
          <p:cNvPr id="7171" name="Rectangle 3"/>
          <p:cNvSpPr>
            <a:spLocks noGrp="1" noChangeArrowheads="1"/>
          </p:cNvSpPr>
          <p:nvPr>
            <p:ph type="dt" idx="1"/>
          </p:nvPr>
        </p:nvSpPr>
        <p:spPr bwMode="auto">
          <a:xfrm>
            <a:off x="3850294" y="1"/>
            <a:ext cx="2945862" cy="493097"/>
          </a:xfrm>
          <a:prstGeom prst="rect">
            <a:avLst/>
          </a:prstGeom>
          <a:noFill/>
          <a:ln w="9525">
            <a:noFill/>
            <a:miter lim="800000"/>
            <a:headEnd/>
            <a:tailEnd/>
          </a:ln>
          <a:effectLst/>
        </p:spPr>
        <p:txBody>
          <a:bodyPr vert="horz" wrap="square" lIns="91136" tIns="45568" rIns="91136" bIns="45568" numCol="1" anchor="t" anchorCtr="0" compatLnSpc="1">
            <a:prstTxWarp prst="textNoShape">
              <a:avLst/>
            </a:prstTxWarp>
          </a:bodyPr>
          <a:lstStyle>
            <a:lvl1pPr algn="r" defTabSz="912028">
              <a:spcBef>
                <a:spcPct val="0"/>
              </a:spcBef>
              <a:buClrTx/>
              <a:buFontTx/>
              <a:buNone/>
              <a:defRPr sz="1300" b="0"/>
            </a:lvl1pPr>
          </a:lstStyle>
          <a:p>
            <a:pPr>
              <a:defRPr/>
            </a:pPr>
            <a:endParaRPr lang="it-IT"/>
          </a:p>
        </p:txBody>
      </p:sp>
      <p:sp>
        <p:nvSpPr>
          <p:cNvPr id="48132" name="Rectangle 4"/>
          <p:cNvSpPr>
            <a:spLocks noGrp="1" noRot="1" noChangeAspect="1" noChangeArrowheads="1" noTextEdit="1"/>
          </p:cNvSpPr>
          <p:nvPr>
            <p:ph type="sldImg" idx="2"/>
          </p:nvPr>
        </p:nvSpPr>
        <p:spPr bwMode="auto">
          <a:xfrm>
            <a:off x="931863" y="741363"/>
            <a:ext cx="4935537" cy="370205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0984" y="4689018"/>
            <a:ext cx="5435708" cy="4442469"/>
          </a:xfrm>
          <a:prstGeom prst="rect">
            <a:avLst/>
          </a:prstGeom>
          <a:noFill/>
          <a:ln w="9525">
            <a:noFill/>
            <a:miter lim="800000"/>
            <a:headEnd/>
            <a:tailEnd/>
          </a:ln>
          <a:effectLst/>
        </p:spPr>
        <p:txBody>
          <a:bodyPr vert="horz" wrap="square" lIns="91136" tIns="45568" rIns="91136" bIns="45568" numCol="1" anchor="t" anchorCtr="0" compatLnSpc="1">
            <a:prstTxWarp prst="textNoShape">
              <a:avLst/>
            </a:prstTxWarp>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7174" name="Rectangle 6"/>
          <p:cNvSpPr>
            <a:spLocks noGrp="1" noChangeArrowheads="1"/>
          </p:cNvSpPr>
          <p:nvPr>
            <p:ph type="ftr" sz="quarter" idx="4"/>
          </p:nvPr>
        </p:nvSpPr>
        <p:spPr bwMode="auto">
          <a:xfrm>
            <a:off x="0" y="9378034"/>
            <a:ext cx="2945862" cy="493097"/>
          </a:xfrm>
          <a:prstGeom prst="rect">
            <a:avLst/>
          </a:prstGeom>
          <a:noFill/>
          <a:ln w="9525">
            <a:noFill/>
            <a:miter lim="800000"/>
            <a:headEnd/>
            <a:tailEnd/>
          </a:ln>
          <a:effectLst/>
        </p:spPr>
        <p:txBody>
          <a:bodyPr vert="horz" wrap="square" lIns="91136" tIns="45568" rIns="91136" bIns="45568" numCol="1" anchor="b" anchorCtr="0" compatLnSpc="1">
            <a:prstTxWarp prst="textNoShape">
              <a:avLst/>
            </a:prstTxWarp>
          </a:bodyPr>
          <a:lstStyle>
            <a:lvl1pPr defTabSz="912028">
              <a:spcBef>
                <a:spcPct val="0"/>
              </a:spcBef>
              <a:buClrTx/>
              <a:buFontTx/>
              <a:buNone/>
              <a:defRPr sz="1300" b="0"/>
            </a:lvl1pPr>
          </a:lstStyle>
          <a:p>
            <a:pPr>
              <a:defRPr/>
            </a:pPr>
            <a:endParaRPr lang="it-IT"/>
          </a:p>
        </p:txBody>
      </p:sp>
      <p:sp>
        <p:nvSpPr>
          <p:cNvPr id="7175" name="Rectangle 7"/>
          <p:cNvSpPr>
            <a:spLocks noGrp="1" noChangeArrowheads="1"/>
          </p:cNvSpPr>
          <p:nvPr>
            <p:ph type="sldNum" sz="quarter" idx="5"/>
          </p:nvPr>
        </p:nvSpPr>
        <p:spPr bwMode="auto">
          <a:xfrm>
            <a:off x="3850294" y="9378034"/>
            <a:ext cx="2945862" cy="493097"/>
          </a:xfrm>
          <a:prstGeom prst="rect">
            <a:avLst/>
          </a:prstGeom>
          <a:noFill/>
          <a:ln w="9525">
            <a:noFill/>
            <a:miter lim="800000"/>
            <a:headEnd/>
            <a:tailEnd/>
          </a:ln>
          <a:effectLst/>
        </p:spPr>
        <p:txBody>
          <a:bodyPr vert="horz" wrap="square" lIns="91136" tIns="45568" rIns="91136" bIns="45568" numCol="1" anchor="b" anchorCtr="0" compatLnSpc="1">
            <a:prstTxWarp prst="textNoShape">
              <a:avLst/>
            </a:prstTxWarp>
          </a:bodyPr>
          <a:lstStyle>
            <a:lvl1pPr algn="r" defTabSz="912028">
              <a:spcBef>
                <a:spcPct val="0"/>
              </a:spcBef>
              <a:buClrTx/>
              <a:buFontTx/>
              <a:buNone/>
              <a:defRPr sz="1300" b="0"/>
            </a:lvl1pPr>
          </a:lstStyle>
          <a:p>
            <a:pPr>
              <a:defRPr/>
            </a:pPr>
            <a:fld id="{5EB9D033-398D-417B-A30B-DD3A8ECCECF8}" type="slidenum">
              <a:rPr lang="it-IT"/>
              <a:pPr>
                <a:defRPr/>
              </a:pPr>
              <a:t>‹N›</a:t>
            </a:fld>
            <a:endParaRPr lang="it-IT"/>
          </a:p>
        </p:txBody>
      </p:sp>
    </p:spTree>
    <p:extLst>
      <p:ext uri="{BB962C8B-B14F-4D97-AF65-F5344CB8AC3E}">
        <p14:creationId xmlns="" xmlns:p14="http://schemas.microsoft.com/office/powerpoint/2010/main" val="41667619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p:spPr>
        <p:txBody>
          <a:bodyPr/>
          <a:lstStyle/>
          <a:p>
            <a:pPr defTabSz="906448"/>
            <a:fld id="{BB5C629C-354C-4298-974A-38546E51EE54}" type="slidenum">
              <a:rPr lang="it-IT" smtClean="0"/>
              <a:pPr defTabSz="906448"/>
              <a:t>51</a:t>
            </a:fld>
            <a:endParaRPr lang="it-IT" dirty="0" smtClean="0"/>
          </a:p>
        </p:txBody>
      </p:sp>
      <p:sp>
        <p:nvSpPr>
          <p:cNvPr id="44035"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88E57747-6DE9-45FF-A536-3C1E30D61E6F}" type="slidenum">
              <a:rPr lang="it-IT"/>
              <a:pPr>
                <a:lnSpc>
                  <a:spcPct val="100000"/>
                </a:lnSpc>
                <a:spcBef>
                  <a:spcPct val="0"/>
                </a:spcBef>
                <a:buClrTx/>
              </a:pPr>
              <a:t>51</a:t>
            </a:fld>
            <a:endParaRPr lang="it-IT"/>
          </a:p>
        </p:txBody>
      </p:sp>
      <p:sp>
        <p:nvSpPr>
          <p:cNvPr id="44036" name="Rectangle 2"/>
          <p:cNvSpPr>
            <a:spLocks noGrp="1" noRot="1" noChangeAspect="1" noChangeArrowheads="1" noTextEdit="1"/>
          </p:cNvSpPr>
          <p:nvPr>
            <p:ph type="sldImg"/>
          </p:nvPr>
        </p:nvSpPr>
        <p:spPr>
          <a:ln/>
        </p:spPr>
      </p:sp>
      <p:sp>
        <p:nvSpPr>
          <p:cNvPr id="44037"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pPr defTabSz="906448"/>
            <a:fld id="{AD57E046-61AC-41C2-8A76-55687F1CAF10}" type="slidenum">
              <a:rPr lang="it-IT" smtClean="0"/>
              <a:pPr defTabSz="906448"/>
              <a:t>63</a:t>
            </a:fld>
            <a:endParaRPr lang="it-IT" dirty="0" smtClean="0"/>
          </a:p>
        </p:txBody>
      </p:sp>
      <p:sp>
        <p:nvSpPr>
          <p:cNvPr id="52227"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07795529-B476-4AB8-B530-BA5A0EF8CECB}" type="slidenum">
              <a:rPr lang="it-IT"/>
              <a:pPr>
                <a:lnSpc>
                  <a:spcPct val="100000"/>
                </a:lnSpc>
                <a:spcBef>
                  <a:spcPct val="0"/>
                </a:spcBef>
                <a:buClrTx/>
              </a:pPr>
              <a:t>63</a:t>
            </a:fld>
            <a:endParaRPr lang="it-IT"/>
          </a:p>
        </p:txBody>
      </p:sp>
      <p:sp>
        <p:nvSpPr>
          <p:cNvPr id="52228" name="Rectangle 2"/>
          <p:cNvSpPr>
            <a:spLocks noGrp="1" noRot="1" noChangeAspect="1" noChangeArrowheads="1" noTextEdit="1"/>
          </p:cNvSpPr>
          <p:nvPr>
            <p:ph type="sldImg"/>
          </p:nvPr>
        </p:nvSpPr>
        <p:spPr>
          <a:ln/>
        </p:spPr>
      </p:sp>
      <p:sp>
        <p:nvSpPr>
          <p:cNvPr id="52229"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p:spPr>
        <p:txBody>
          <a:bodyPr/>
          <a:lstStyle/>
          <a:p>
            <a:pPr defTabSz="906448"/>
            <a:fld id="{E4EF4295-F23D-45D9-BE05-BAE3D1606DF8}" type="slidenum">
              <a:rPr lang="it-IT" smtClean="0"/>
              <a:pPr defTabSz="906448"/>
              <a:t>64</a:t>
            </a:fld>
            <a:endParaRPr lang="it-IT" dirty="0" smtClean="0"/>
          </a:p>
        </p:txBody>
      </p:sp>
      <p:sp>
        <p:nvSpPr>
          <p:cNvPr id="53251"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9F8465FB-848C-446C-8EAE-6FB29EE048E3}" type="slidenum">
              <a:rPr lang="it-IT"/>
              <a:pPr>
                <a:lnSpc>
                  <a:spcPct val="100000"/>
                </a:lnSpc>
                <a:spcBef>
                  <a:spcPct val="0"/>
                </a:spcBef>
                <a:buClrTx/>
              </a:pPr>
              <a:t>64</a:t>
            </a:fld>
            <a:endParaRPr lang="it-IT"/>
          </a:p>
        </p:txBody>
      </p:sp>
      <p:sp>
        <p:nvSpPr>
          <p:cNvPr id="53252" name="Rectangle 2"/>
          <p:cNvSpPr>
            <a:spLocks noGrp="1" noRot="1" noChangeAspect="1" noChangeArrowheads="1" noTextEdit="1"/>
          </p:cNvSpPr>
          <p:nvPr>
            <p:ph type="sldImg"/>
          </p:nvPr>
        </p:nvSpPr>
        <p:spPr>
          <a:ln/>
        </p:spPr>
      </p:sp>
      <p:sp>
        <p:nvSpPr>
          <p:cNvPr id="53253"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p:spPr>
        <p:txBody>
          <a:bodyPr/>
          <a:lstStyle/>
          <a:p>
            <a:pPr defTabSz="906448"/>
            <a:fld id="{622D4CE5-7064-4DA4-ADCE-172573EA2138}" type="slidenum">
              <a:rPr lang="it-IT" smtClean="0"/>
              <a:pPr defTabSz="906448"/>
              <a:t>65</a:t>
            </a:fld>
            <a:endParaRPr lang="it-IT" dirty="0" smtClean="0"/>
          </a:p>
        </p:txBody>
      </p:sp>
      <p:sp>
        <p:nvSpPr>
          <p:cNvPr id="54275"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BB3FC3E6-A2F5-4A74-AE7A-5A7007505C70}" type="slidenum">
              <a:rPr lang="it-IT"/>
              <a:pPr>
                <a:lnSpc>
                  <a:spcPct val="100000"/>
                </a:lnSpc>
                <a:spcBef>
                  <a:spcPct val="0"/>
                </a:spcBef>
                <a:buClrTx/>
              </a:pPr>
              <a:t>65</a:t>
            </a:fld>
            <a:endParaRPr lang="it-IT"/>
          </a:p>
        </p:txBody>
      </p:sp>
      <p:sp>
        <p:nvSpPr>
          <p:cNvPr id="54276" name="Rectangle 2"/>
          <p:cNvSpPr>
            <a:spLocks noGrp="1" noRot="1" noChangeAspect="1" noChangeArrowheads="1" noTextEdit="1"/>
          </p:cNvSpPr>
          <p:nvPr>
            <p:ph type="sldImg"/>
          </p:nvPr>
        </p:nvSpPr>
        <p:spPr>
          <a:ln/>
        </p:spPr>
      </p:sp>
      <p:sp>
        <p:nvSpPr>
          <p:cNvPr id="54277"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p:spPr>
        <p:txBody>
          <a:bodyPr/>
          <a:lstStyle/>
          <a:p>
            <a:pPr defTabSz="906448"/>
            <a:fld id="{07E74C50-3207-4B1D-8802-EE0468CE9E01}" type="slidenum">
              <a:rPr lang="it-IT" smtClean="0"/>
              <a:pPr defTabSz="906448"/>
              <a:t>66</a:t>
            </a:fld>
            <a:endParaRPr lang="it-IT" dirty="0" smtClean="0"/>
          </a:p>
        </p:txBody>
      </p:sp>
      <p:sp>
        <p:nvSpPr>
          <p:cNvPr id="55299"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5D3F86F3-1829-4C7D-9F69-6A71EFFA30E5}" type="slidenum">
              <a:rPr lang="it-IT"/>
              <a:pPr>
                <a:lnSpc>
                  <a:spcPct val="100000"/>
                </a:lnSpc>
                <a:spcBef>
                  <a:spcPct val="0"/>
                </a:spcBef>
                <a:buClrTx/>
              </a:pPr>
              <a:t>66</a:t>
            </a:fld>
            <a:endParaRPr lang="it-IT"/>
          </a:p>
        </p:txBody>
      </p:sp>
      <p:sp>
        <p:nvSpPr>
          <p:cNvPr id="55300" name="Rectangle 2"/>
          <p:cNvSpPr>
            <a:spLocks noGrp="1" noRot="1" noChangeAspect="1" noChangeArrowheads="1" noTextEdit="1"/>
          </p:cNvSpPr>
          <p:nvPr>
            <p:ph type="sldImg"/>
          </p:nvPr>
        </p:nvSpPr>
        <p:spPr>
          <a:ln/>
        </p:spPr>
      </p:sp>
      <p:sp>
        <p:nvSpPr>
          <p:cNvPr id="55301"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normAutofit/>
          </a:bodyPr>
          <a:lstStyle/>
          <a:p>
            <a:endParaRPr lang="it-IT" dirty="0"/>
          </a:p>
        </p:txBody>
      </p:sp>
      <p:sp>
        <p:nvSpPr>
          <p:cNvPr id="4" name="Segnaposto numero diapositiva 3"/>
          <p:cNvSpPr>
            <a:spLocks noGrp="1"/>
          </p:cNvSpPr>
          <p:nvPr>
            <p:ph type="sldNum" sz="quarter" idx="10"/>
          </p:nvPr>
        </p:nvSpPr>
        <p:spPr/>
        <p:txBody>
          <a:bodyPr/>
          <a:lstStyle/>
          <a:p>
            <a:pPr>
              <a:defRPr/>
            </a:pPr>
            <a:fld id="{5EB9D033-398D-417B-A30B-DD3A8ECCECF8}" type="slidenum">
              <a:rPr lang="it-IT" smtClean="0"/>
              <a:pPr>
                <a:defRPr/>
              </a:pPr>
              <a:t>72</a:t>
            </a:fld>
            <a:endParaRPr lang="it-IT"/>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p:spPr>
        <p:txBody>
          <a:bodyPr/>
          <a:lstStyle/>
          <a:p>
            <a:pPr defTabSz="906448"/>
            <a:fld id="{619ECBDE-C775-4FC4-86AD-D64228C593F3}" type="slidenum">
              <a:rPr lang="it-IT" smtClean="0"/>
              <a:pPr defTabSz="906448"/>
              <a:t>73</a:t>
            </a:fld>
            <a:endParaRPr lang="it-IT" dirty="0" smtClean="0"/>
          </a:p>
        </p:txBody>
      </p:sp>
      <p:sp>
        <p:nvSpPr>
          <p:cNvPr id="56323"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84CC77B3-AF4F-4AC5-BDD1-334DB1FB7F39}" type="slidenum">
              <a:rPr lang="it-IT"/>
              <a:pPr>
                <a:lnSpc>
                  <a:spcPct val="100000"/>
                </a:lnSpc>
                <a:spcBef>
                  <a:spcPct val="0"/>
                </a:spcBef>
                <a:buClrTx/>
              </a:pPr>
              <a:t>73</a:t>
            </a:fld>
            <a:endParaRPr lang="it-IT"/>
          </a:p>
        </p:txBody>
      </p:sp>
      <p:sp>
        <p:nvSpPr>
          <p:cNvPr id="56324" name="Rectangle 2"/>
          <p:cNvSpPr>
            <a:spLocks noGrp="1" noRot="1" noChangeAspect="1" noChangeArrowheads="1" noTextEdit="1"/>
          </p:cNvSpPr>
          <p:nvPr>
            <p:ph type="sldImg"/>
          </p:nvPr>
        </p:nvSpPr>
        <p:spPr>
          <a:ln/>
        </p:spPr>
      </p:sp>
      <p:sp>
        <p:nvSpPr>
          <p:cNvPr id="56325"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p:spPr>
        <p:txBody>
          <a:bodyPr/>
          <a:lstStyle/>
          <a:p>
            <a:pPr defTabSz="906448"/>
            <a:fld id="{4914CBDF-CA2D-463B-93E9-ED19EDCE03C3}" type="slidenum">
              <a:rPr lang="it-IT" smtClean="0"/>
              <a:pPr defTabSz="906448"/>
              <a:t>74</a:t>
            </a:fld>
            <a:endParaRPr lang="it-IT" dirty="0" smtClean="0"/>
          </a:p>
        </p:txBody>
      </p:sp>
      <p:sp>
        <p:nvSpPr>
          <p:cNvPr id="58371"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A8E81A37-3735-4A46-858C-877A34B7C54D}" type="slidenum">
              <a:rPr lang="it-IT"/>
              <a:pPr>
                <a:lnSpc>
                  <a:spcPct val="100000"/>
                </a:lnSpc>
                <a:spcBef>
                  <a:spcPct val="0"/>
                </a:spcBef>
                <a:buClrTx/>
              </a:pPr>
              <a:t>74</a:t>
            </a:fld>
            <a:endParaRPr lang="it-IT"/>
          </a:p>
        </p:txBody>
      </p:sp>
      <p:sp>
        <p:nvSpPr>
          <p:cNvPr id="58372" name="Rectangle 2"/>
          <p:cNvSpPr>
            <a:spLocks noGrp="1" noRot="1" noChangeAspect="1" noChangeArrowheads="1" noTextEdit="1"/>
          </p:cNvSpPr>
          <p:nvPr>
            <p:ph type="sldImg"/>
          </p:nvPr>
        </p:nvSpPr>
        <p:spPr>
          <a:ln/>
        </p:spPr>
      </p:sp>
      <p:sp>
        <p:nvSpPr>
          <p:cNvPr id="58373"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p:spPr>
        <p:txBody>
          <a:bodyPr/>
          <a:lstStyle/>
          <a:p>
            <a:pPr defTabSz="906448"/>
            <a:fld id="{EC1320A8-78BB-47EE-878D-17276897C0F9}" type="slidenum">
              <a:rPr lang="it-IT" smtClean="0"/>
              <a:pPr defTabSz="906448"/>
              <a:t>76</a:t>
            </a:fld>
            <a:endParaRPr lang="it-IT" dirty="0" smtClean="0"/>
          </a:p>
        </p:txBody>
      </p:sp>
      <p:sp>
        <p:nvSpPr>
          <p:cNvPr id="62467"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904494F0-6CB1-4A36-A45D-D66A8D8A8F07}" type="slidenum">
              <a:rPr lang="it-IT"/>
              <a:pPr>
                <a:lnSpc>
                  <a:spcPct val="100000"/>
                </a:lnSpc>
                <a:spcBef>
                  <a:spcPct val="0"/>
                </a:spcBef>
                <a:buClrTx/>
              </a:pPr>
              <a:t>76</a:t>
            </a:fld>
            <a:endParaRPr lang="it-IT"/>
          </a:p>
        </p:txBody>
      </p:sp>
      <p:sp>
        <p:nvSpPr>
          <p:cNvPr id="62468" name="Rectangle 2"/>
          <p:cNvSpPr>
            <a:spLocks noGrp="1" noRot="1" noChangeAspect="1" noChangeArrowheads="1" noTextEdit="1"/>
          </p:cNvSpPr>
          <p:nvPr>
            <p:ph type="sldImg"/>
          </p:nvPr>
        </p:nvSpPr>
        <p:spPr>
          <a:ln/>
        </p:spPr>
      </p:sp>
      <p:sp>
        <p:nvSpPr>
          <p:cNvPr id="62469"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p:spPr>
        <p:txBody>
          <a:bodyPr/>
          <a:lstStyle/>
          <a:p>
            <a:pPr defTabSz="906448"/>
            <a:fld id="{36FCE9FE-23B3-4091-AA96-CD08FD9B6753}" type="slidenum">
              <a:rPr lang="it-IT" smtClean="0"/>
              <a:pPr defTabSz="906448"/>
              <a:t>77</a:t>
            </a:fld>
            <a:endParaRPr lang="it-IT" dirty="0" smtClean="0"/>
          </a:p>
        </p:txBody>
      </p:sp>
      <p:sp>
        <p:nvSpPr>
          <p:cNvPr id="60419"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53402507-0D6C-45AB-906D-C1B723AD4C28}" type="slidenum">
              <a:rPr lang="it-IT"/>
              <a:pPr>
                <a:lnSpc>
                  <a:spcPct val="100000"/>
                </a:lnSpc>
                <a:spcBef>
                  <a:spcPct val="0"/>
                </a:spcBef>
                <a:buClrTx/>
              </a:pPr>
              <a:t>77</a:t>
            </a:fld>
            <a:endParaRPr lang="it-IT"/>
          </a:p>
        </p:txBody>
      </p:sp>
      <p:sp>
        <p:nvSpPr>
          <p:cNvPr id="60420" name="Rectangle 2"/>
          <p:cNvSpPr>
            <a:spLocks noGrp="1" noRot="1" noChangeAspect="1" noChangeArrowheads="1" noTextEdit="1"/>
          </p:cNvSpPr>
          <p:nvPr>
            <p:ph type="sldImg"/>
          </p:nvPr>
        </p:nvSpPr>
        <p:spPr>
          <a:ln/>
        </p:spPr>
      </p:sp>
      <p:sp>
        <p:nvSpPr>
          <p:cNvPr id="60421"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pPr defTabSz="906448"/>
            <a:fld id="{36429CDB-0D32-47C3-9184-2B5892201DD2}" type="slidenum">
              <a:rPr lang="it-IT" smtClean="0"/>
              <a:pPr defTabSz="906448"/>
              <a:t>52</a:t>
            </a:fld>
            <a:endParaRPr lang="it-IT" dirty="0" smtClean="0"/>
          </a:p>
        </p:txBody>
      </p:sp>
      <p:sp>
        <p:nvSpPr>
          <p:cNvPr id="36867"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500351E2-1348-4EC4-88DE-4B29FA902325}" type="slidenum">
              <a:rPr lang="it-IT"/>
              <a:pPr>
                <a:lnSpc>
                  <a:spcPct val="100000"/>
                </a:lnSpc>
                <a:spcBef>
                  <a:spcPct val="0"/>
                </a:spcBef>
                <a:buClrTx/>
              </a:pPr>
              <a:t>52</a:t>
            </a:fld>
            <a:endParaRPr lang="it-IT"/>
          </a:p>
        </p:txBody>
      </p:sp>
      <p:sp>
        <p:nvSpPr>
          <p:cNvPr id="36868" name="Rectangle 2"/>
          <p:cNvSpPr>
            <a:spLocks noGrp="1" noRot="1" noChangeAspect="1" noChangeArrowheads="1" noTextEdit="1"/>
          </p:cNvSpPr>
          <p:nvPr>
            <p:ph type="sldImg"/>
          </p:nvPr>
        </p:nvSpPr>
        <p:spPr>
          <a:ln/>
        </p:spPr>
      </p:sp>
      <p:sp>
        <p:nvSpPr>
          <p:cNvPr id="36869"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pPr defTabSz="906448"/>
            <a:fld id="{7675F6CA-154A-471D-8482-B013866CA43B}" type="slidenum">
              <a:rPr lang="it-IT" smtClean="0"/>
              <a:pPr defTabSz="906448"/>
              <a:t>56</a:t>
            </a:fld>
            <a:endParaRPr lang="it-IT" dirty="0" smtClean="0"/>
          </a:p>
        </p:txBody>
      </p:sp>
      <p:sp>
        <p:nvSpPr>
          <p:cNvPr id="46083"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A32A282C-88E2-4237-909B-E715ECBA1AAA}" type="slidenum">
              <a:rPr lang="it-IT"/>
              <a:pPr>
                <a:lnSpc>
                  <a:spcPct val="100000"/>
                </a:lnSpc>
                <a:spcBef>
                  <a:spcPct val="0"/>
                </a:spcBef>
                <a:buClrTx/>
              </a:pPr>
              <a:t>56</a:t>
            </a:fld>
            <a:endParaRPr lang="it-IT"/>
          </a:p>
        </p:txBody>
      </p:sp>
      <p:sp>
        <p:nvSpPr>
          <p:cNvPr id="46084" name="Rectangle 2"/>
          <p:cNvSpPr>
            <a:spLocks noGrp="1" noRot="1" noChangeAspect="1" noChangeArrowheads="1" noTextEdit="1"/>
          </p:cNvSpPr>
          <p:nvPr>
            <p:ph type="sldImg"/>
          </p:nvPr>
        </p:nvSpPr>
        <p:spPr>
          <a:ln/>
        </p:spPr>
      </p:sp>
      <p:sp>
        <p:nvSpPr>
          <p:cNvPr id="46085"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pPr defTabSz="906448"/>
            <a:fld id="{FFDC71B8-D689-4350-B430-D3229A9FF6EE}" type="slidenum">
              <a:rPr lang="it-IT" smtClean="0"/>
              <a:pPr defTabSz="906448"/>
              <a:t>57</a:t>
            </a:fld>
            <a:endParaRPr lang="it-IT" dirty="0" smtClean="0"/>
          </a:p>
        </p:txBody>
      </p:sp>
      <p:sp>
        <p:nvSpPr>
          <p:cNvPr id="45059"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E57333AA-20F8-432E-A278-807126BA2051}" type="slidenum">
              <a:rPr lang="it-IT"/>
              <a:pPr>
                <a:lnSpc>
                  <a:spcPct val="100000"/>
                </a:lnSpc>
                <a:spcBef>
                  <a:spcPct val="0"/>
                </a:spcBef>
                <a:buClrTx/>
              </a:pPr>
              <a:t>57</a:t>
            </a:fld>
            <a:endParaRPr lang="it-IT"/>
          </a:p>
        </p:txBody>
      </p:sp>
      <p:sp>
        <p:nvSpPr>
          <p:cNvPr id="45060" name="Rectangle 2"/>
          <p:cNvSpPr>
            <a:spLocks noGrp="1" noRot="1" noChangeAspect="1" noChangeArrowheads="1" noTextEdit="1"/>
          </p:cNvSpPr>
          <p:nvPr>
            <p:ph type="sldImg"/>
          </p:nvPr>
        </p:nvSpPr>
        <p:spPr>
          <a:ln/>
        </p:spPr>
      </p:sp>
      <p:sp>
        <p:nvSpPr>
          <p:cNvPr id="45061"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pPr defTabSz="906448"/>
            <a:fld id="{3DAE5D50-8499-42E9-A453-1048AB5C4DA9}" type="slidenum">
              <a:rPr lang="it-IT" smtClean="0"/>
              <a:pPr defTabSz="906448"/>
              <a:t>58</a:t>
            </a:fld>
            <a:endParaRPr lang="it-IT" dirty="0" smtClean="0"/>
          </a:p>
        </p:txBody>
      </p:sp>
      <p:sp>
        <p:nvSpPr>
          <p:cNvPr id="47107"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F28D7A39-D422-45F5-B174-9902CD065D48}" type="slidenum">
              <a:rPr lang="it-IT"/>
              <a:pPr>
                <a:lnSpc>
                  <a:spcPct val="100000"/>
                </a:lnSpc>
                <a:spcBef>
                  <a:spcPct val="0"/>
                </a:spcBef>
                <a:buClrTx/>
              </a:pPr>
              <a:t>58</a:t>
            </a:fld>
            <a:endParaRPr lang="it-IT"/>
          </a:p>
        </p:txBody>
      </p:sp>
      <p:sp>
        <p:nvSpPr>
          <p:cNvPr id="47108" name="Rectangle 2"/>
          <p:cNvSpPr>
            <a:spLocks noGrp="1" noRot="1" noChangeAspect="1" noChangeArrowheads="1" noTextEdit="1"/>
          </p:cNvSpPr>
          <p:nvPr>
            <p:ph type="sldImg"/>
          </p:nvPr>
        </p:nvSpPr>
        <p:spPr>
          <a:ln/>
        </p:spPr>
      </p:sp>
      <p:sp>
        <p:nvSpPr>
          <p:cNvPr id="47109"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pPr defTabSz="906448"/>
            <a:fld id="{E5F76E3D-2C4D-49BB-B9DB-ADBBE7ED9868}" type="slidenum">
              <a:rPr lang="it-IT" smtClean="0"/>
              <a:pPr defTabSz="906448"/>
              <a:t>59</a:t>
            </a:fld>
            <a:endParaRPr lang="it-IT" dirty="0" smtClean="0"/>
          </a:p>
        </p:txBody>
      </p:sp>
      <p:sp>
        <p:nvSpPr>
          <p:cNvPr id="48131"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7357631D-EF63-49A3-8D03-AEA59002B122}" type="slidenum">
              <a:rPr lang="it-IT"/>
              <a:pPr>
                <a:lnSpc>
                  <a:spcPct val="100000"/>
                </a:lnSpc>
                <a:spcBef>
                  <a:spcPct val="0"/>
                </a:spcBef>
                <a:buClrTx/>
              </a:pPr>
              <a:t>59</a:t>
            </a:fld>
            <a:endParaRPr lang="it-IT"/>
          </a:p>
        </p:txBody>
      </p:sp>
      <p:sp>
        <p:nvSpPr>
          <p:cNvPr id="48132" name="Rectangle 2"/>
          <p:cNvSpPr>
            <a:spLocks noGrp="1" noRot="1" noChangeAspect="1" noChangeArrowheads="1" noTextEdit="1"/>
          </p:cNvSpPr>
          <p:nvPr>
            <p:ph type="sldImg"/>
          </p:nvPr>
        </p:nvSpPr>
        <p:spPr>
          <a:ln/>
        </p:spPr>
      </p:sp>
      <p:sp>
        <p:nvSpPr>
          <p:cNvPr id="48133"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p:spPr>
        <p:txBody>
          <a:bodyPr/>
          <a:lstStyle/>
          <a:p>
            <a:pPr defTabSz="906448"/>
            <a:fld id="{EA186813-B092-464A-8315-16FCA3B7BBB8}" type="slidenum">
              <a:rPr lang="it-IT" smtClean="0"/>
              <a:pPr defTabSz="906448"/>
              <a:t>60</a:t>
            </a:fld>
            <a:endParaRPr lang="it-IT" dirty="0" smtClean="0"/>
          </a:p>
        </p:txBody>
      </p:sp>
      <p:sp>
        <p:nvSpPr>
          <p:cNvPr id="49155"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CFF139BA-577B-439F-A5DC-D4F3D2EF124F}" type="slidenum">
              <a:rPr lang="it-IT"/>
              <a:pPr>
                <a:lnSpc>
                  <a:spcPct val="100000"/>
                </a:lnSpc>
                <a:spcBef>
                  <a:spcPct val="0"/>
                </a:spcBef>
                <a:buClrTx/>
              </a:pPr>
              <a:t>60</a:t>
            </a:fld>
            <a:endParaRPr lang="it-IT"/>
          </a:p>
        </p:txBody>
      </p:sp>
      <p:sp>
        <p:nvSpPr>
          <p:cNvPr id="49156" name="Rectangle 2"/>
          <p:cNvSpPr>
            <a:spLocks noGrp="1" noRot="1" noChangeAspect="1" noChangeArrowheads="1" noTextEdit="1"/>
          </p:cNvSpPr>
          <p:nvPr>
            <p:ph type="sldImg"/>
          </p:nvPr>
        </p:nvSpPr>
        <p:spPr>
          <a:ln/>
        </p:spPr>
      </p:sp>
      <p:sp>
        <p:nvSpPr>
          <p:cNvPr id="49157"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pPr defTabSz="906448"/>
            <a:fld id="{EB214FDF-3DB3-428C-8FCC-D43024685FD9}" type="slidenum">
              <a:rPr lang="it-IT" smtClean="0"/>
              <a:pPr defTabSz="906448"/>
              <a:t>61</a:t>
            </a:fld>
            <a:endParaRPr lang="it-IT" dirty="0" smtClean="0"/>
          </a:p>
        </p:txBody>
      </p:sp>
      <p:sp>
        <p:nvSpPr>
          <p:cNvPr id="50179"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48C9EE12-E30C-47FF-AA36-11BF91CAE8A7}" type="slidenum">
              <a:rPr lang="it-IT"/>
              <a:pPr>
                <a:lnSpc>
                  <a:spcPct val="100000"/>
                </a:lnSpc>
                <a:spcBef>
                  <a:spcPct val="0"/>
                </a:spcBef>
                <a:buClrTx/>
              </a:pPr>
              <a:t>61</a:t>
            </a:fld>
            <a:endParaRPr lang="it-IT"/>
          </a:p>
        </p:txBody>
      </p:sp>
      <p:sp>
        <p:nvSpPr>
          <p:cNvPr id="50180" name="Rectangle 2"/>
          <p:cNvSpPr>
            <a:spLocks noGrp="1" noRot="1" noChangeAspect="1" noChangeArrowheads="1" noTextEdit="1"/>
          </p:cNvSpPr>
          <p:nvPr>
            <p:ph type="sldImg"/>
          </p:nvPr>
        </p:nvSpPr>
        <p:spPr>
          <a:ln/>
        </p:spPr>
      </p:sp>
      <p:sp>
        <p:nvSpPr>
          <p:cNvPr id="50181"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p:spPr>
        <p:txBody>
          <a:bodyPr/>
          <a:lstStyle/>
          <a:p>
            <a:pPr defTabSz="906448"/>
            <a:fld id="{D6DC5147-C93D-4F12-BFD2-24C5A8FB4D47}" type="slidenum">
              <a:rPr lang="it-IT" smtClean="0"/>
              <a:pPr defTabSz="906448"/>
              <a:t>62</a:t>
            </a:fld>
            <a:endParaRPr lang="it-IT" dirty="0" smtClean="0"/>
          </a:p>
        </p:txBody>
      </p:sp>
      <p:sp>
        <p:nvSpPr>
          <p:cNvPr id="51203" name="Rectangle 7"/>
          <p:cNvSpPr txBox="1">
            <a:spLocks noGrp="1" noChangeArrowheads="1"/>
          </p:cNvSpPr>
          <p:nvPr/>
        </p:nvSpPr>
        <p:spPr bwMode="auto">
          <a:xfrm>
            <a:off x="3851276" y="9377444"/>
            <a:ext cx="2944813" cy="493634"/>
          </a:xfrm>
          <a:prstGeom prst="rect">
            <a:avLst/>
          </a:prstGeom>
          <a:noFill/>
          <a:ln w="9525">
            <a:noFill/>
            <a:miter lim="800000"/>
            <a:headEnd/>
            <a:tailEnd/>
          </a:ln>
        </p:spPr>
        <p:txBody>
          <a:bodyPr lIns="90802" tIns="45401" rIns="90802" bIns="45401" anchor="b"/>
          <a:lstStyle/>
          <a:p>
            <a:pPr>
              <a:lnSpc>
                <a:spcPct val="100000"/>
              </a:lnSpc>
              <a:spcBef>
                <a:spcPct val="0"/>
              </a:spcBef>
              <a:buClrTx/>
            </a:pPr>
            <a:fld id="{9DCD7290-A3D9-4887-A578-B946AC1B2536}" type="slidenum">
              <a:rPr lang="it-IT"/>
              <a:pPr>
                <a:lnSpc>
                  <a:spcPct val="100000"/>
                </a:lnSpc>
                <a:spcBef>
                  <a:spcPct val="0"/>
                </a:spcBef>
                <a:buClrTx/>
              </a:pPr>
              <a:t>62</a:t>
            </a:fld>
            <a:endParaRPr lang="it-IT"/>
          </a:p>
        </p:txBody>
      </p:sp>
      <p:sp>
        <p:nvSpPr>
          <p:cNvPr id="51204" name="Rectangle 2"/>
          <p:cNvSpPr>
            <a:spLocks noGrp="1" noRot="1" noChangeAspect="1" noChangeArrowheads="1" noTextEdit="1"/>
          </p:cNvSpPr>
          <p:nvPr>
            <p:ph type="sldImg"/>
          </p:nvPr>
        </p:nvSpPr>
        <p:spPr>
          <a:ln/>
        </p:spPr>
      </p:sp>
      <p:sp>
        <p:nvSpPr>
          <p:cNvPr id="51205" name="Rectangle 3"/>
          <p:cNvSpPr>
            <a:spLocks noGrp="1" noChangeArrowheads="1"/>
          </p:cNvSpPr>
          <p:nvPr>
            <p:ph type="body" idx="1"/>
          </p:nvPr>
        </p:nvSpPr>
        <p:spPr>
          <a:xfrm>
            <a:off x="681038" y="4690310"/>
            <a:ext cx="5435600" cy="4442698"/>
          </a:xfrm>
          <a:noFill/>
          <a:ln/>
        </p:spPr>
        <p:txBody>
          <a:bodyPr lIns="90802" tIns="45401" rIns="90802" bIns="45401"/>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4" name="Line 15"/>
          <p:cNvSpPr>
            <a:spLocks noChangeShapeType="1"/>
          </p:cNvSpPr>
          <p:nvPr userDrawn="1"/>
        </p:nvSpPr>
        <p:spPr bwMode="auto">
          <a:xfrm>
            <a:off x="1046163" y="3357563"/>
            <a:ext cx="7773987" cy="0"/>
          </a:xfrm>
          <a:prstGeom prst="line">
            <a:avLst/>
          </a:prstGeom>
          <a:noFill/>
          <a:ln w="9525">
            <a:solidFill>
              <a:srgbClr val="00458A"/>
            </a:solidFill>
            <a:round/>
            <a:headEnd/>
            <a:tailEnd/>
          </a:ln>
          <a:effectLst/>
        </p:spPr>
        <p:txBody>
          <a:bodyPr/>
          <a:lstStyle/>
          <a:p>
            <a:pPr>
              <a:defRPr/>
            </a:pPr>
            <a:endParaRPr lang="it-IT"/>
          </a:p>
        </p:txBody>
      </p:sp>
      <p:sp>
        <p:nvSpPr>
          <p:cNvPr id="5" name="Line 16"/>
          <p:cNvSpPr>
            <a:spLocks noChangeShapeType="1"/>
          </p:cNvSpPr>
          <p:nvPr userDrawn="1"/>
        </p:nvSpPr>
        <p:spPr bwMode="auto">
          <a:xfrm>
            <a:off x="1046163" y="4149725"/>
            <a:ext cx="7773987" cy="0"/>
          </a:xfrm>
          <a:prstGeom prst="line">
            <a:avLst/>
          </a:prstGeom>
          <a:noFill/>
          <a:ln w="9525">
            <a:solidFill>
              <a:srgbClr val="00458A"/>
            </a:solidFill>
            <a:round/>
            <a:headEnd/>
            <a:tailEnd/>
          </a:ln>
          <a:effectLst/>
        </p:spPr>
        <p:txBody>
          <a:bodyPr/>
          <a:lstStyle/>
          <a:p>
            <a:pPr>
              <a:defRPr/>
            </a:pPr>
            <a:endParaRPr lang="it-IT"/>
          </a:p>
        </p:txBody>
      </p:sp>
      <p:sp>
        <p:nvSpPr>
          <p:cNvPr id="6" name="Rectangle 22"/>
          <p:cNvSpPr>
            <a:spLocks noChangeArrowheads="1"/>
          </p:cNvSpPr>
          <p:nvPr userDrawn="1"/>
        </p:nvSpPr>
        <p:spPr bwMode="auto">
          <a:xfrm>
            <a:off x="0" y="0"/>
            <a:ext cx="755650" cy="6858000"/>
          </a:xfrm>
          <a:prstGeom prst="rect">
            <a:avLst/>
          </a:prstGeom>
          <a:gradFill rotWithShape="1">
            <a:gsLst>
              <a:gs pos="0">
                <a:srgbClr val="00458A"/>
              </a:gs>
              <a:gs pos="100000">
                <a:srgbClr val="00458A">
                  <a:gamma/>
                  <a:tint val="87843"/>
                  <a:invGamma/>
                </a:srgbClr>
              </a:gs>
            </a:gsLst>
            <a:lin ang="5400000" scaled="1"/>
          </a:gradFill>
          <a:ln w="9525" algn="ctr">
            <a:solidFill>
              <a:srgbClr val="00458A"/>
            </a:solidFill>
            <a:miter lim="800000"/>
            <a:headEnd/>
            <a:tailEnd/>
          </a:ln>
          <a:effectLst/>
        </p:spPr>
        <p:txBody>
          <a:bodyPr wrap="none" lIns="90315" tIns="45158" rIns="90315" bIns="45158" anchor="ctr"/>
          <a:lstStyle/>
          <a:p>
            <a:pPr>
              <a:defRPr/>
            </a:pPr>
            <a:endParaRPr lang="it-IT"/>
          </a:p>
        </p:txBody>
      </p:sp>
      <p:sp>
        <p:nvSpPr>
          <p:cNvPr id="7" name="Line 25"/>
          <p:cNvSpPr>
            <a:spLocks noChangeShapeType="1"/>
          </p:cNvSpPr>
          <p:nvPr userDrawn="1"/>
        </p:nvSpPr>
        <p:spPr bwMode="auto">
          <a:xfrm>
            <a:off x="1042988" y="6165850"/>
            <a:ext cx="7773987" cy="0"/>
          </a:xfrm>
          <a:prstGeom prst="line">
            <a:avLst/>
          </a:prstGeom>
          <a:noFill/>
          <a:ln w="9525">
            <a:solidFill>
              <a:srgbClr val="00458A"/>
            </a:solidFill>
            <a:round/>
            <a:headEnd/>
            <a:tailEnd/>
          </a:ln>
          <a:effectLst/>
        </p:spPr>
        <p:txBody>
          <a:bodyPr/>
          <a:lstStyle/>
          <a:p>
            <a:pPr>
              <a:defRPr/>
            </a:pPr>
            <a:endParaRPr lang="it-IT"/>
          </a:p>
        </p:txBody>
      </p:sp>
      <p:pic>
        <p:nvPicPr>
          <p:cNvPr id="8" name="Picture 28" descr="logo_mcc_orizzontale NO MCC"/>
          <p:cNvPicPr>
            <a:picLocks noChangeAspect="1" noChangeArrowheads="1"/>
          </p:cNvPicPr>
          <p:nvPr userDrawn="1"/>
        </p:nvPicPr>
        <p:blipFill>
          <a:blip r:embed="rId2" cstate="print"/>
          <a:srcRect/>
          <a:stretch>
            <a:fillRect/>
          </a:stretch>
        </p:blipFill>
        <p:spPr bwMode="auto">
          <a:xfrm>
            <a:off x="361950" y="477838"/>
            <a:ext cx="4978400" cy="863600"/>
          </a:xfrm>
          <a:prstGeom prst="rect">
            <a:avLst/>
          </a:prstGeom>
          <a:noFill/>
          <a:ln w="9525">
            <a:noFill/>
            <a:miter lim="800000"/>
            <a:headEnd/>
            <a:tailEnd/>
          </a:ln>
        </p:spPr>
      </p:pic>
      <p:sp>
        <p:nvSpPr>
          <p:cNvPr id="4099" name="Rectangle 3"/>
          <p:cNvSpPr>
            <a:spLocks noGrp="1" noChangeArrowheads="1"/>
          </p:cNvSpPr>
          <p:nvPr>
            <p:ph type="ctrTitle"/>
          </p:nvPr>
        </p:nvSpPr>
        <p:spPr bwMode="auto">
          <a:xfrm>
            <a:off x="1044575" y="2209800"/>
            <a:ext cx="7772400" cy="1144588"/>
          </a:xfrm>
          <a:prstGeom prst="rect">
            <a:avLst/>
          </a:prstGeom>
          <a:noFill/>
          <a:ln>
            <a:miter lim="800000"/>
            <a:headEnd/>
            <a:tailEnd/>
          </a:ln>
        </p:spPr>
        <p:txBody>
          <a:bodyPr vert="horz" wrap="square" lIns="91432" tIns="45716" rIns="91432" bIns="45716" numCol="1" anchor="b" anchorCtr="0" compatLnSpc="1">
            <a:prstTxWarp prst="textNoShape">
              <a:avLst/>
            </a:prstTxWarp>
          </a:bodyPr>
          <a:lstStyle>
            <a:lvl1pPr>
              <a:defRPr sz="2300"/>
            </a:lvl1pPr>
          </a:lstStyle>
          <a:p>
            <a:r>
              <a:rPr lang="de-DE"/>
              <a:t>Fare clic per modificare stile</a:t>
            </a:r>
          </a:p>
        </p:txBody>
      </p:sp>
      <p:sp>
        <p:nvSpPr>
          <p:cNvPr id="4100" name="Rectangle 4"/>
          <p:cNvSpPr>
            <a:spLocks noGrp="1" noChangeArrowheads="1"/>
          </p:cNvSpPr>
          <p:nvPr>
            <p:ph type="subTitle" idx="1"/>
          </p:nvPr>
        </p:nvSpPr>
        <p:spPr>
          <a:xfrm>
            <a:off x="1042988" y="3500438"/>
            <a:ext cx="7773987" cy="579437"/>
          </a:xfrm>
        </p:spPr>
        <p:txBody>
          <a:bodyPr anchor="b"/>
          <a:lstStyle>
            <a:lvl1pPr marL="0" indent="0">
              <a:buFont typeface="Webdings" pitchFamily="18" charset="2"/>
              <a:buNone/>
              <a:defRPr/>
            </a:lvl1pPr>
          </a:lstStyle>
          <a:p>
            <a:r>
              <a:rPr lang="de-DE"/>
              <a:t>Fare clic per inserire la data</a:t>
            </a:r>
          </a:p>
        </p:txBody>
      </p:sp>
      <p:sp>
        <p:nvSpPr>
          <p:cNvPr id="9" name="Rectangle 5"/>
          <p:cNvSpPr>
            <a:spLocks noGrp="1" noChangeArrowheads="1"/>
          </p:cNvSpPr>
          <p:nvPr>
            <p:ph type="dt" sz="half" idx="10"/>
          </p:nvPr>
        </p:nvSpPr>
        <p:spPr>
          <a:xfrm>
            <a:off x="1042988" y="6237288"/>
            <a:ext cx="1905000" cy="457200"/>
          </a:xfrm>
        </p:spPr>
        <p:txBody>
          <a:bodyPr/>
          <a:lstStyle>
            <a:lvl1pPr>
              <a:defRPr/>
            </a:lvl1pPr>
          </a:lstStyle>
          <a:p>
            <a:pPr>
              <a:defRPr/>
            </a:pPr>
            <a:fld id="{6DD09203-6813-425B-B8B6-4DF2F5776F29}" type="datetime1">
              <a:rPr lang="it-IT"/>
              <a:pPr>
                <a:defRPr/>
              </a:pPr>
              <a:t>23/05/2013</a:t>
            </a:fld>
            <a:r>
              <a:rPr lang="it-IT"/>
              <a:t>bb</a:t>
            </a:r>
            <a:endParaRPr lang="de-DE"/>
          </a:p>
        </p:txBody>
      </p:sp>
      <p:sp>
        <p:nvSpPr>
          <p:cNvPr id="10" name="Rectangle 6"/>
          <p:cNvSpPr>
            <a:spLocks noGrp="1" noChangeArrowheads="1"/>
          </p:cNvSpPr>
          <p:nvPr>
            <p:ph type="ftr" sz="quarter" idx="11"/>
          </p:nvPr>
        </p:nvSpPr>
        <p:spPr>
          <a:xfrm>
            <a:off x="3476625" y="6237288"/>
            <a:ext cx="2895600" cy="457200"/>
          </a:xfrm>
        </p:spPr>
        <p:txBody>
          <a:bodyPr/>
          <a:lstStyle>
            <a:lvl1pPr>
              <a:defRPr/>
            </a:lvl1pPr>
          </a:lstStyle>
          <a:p>
            <a:pPr>
              <a:defRPr/>
            </a:pPr>
            <a:endParaRPr lang="de-DE"/>
          </a:p>
        </p:txBody>
      </p:sp>
      <p:sp>
        <p:nvSpPr>
          <p:cNvPr id="11" name="Rectangle 7"/>
          <p:cNvSpPr>
            <a:spLocks noGrp="1" noChangeArrowheads="1"/>
          </p:cNvSpPr>
          <p:nvPr>
            <p:ph type="sldNum" sz="quarter" idx="12"/>
          </p:nvPr>
        </p:nvSpPr>
        <p:spPr>
          <a:xfrm>
            <a:off x="6843713" y="6237288"/>
            <a:ext cx="1905000" cy="457200"/>
          </a:xfrm>
        </p:spPr>
        <p:txBody>
          <a:bodyPr anchor="t"/>
          <a:lstStyle>
            <a:lvl1pPr algn="r">
              <a:defRPr sz="1400" b="0">
                <a:solidFill>
                  <a:schemeClr val="tx1"/>
                </a:solidFill>
              </a:defRPr>
            </a:lvl1pPr>
          </a:lstStyle>
          <a:p>
            <a:pPr>
              <a:defRPr/>
            </a:pPr>
            <a:fld id="{9C97DFE8-E6A9-4900-9950-98A49EB4FCB5}" type="slidenum">
              <a:rPr lang="de-DE"/>
              <a:pPr>
                <a:defRPr/>
              </a:pPr>
              <a:t>‹N›</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5"/>
          <p:cNvSpPr>
            <a:spLocks noGrp="1" noChangeArrowheads="1"/>
          </p:cNvSpPr>
          <p:nvPr>
            <p:ph type="dt" sz="half" idx="10"/>
          </p:nvPr>
        </p:nvSpPr>
        <p:spPr>
          <a:ln/>
        </p:spPr>
        <p:txBody>
          <a:bodyPr/>
          <a:lstStyle>
            <a:lvl1pPr>
              <a:defRPr/>
            </a:lvl1pPr>
          </a:lstStyle>
          <a:p>
            <a:pPr>
              <a:defRPr/>
            </a:pPr>
            <a:fld id="{E85B77AB-F07F-4EFF-92E4-3F2C5FB01ECD}" type="datetime1">
              <a:rPr lang="it-IT"/>
              <a:pPr>
                <a:defRPr/>
              </a:pPr>
              <a:t>23/05/2013</a:t>
            </a:fld>
            <a:endParaRPr lang="it-IT"/>
          </a:p>
        </p:txBody>
      </p:sp>
      <p:sp>
        <p:nvSpPr>
          <p:cNvPr id="5" name="Rectangle 6"/>
          <p:cNvSpPr>
            <a:spLocks noGrp="1" noChangeArrowheads="1"/>
          </p:cNvSpPr>
          <p:nvPr>
            <p:ph type="ftr" sz="quarter" idx="11"/>
          </p:nvPr>
        </p:nvSpPr>
        <p:spPr>
          <a:ln/>
        </p:spPr>
        <p:txBody>
          <a:bodyPr/>
          <a:lstStyle>
            <a:lvl1pPr>
              <a:defRPr/>
            </a:lvl1pPr>
          </a:lstStyle>
          <a:p>
            <a:pPr>
              <a:defRPr/>
            </a:pPr>
            <a:endParaRPr lang="it-IT"/>
          </a:p>
        </p:txBody>
      </p:sp>
      <p:sp>
        <p:nvSpPr>
          <p:cNvPr id="6" name="Rectangle 7"/>
          <p:cNvSpPr>
            <a:spLocks noGrp="1" noChangeArrowheads="1"/>
          </p:cNvSpPr>
          <p:nvPr>
            <p:ph type="sldNum" sz="quarter" idx="12"/>
          </p:nvPr>
        </p:nvSpPr>
        <p:spPr>
          <a:ln/>
        </p:spPr>
        <p:txBody>
          <a:bodyPr/>
          <a:lstStyle>
            <a:lvl1pPr>
              <a:defRPr/>
            </a:lvl1pPr>
          </a:lstStyle>
          <a:p>
            <a:pPr>
              <a:defRPr/>
            </a:pPr>
            <a:fld id="{78A90FDC-466F-4A59-B401-CA4424EEECDB}"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727825" y="274638"/>
            <a:ext cx="2089150" cy="5680075"/>
          </a:xfrm>
          <a:prstGeom prst="rect">
            <a:avLst/>
          </a:prstGeo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457200" y="274638"/>
            <a:ext cx="6118225" cy="5680075"/>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5"/>
          <p:cNvSpPr>
            <a:spLocks noGrp="1" noChangeArrowheads="1"/>
          </p:cNvSpPr>
          <p:nvPr>
            <p:ph type="dt" sz="half" idx="10"/>
          </p:nvPr>
        </p:nvSpPr>
        <p:spPr>
          <a:ln/>
        </p:spPr>
        <p:txBody>
          <a:bodyPr/>
          <a:lstStyle>
            <a:lvl1pPr>
              <a:defRPr/>
            </a:lvl1pPr>
          </a:lstStyle>
          <a:p>
            <a:pPr>
              <a:defRPr/>
            </a:pPr>
            <a:fld id="{36B0B3D3-298C-40AC-8D55-7571D6907C00}" type="datetime1">
              <a:rPr lang="it-IT"/>
              <a:pPr>
                <a:defRPr/>
              </a:pPr>
              <a:t>23/05/2013</a:t>
            </a:fld>
            <a:endParaRPr lang="it-IT"/>
          </a:p>
        </p:txBody>
      </p:sp>
      <p:sp>
        <p:nvSpPr>
          <p:cNvPr id="5" name="Rectangle 6"/>
          <p:cNvSpPr>
            <a:spLocks noGrp="1" noChangeArrowheads="1"/>
          </p:cNvSpPr>
          <p:nvPr>
            <p:ph type="ftr" sz="quarter" idx="11"/>
          </p:nvPr>
        </p:nvSpPr>
        <p:spPr>
          <a:ln/>
        </p:spPr>
        <p:txBody>
          <a:bodyPr/>
          <a:lstStyle>
            <a:lvl1pPr>
              <a:defRPr/>
            </a:lvl1pPr>
          </a:lstStyle>
          <a:p>
            <a:pPr>
              <a:defRPr/>
            </a:pPr>
            <a:endParaRPr lang="it-IT"/>
          </a:p>
        </p:txBody>
      </p:sp>
      <p:sp>
        <p:nvSpPr>
          <p:cNvPr id="6" name="Rectangle 7"/>
          <p:cNvSpPr>
            <a:spLocks noGrp="1" noChangeArrowheads="1"/>
          </p:cNvSpPr>
          <p:nvPr>
            <p:ph type="sldNum" sz="quarter" idx="12"/>
          </p:nvPr>
        </p:nvSpPr>
        <p:spPr>
          <a:ln/>
        </p:spPr>
        <p:txBody>
          <a:bodyPr/>
          <a:lstStyle>
            <a:lvl1pPr>
              <a:defRPr/>
            </a:lvl1pPr>
          </a:lstStyle>
          <a:p>
            <a:pPr>
              <a:defRPr/>
            </a:pPr>
            <a:fld id="{F8A0E968-CA3D-43CD-847A-F0DE6BC1C8E0}" type="slidenum">
              <a:rPr lang="it-IT"/>
              <a:pPr>
                <a:defRPr/>
              </a:pPr>
              <a:t>‹N›</a:t>
            </a:fld>
            <a:endParaRPr lang="it-IT"/>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olo, contenuto e 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044575" y="1370013"/>
            <a:ext cx="3810000" cy="45847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quarter" idx="2"/>
          </p:nvPr>
        </p:nvSpPr>
        <p:spPr>
          <a:xfrm>
            <a:off x="5006975" y="1370013"/>
            <a:ext cx="3810000" cy="221615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contenuto 4"/>
          <p:cNvSpPr>
            <a:spLocks noGrp="1"/>
          </p:cNvSpPr>
          <p:nvPr>
            <p:ph sz="quarter" idx="3"/>
          </p:nvPr>
        </p:nvSpPr>
        <p:spPr>
          <a:xfrm>
            <a:off x="5006975" y="3738563"/>
            <a:ext cx="3810000" cy="221615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Rectangle 5"/>
          <p:cNvSpPr>
            <a:spLocks noGrp="1" noChangeArrowheads="1"/>
          </p:cNvSpPr>
          <p:nvPr>
            <p:ph type="dt" sz="half" idx="10"/>
          </p:nvPr>
        </p:nvSpPr>
        <p:spPr>
          <a:ln/>
        </p:spPr>
        <p:txBody>
          <a:bodyPr/>
          <a:lstStyle>
            <a:lvl1pPr>
              <a:defRPr/>
            </a:lvl1pPr>
          </a:lstStyle>
          <a:p>
            <a:pPr>
              <a:defRPr/>
            </a:pPr>
            <a:fld id="{3BEA163A-6E15-4F5E-BD5C-B39837E9773E}" type="datetime1">
              <a:rPr lang="it-IT"/>
              <a:pPr>
                <a:defRPr/>
              </a:pPr>
              <a:t>23/05/2013</a:t>
            </a:fld>
            <a:endParaRPr lang="it-IT"/>
          </a:p>
        </p:txBody>
      </p:sp>
      <p:sp>
        <p:nvSpPr>
          <p:cNvPr id="7" name="Rectangle 6"/>
          <p:cNvSpPr>
            <a:spLocks noGrp="1" noChangeArrowheads="1"/>
          </p:cNvSpPr>
          <p:nvPr>
            <p:ph type="ftr" sz="quarter" idx="11"/>
          </p:nvPr>
        </p:nvSpPr>
        <p:spPr>
          <a:ln/>
        </p:spPr>
        <p:txBody>
          <a:bodyPr/>
          <a:lstStyle>
            <a:lvl1pPr>
              <a:defRPr/>
            </a:lvl1pPr>
          </a:lstStyle>
          <a:p>
            <a:pPr>
              <a:defRPr/>
            </a:pPr>
            <a:endParaRPr lang="it-IT"/>
          </a:p>
        </p:txBody>
      </p:sp>
      <p:sp>
        <p:nvSpPr>
          <p:cNvPr id="8" name="Rectangle 7"/>
          <p:cNvSpPr>
            <a:spLocks noGrp="1" noChangeArrowheads="1"/>
          </p:cNvSpPr>
          <p:nvPr>
            <p:ph type="sldNum" sz="quarter" idx="12"/>
          </p:nvPr>
        </p:nvSpPr>
        <p:spPr>
          <a:ln/>
        </p:spPr>
        <p:txBody>
          <a:bodyPr/>
          <a:lstStyle>
            <a:lvl1pPr>
              <a:defRPr/>
            </a:lvl1pPr>
          </a:lstStyle>
          <a:p>
            <a:pPr>
              <a:defRPr/>
            </a:pPr>
            <a:fld id="{CEA926AC-47C8-4FCF-864F-5A7E60270122}" type="slidenum">
              <a:rPr lang="it-IT"/>
              <a:pPr>
                <a:defRPr/>
              </a:pPr>
              <a:t>‹N›</a:t>
            </a:fld>
            <a:endParaRPr lang="it-IT"/>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1044575" y="1370013"/>
            <a:ext cx="7772400" cy="4584700"/>
          </a:xfrm>
        </p:spPr>
        <p:txBody>
          <a:bodyPr/>
          <a:lstStyle/>
          <a:p>
            <a:pPr lvl="0"/>
            <a:endParaRPr lang="it-IT" noProof="0" smtClean="0"/>
          </a:p>
        </p:txBody>
      </p:sp>
      <p:sp>
        <p:nvSpPr>
          <p:cNvPr id="4" name="Rectangle 5"/>
          <p:cNvSpPr>
            <a:spLocks noGrp="1" noChangeArrowheads="1"/>
          </p:cNvSpPr>
          <p:nvPr>
            <p:ph type="dt" sz="half" idx="10"/>
          </p:nvPr>
        </p:nvSpPr>
        <p:spPr>
          <a:ln/>
        </p:spPr>
        <p:txBody>
          <a:bodyPr/>
          <a:lstStyle>
            <a:lvl1pPr>
              <a:defRPr/>
            </a:lvl1pPr>
          </a:lstStyle>
          <a:p>
            <a:pPr>
              <a:defRPr/>
            </a:pPr>
            <a:fld id="{E94445A5-4EAA-429D-8411-D1008AB08342}" type="datetime1">
              <a:rPr lang="it-IT"/>
              <a:pPr>
                <a:defRPr/>
              </a:pPr>
              <a:t>23/05/2013</a:t>
            </a:fld>
            <a:endParaRPr lang="it-IT"/>
          </a:p>
        </p:txBody>
      </p:sp>
      <p:sp>
        <p:nvSpPr>
          <p:cNvPr id="5" name="Rectangle 6"/>
          <p:cNvSpPr>
            <a:spLocks noGrp="1" noChangeArrowheads="1"/>
          </p:cNvSpPr>
          <p:nvPr>
            <p:ph type="ftr" sz="quarter" idx="11"/>
          </p:nvPr>
        </p:nvSpPr>
        <p:spPr>
          <a:ln/>
        </p:spPr>
        <p:txBody>
          <a:bodyPr/>
          <a:lstStyle>
            <a:lvl1pPr>
              <a:defRPr/>
            </a:lvl1pPr>
          </a:lstStyle>
          <a:p>
            <a:pPr>
              <a:defRPr/>
            </a:pPr>
            <a:endParaRPr lang="it-IT"/>
          </a:p>
        </p:txBody>
      </p:sp>
      <p:sp>
        <p:nvSpPr>
          <p:cNvPr id="6" name="Rectangle 7"/>
          <p:cNvSpPr>
            <a:spLocks noGrp="1" noChangeArrowheads="1"/>
          </p:cNvSpPr>
          <p:nvPr>
            <p:ph type="sldNum" sz="quarter" idx="12"/>
          </p:nvPr>
        </p:nvSpPr>
        <p:spPr>
          <a:ln/>
        </p:spPr>
        <p:txBody>
          <a:bodyPr/>
          <a:lstStyle>
            <a:lvl1pPr>
              <a:defRPr/>
            </a:lvl1pPr>
          </a:lstStyle>
          <a:p>
            <a:pPr>
              <a:defRPr/>
            </a:pPr>
            <a:fld id="{5E6C2A07-55EB-4FBF-9E0E-4D68B8834A5E}" type="slidenum">
              <a:rPr lang="it-IT"/>
              <a:pPr>
                <a:defRPr/>
              </a:pPr>
              <a:t>‹N›</a:t>
            </a:fld>
            <a:endParaRPr lang="it-IT"/>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olo, test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testo 2"/>
          <p:cNvSpPr>
            <a:spLocks noGrp="1"/>
          </p:cNvSpPr>
          <p:nvPr>
            <p:ph type="body" sz="half" idx="1"/>
          </p:nvPr>
        </p:nvSpPr>
        <p:spPr>
          <a:xfrm>
            <a:off x="1044575" y="1370013"/>
            <a:ext cx="3810000" cy="45847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006975" y="1370013"/>
            <a:ext cx="3810000" cy="45847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5"/>
          <p:cNvSpPr>
            <a:spLocks noGrp="1" noChangeArrowheads="1"/>
          </p:cNvSpPr>
          <p:nvPr>
            <p:ph type="dt" sz="half" idx="10"/>
          </p:nvPr>
        </p:nvSpPr>
        <p:spPr>
          <a:ln/>
        </p:spPr>
        <p:txBody>
          <a:bodyPr/>
          <a:lstStyle>
            <a:lvl1pPr>
              <a:defRPr/>
            </a:lvl1pPr>
          </a:lstStyle>
          <a:p>
            <a:pPr>
              <a:defRPr/>
            </a:pPr>
            <a:fld id="{357916B1-77CF-4DAA-AB79-1EB3AA0DB50D}" type="datetime1">
              <a:rPr lang="it-IT"/>
              <a:pPr>
                <a:defRPr/>
              </a:pPr>
              <a:t>23/05/2013</a:t>
            </a:fld>
            <a:endParaRPr lang="it-IT"/>
          </a:p>
        </p:txBody>
      </p:sp>
      <p:sp>
        <p:nvSpPr>
          <p:cNvPr id="6" name="Rectangle 6"/>
          <p:cNvSpPr>
            <a:spLocks noGrp="1" noChangeArrowheads="1"/>
          </p:cNvSpPr>
          <p:nvPr>
            <p:ph type="ftr" sz="quarter" idx="11"/>
          </p:nvPr>
        </p:nvSpPr>
        <p:spPr>
          <a:ln/>
        </p:spPr>
        <p:txBody>
          <a:bodyPr/>
          <a:lstStyle>
            <a:lvl1pPr>
              <a:defRPr/>
            </a:lvl1pPr>
          </a:lstStyle>
          <a:p>
            <a:pPr>
              <a:defRPr/>
            </a:pPr>
            <a:endParaRPr lang="it-IT"/>
          </a:p>
        </p:txBody>
      </p:sp>
      <p:sp>
        <p:nvSpPr>
          <p:cNvPr id="7" name="Rectangle 7"/>
          <p:cNvSpPr>
            <a:spLocks noGrp="1" noChangeArrowheads="1"/>
          </p:cNvSpPr>
          <p:nvPr>
            <p:ph type="sldNum" sz="quarter" idx="12"/>
          </p:nvPr>
        </p:nvSpPr>
        <p:spPr>
          <a:ln/>
        </p:spPr>
        <p:txBody>
          <a:bodyPr/>
          <a:lstStyle>
            <a:lvl1pPr>
              <a:defRPr/>
            </a:lvl1pPr>
          </a:lstStyle>
          <a:p>
            <a:pPr>
              <a:defRPr/>
            </a:pPr>
            <a:fld id="{5E3B56A0-A975-4D5B-BF84-D3B52DAEF375}" type="slidenum">
              <a:rPr lang="it-IT"/>
              <a:pPr>
                <a:defRPr/>
              </a:pPr>
              <a:t>‹N›</a:t>
            </a:fld>
            <a:endParaRPr lang="it-IT"/>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3EE6C91E-9A7E-4CC7-B9B6-4006DBE8AFC5}" type="slidenum">
              <a:rPr lang="it-IT"/>
              <a:pPr>
                <a:defRPr/>
              </a:pPr>
              <a:t>‹N›</a:t>
            </a:fld>
            <a:endParaRPr lang="it-IT"/>
          </a:p>
        </p:txBody>
      </p:sp>
    </p:spTree>
    <p:extLst>
      <p:ext uri="{BB962C8B-B14F-4D97-AF65-F5344CB8AC3E}">
        <p14:creationId xmlns="" xmlns:p14="http://schemas.microsoft.com/office/powerpoint/2010/main" val="12205669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CF33AA3-EE7C-4B85-824F-54D395F2A981}" type="slidenum">
              <a:rPr lang="it-IT"/>
              <a:pPr>
                <a:defRPr/>
              </a:pPr>
              <a:t>‹N›</a:t>
            </a:fld>
            <a:endParaRPr lang="it-IT"/>
          </a:p>
        </p:txBody>
      </p:sp>
    </p:spTree>
    <p:extLst>
      <p:ext uri="{BB962C8B-B14F-4D97-AF65-F5344CB8AC3E}">
        <p14:creationId xmlns="" xmlns:p14="http://schemas.microsoft.com/office/powerpoint/2010/main" val="10822435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65AB216C-9D2C-4A85-94CD-A24C0F06A58D}" type="slidenum">
              <a:rPr lang="it-IT"/>
              <a:pPr>
                <a:defRPr/>
              </a:pPr>
              <a:t>‹N›</a:t>
            </a:fld>
            <a:endParaRPr lang="it-IT"/>
          </a:p>
        </p:txBody>
      </p:sp>
    </p:spTree>
    <p:extLst>
      <p:ext uri="{BB962C8B-B14F-4D97-AF65-F5344CB8AC3E}">
        <p14:creationId xmlns="" xmlns:p14="http://schemas.microsoft.com/office/powerpoint/2010/main" val="53500144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1243BFD5-C7BF-4015-9D68-E2F312FE88D3}" type="slidenum">
              <a:rPr lang="it-IT"/>
              <a:pPr>
                <a:defRPr/>
              </a:pPr>
              <a:t>‹N›</a:t>
            </a:fld>
            <a:endParaRPr lang="it-IT"/>
          </a:p>
        </p:txBody>
      </p:sp>
    </p:spTree>
    <p:extLst>
      <p:ext uri="{BB962C8B-B14F-4D97-AF65-F5344CB8AC3E}">
        <p14:creationId xmlns="" xmlns:p14="http://schemas.microsoft.com/office/powerpoint/2010/main" val="330778653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2B811449-E9CC-44B5-BFAA-24CB25AAD2FD}" type="slidenum">
              <a:rPr lang="it-IT"/>
              <a:pPr>
                <a:defRPr/>
              </a:pPr>
              <a:t>‹N›</a:t>
            </a:fld>
            <a:endParaRPr lang="it-IT"/>
          </a:p>
        </p:txBody>
      </p:sp>
    </p:spTree>
    <p:extLst>
      <p:ext uri="{BB962C8B-B14F-4D97-AF65-F5344CB8AC3E}">
        <p14:creationId xmlns="" xmlns:p14="http://schemas.microsoft.com/office/powerpoint/2010/main" val="1956575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5"/>
          <p:cNvSpPr>
            <a:spLocks noGrp="1" noChangeArrowheads="1"/>
          </p:cNvSpPr>
          <p:nvPr>
            <p:ph type="dt" sz="half" idx="10"/>
          </p:nvPr>
        </p:nvSpPr>
        <p:spPr>
          <a:ln/>
        </p:spPr>
        <p:txBody>
          <a:bodyPr/>
          <a:lstStyle>
            <a:lvl1pPr>
              <a:defRPr/>
            </a:lvl1pPr>
          </a:lstStyle>
          <a:p>
            <a:pPr>
              <a:defRPr/>
            </a:pPr>
            <a:fld id="{3E5BB50A-BF0B-4F4A-A39A-CD281BC989C2}" type="datetime1">
              <a:rPr lang="it-IT"/>
              <a:pPr>
                <a:defRPr/>
              </a:pPr>
              <a:t>23/05/2013</a:t>
            </a:fld>
            <a:endParaRPr lang="it-IT"/>
          </a:p>
        </p:txBody>
      </p:sp>
      <p:sp>
        <p:nvSpPr>
          <p:cNvPr id="5" name="Rectangle 6"/>
          <p:cNvSpPr>
            <a:spLocks noGrp="1" noChangeArrowheads="1"/>
          </p:cNvSpPr>
          <p:nvPr>
            <p:ph type="ftr" sz="quarter" idx="11"/>
          </p:nvPr>
        </p:nvSpPr>
        <p:spPr>
          <a:ln/>
        </p:spPr>
        <p:txBody>
          <a:bodyPr/>
          <a:lstStyle>
            <a:lvl1pPr>
              <a:defRPr/>
            </a:lvl1pPr>
          </a:lstStyle>
          <a:p>
            <a:pPr>
              <a:defRPr/>
            </a:pPr>
            <a:endParaRPr lang="it-IT"/>
          </a:p>
        </p:txBody>
      </p:sp>
      <p:sp>
        <p:nvSpPr>
          <p:cNvPr id="6" name="Rectangle 7"/>
          <p:cNvSpPr>
            <a:spLocks noGrp="1" noChangeArrowheads="1"/>
          </p:cNvSpPr>
          <p:nvPr>
            <p:ph type="sldNum" sz="quarter" idx="12"/>
          </p:nvPr>
        </p:nvSpPr>
        <p:spPr>
          <a:ln/>
        </p:spPr>
        <p:txBody>
          <a:bodyPr/>
          <a:lstStyle>
            <a:lvl1pPr>
              <a:defRPr/>
            </a:lvl1pPr>
          </a:lstStyle>
          <a:p>
            <a:pPr>
              <a:defRPr/>
            </a:pPr>
            <a:fld id="{B804161D-60F4-406A-9921-DBE936D4133E}" type="slidenum">
              <a:rPr lang="it-IT"/>
              <a:pPr>
                <a:defRPr/>
              </a:pPr>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B1081DC0-94DA-478E-B2D6-87982B95A14A}" type="slidenum">
              <a:rPr lang="it-IT"/>
              <a:pPr>
                <a:defRPr/>
              </a:pPr>
              <a:t>‹N›</a:t>
            </a:fld>
            <a:endParaRPr lang="it-IT"/>
          </a:p>
        </p:txBody>
      </p:sp>
    </p:spTree>
    <p:extLst>
      <p:ext uri="{BB962C8B-B14F-4D97-AF65-F5344CB8AC3E}">
        <p14:creationId xmlns="" xmlns:p14="http://schemas.microsoft.com/office/powerpoint/2010/main" val="13226157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1EF21052-E3D7-4E5B-B027-CE82E415D774}" type="slidenum">
              <a:rPr lang="it-IT"/>
              <a:pPr>
                <a:defRPr/>
              </a:pPr>
              <a:t>‹N›</a:t>
            </a:fld>
            <a:endParaRPr lang="it-IT"/>
          </a:p>
        </p:txBody>
      </p:sp>
    </p:spTree>
    <p:extLst>
      <p:ext uri="{BB962C8B-B14F-4D97-AF65-F5344CB8AC3E}">
        <p14:creationId xmlns="" xmlns:p14="http://schemas.microsoft.com/office/powerpoint/2010/main" val="91641388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66093C3-094E-4DAB-BAF9-0633C6890453}" type="slidenum">
              <a:rPr lang="it-IT"/>
              <a:pPr>
                <a:defRPr/>
              </a:pPr>
              <a:t>‹N›</a:t>
            </a:fld>
            <a:endParaRPr lang="it-IT"/>
          </a:p>
        </p:txBody>
      </p:sp>
    </p:spTree>
    <p:extLst>
      <p:ext uri="{BB962C8B-B14F-4D97-AF65-F5344CB8AC3E}">
        <p14:creationId xmlns="" xmlns:p14="http://schemas.microsoft.com/office/powerpoint/2010/main" val="421062535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D3F417F-C706-4EDC-8E82-8877406631E5}" type="slidenum">
              <a:rPr lang="it-IT"/>
              <a:pPr>
                <a:defRPr/>
              </a:pPr>
              <a:t>‹N›</a:t>
            </a:fld>
            <a:endParaRPr lang="it-IT"/>
          </a:p>
        </p:txBody>
      </p:sp>
    </p:spTree>
    <p:extLst>
      <p:ext uri="{BB962C8B-B14F-4D97-AF65-F5344CB8AC3E}">
        <p14:creationId xmlns="" xmlns:p14="http://schemas.microsoft.com/office/powerpoint/2010/main" val="39964057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024AEAFE-7CD6-41CF-A5F5-D3E4AE79E907}" type="slidenum">
              <a:rPr lang="it-IT"/>
              <a:pPr>
                <a:defRPr/>
              </a:pPr>
              <a:t>‹N›</a:t>
            </a:fld>
            <a:endParaRPr lang="it-IT"/>
          </a:p>
        </p:txBody>
      </p:sp>
    </p:spTree>
    <p:extLst>
      <p:ext uri="{BB962C8B-B14F-4D97-AF65-F5344CB8AC3E}">
        <p14:creationId xmlns="" xmlns:p14="http://schemas.microsoft.com/office/powerpoint/2010/main" val="24438227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24AF827-0056-454A-91AE-53A4081303E4}" type="slidenum">
              <a:rPr lang="it-IT"/>
              <a:pPr>
                <a:defRPr/>
              </a:pPr>
              <a:t>‹N›</a:t>
            </a:fld>
            <a:endParaRPr lang="it-IT"/>
          </a:p>
        </p:txBody>
      </p:sp>
    </p:spTree>
    <p:extLst>
      <p:ext uri="{BB962C8B-B14F-4D97-AF65-F5344CB8AC3E}">
        <p14:creationId xmlns="" xmlns:p14="http://schemas.microsoft.com/office/powerpoint/2010/main" val="103613494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lo stile del titolo</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876DEA0-AE59-4AB5-8866-B67F9F3A3EAD}"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205378213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1A2BA8B9-4246-4BA6-B576-E547FED0C5DD}"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103622627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AE6277E5-957E-41B4-BCA6-33F95959408D}"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151145218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BB99B9E-0E4A-4B6B-BA83-9BFF4F03AAE0}"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26223235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smtClean="0"/>
              <a:t>Fare clic per modificare lo stile del titolo</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stili del testo dello schema</a:t>
            </a:r>
          </a:p>
        </p:txBody>
      </p:sp>
      <p:sp>
        <p:nvSpPr>
          <p:cNvPr id="4" name="Rectangle 5"/>
          <p:cNvSpPr>
            <a:spLocks noGrp="1" noChangeArrowheads="1"/>
          </p:cNvSpPr>
          <p:nvPr>
            <p:ph type="dt" sz="half" idx="10"/>
          </p:nvPr>
        </p:nvSpPr>
        <p:spPr>
          <a:ln/>
        </p:spPr>
        <p:txBody>
          <a:bodyPr/>
          <a:lstStyle>
            <a:lvl1pPr>
              <a:defRPr/>
            </a:lvl1pPr>
          </a:lstStyle>
          <a:p>
            <a:pPr>
              <a:defRPr/>
            </a:pPr>
            <a:fld id="{E663079C-0F43-45A8-8D2F-7C2DD5D9DD57}" type="datetime1">
              <a:rPr lang="it-IT"/>
              <a:pPr>
                <a:defRPr/>
              </a:pPr>
              <a:t>23/05/2013</a:t>
            </a:fld>
            <a:endParaRPr lang="it-IT"/>
          </a:p>
        </p:txBody>
      </p:sp>
      <p:sp>
        <p:nvSpPr>
          <p:cNvPr id="5" name="Rectangle 6"/>
          <p:cNvSpPr>
            <a:spLocks noGrp="1" noChangeArrowheads="1"/>
          </p:cNvSpPr>
          <p:nvPr>
            <p:ph type="ftr" sz="quarter" idx="11"/>
          </p:nvPr>
        </p:nvSpPr>
        <p:spPr>
          <a:ln/>
        </p:spPr>
        <p:txBody>
          <a:bodyPr/>
          <a:lstStyle>
            <a:lvl1pPr>
              <a:defRPr/>
            </a:lvl1pPr>
          </a:lstStyle>
          <a:p>
            <a:pPr>
              <a:defRPr/>
            </a:pPr>
            <a:endParaRPr lang="it-IT"/>
          </a:p>
        </p:txBody>
      </p:sp>
      <p:sp>
        <p:nvSpPr>
          <p:cNvPr id="6" name="Rectangle 7"/>
          <p:cNvSpPr>
            <a:spLocks noGrp="1" noChangeArrowheads="1"/>
          </p:cNvSpPr>
          <p:nvPr>
            <p:ph type="sldNum" sz="quarter" idx="12"/>
          </p:nvPr>
        </p:nvSpPr>
        <p:spPr>
          <a:ln/>
        </p:spPr>
        <p:txBody>
          <a:bodyPr/>
          <a:lstStyle>
            <a:lvl1pPr>
              <a:defRPr/>
            </a:lvl1pPr>
          </a:lstStyle>
          <a:p>
            <a:pPr>
              <a:defRPr/>
            </a:pPr>
            <a:fld id="{BE32C4C7-D7BE-40E5-94A6-70C598E1CA55}" type="slidenum">
              <a:rPr lang="it-IT"/>
              <a:pPr>
                <a:defRPr/>
              </a:pPr>
              <a:t>‹N›</a:t>
            </a:fld>
            <a:endParaRPr lang="it-IT"/>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7D9CABC7-7EC4-4D83-A4B2-C603141E31FF}"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106874589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255A6907-DCEE-4706-AEF2-AB392A3A9BE9}"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3824121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19D47519-BFE4-4715-9257-C83BC0BF2AE6}"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10141874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7BED205-30DF-46A6-A819-390321D92436}"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211723874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14ED2D5-A866-412A-9449-AF54A9E8FD98}"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260943363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41FC523-5D87-442B-A57F-E82E8A2078E5}"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6125855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81D5E4D-8910-42BB-AF3B-EC74A60E30CE}" type="slidenum">
              <a:rPr lang="it-IT">
                <a:solidFill>
                  <a:srgbClr val="000000"/>
                </a:solidFill>
              </a:rPr>
              <a:pPr>
                <a:defRPr/>
              </a:pPr>
              <a:t>‹N›</a:t>
            </a:fld>
            <a:endParaRPr lang="it-IT">
              <a:solidFill>
                <a:srgbClr val="000000"/>
              </a:solidFill>
            </a:endParaRPr>
          </a:p>
        </p:txBody>
      </p:sp>
    </p:spTree>
    <p:extLst>
      <p:ext uri="{BB962C8B-B14F-4D97-AF65-F5344CB8AC3E}">
        <p14:creationId xmlns="" xmlns:p14="http://schemas.microsoft.com/office/powerpoint/2010/main" val="381141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1044575" y="1370013"/>
            <a:ext cx="3810000" cy="4584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5006975" y="1370013"/>
            <a:ext cx="3810000" cy="4584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5"/>
          <p:cNvSpPr>
            <a:spLocks noGrp="1" noChangeArrowheads="1"/>
          </p:cNvSpPr>
          <p:nvPr>
            <p:ph type="dt" sz="half" idx="10"/>
          </p:nvPr>
        </p:nvSpPr>
        <p:spPr>
          <a:ln/>
        </p:spPr>
        <p:txBody>
          <a:bodyPr/>
          <a:lstStyle>
            <a:lvl1pPr>
              <a:defRPr/>
            </a:lvl1pPr>
          </a:lstStyle>
          <a:p>
            <a:pPr>
              <a:defRPr/>
            </a:pPr>
            <a:fld id="{E3105173-A46C-4C7E-85DA-C355EFA62550}" type="datetime1">
              <a:rPr lang="it-IT"/>
              <a:pPr>
                <a:defRPr/>
              </a:pPr>
              <a:t>23/05/2013</a:t>
            </a:fld>
            <a:endParaRPr lang="it-IT"/>
          </a:p>
        </p:txBody>
      </p:sp>
      <p:sp>
        <p:nvSpPr>
          <p:cNvPr id="6" name="Rectangle 6"/>
          <p:cNvSpPr>
            <a:spLocks noGrp="1" noChangeArrowheads="1"/>
          </p:cNvSpPr>
          <p:nvPr>
            <p:ph type="ftr" sz="quarter" idx="11"/>
          </p:nvPr>
        </p:nvSpPr>
        <p:spPr>
          <a:ln/>
        </p:spPr>
        <p:txBody>
          <a:bodyPr/>
          <a:lstStyle>
            <a:lvl1pPr>
              <a:defRPr/>
            </a:lvl1pPr>
          </a:lstStyle>
          <a:p>
            <a:pPr>
              <a:defRPr/>
            </a:pPr>
            <a:endParaRPr lang="it-IT"/>
          </a:p>
        </p:txBody>
      </p:sp>
      <p:sp>
        <p:nvSpPr>
          <p:cNvPr id="7" name="Rectangle 7"/>
          <p:cNvSpPr>
            <a:spLocks noGrp="1" noChangeArrowheads="1"/>
          </p:cNvSpPr>
          <p:nvPr>
            <p:ph type="sldNum" sz="quarter" idx="12"/>
          </p:nvPr>
        </p:nvSpPr>
        <p:spPr>
          <a:ln/>
        </p:spPr>
        <p:txBody>
          <a:bodyPr/>
          <a:lstStyle>
            <a:lvl1pPr>
              <a:defRPr/>
            </a:lvl1pPr>
          </a:lstStyle>
          <a:p>
            <a:pPr>
              <a:defRPr/>
            </a:pPr>
            <a:fld id="{541D6F77-AC99-48FA-94EB-F2C611A36B96}"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smtClean="0"/>
              <a:t>Fare clic per modificare lo stile del titolo</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5"/>
          <p:cNvSpPr>
            <a:spLocks noGrp="1" noChangeArrowheads="1"/>
          </p:cNvSpPr>
          <p:nvPr>
            <p:ph type="dt" sz="half" idx="10"/>
          </p:nvPr>
        </p:nvSpPr>
        <p:spPr>
          <a:ln/>
        </p:spPr>
        <p:txBody>
          <a:bodyPr/>
          <a:lstStyle>
            <a:lvl1pPr>
              <a:defRPr/>
            </a:lvl1pPr>
          </a:lstStyle>
          <a:p>
            <a:pPr>
              <a:defRPr/>
            </a:pPr>
            <a:fld id="{3BA0091F-AF7B-4E4F-856A-280D91D81C0A}" type="datetime1">
              <a:rPr lang="it-IT"/>
              <a:pPr>
                <a:defRPr/>
              </a:pPr>
              <a:t>23/05/2013</a:t>
            </a:fld>
            <a:endParaRPr lang="it-IT"/>
          </a:p>
        </p:txBody>
      </p:sp>
      <p:sp>
        <p:nvSpPr>
          <p:cNvPr id="8" name="Rectangle 6"/>
          <p:cNvSpPr>
            <a:spLocks noGrp="1" noChangeArrowheads="1"/>
          </p:cNvSpPr>
          <p:nvPr>
            <p:ph type="ftr" sz="quarter" idx="11"/>
          </p:nvPr>
        </p:nvSpPr>
        <p:spPr>
          <a:ln/>
        </p:spPr>
        <p:txBody>
          <a:bodyPr/>
          <a:lstStyle>
            <a:lvl1pPr>
              <a:defRPr/>
            </a:lvl1pPr>
          </a:lstStyle>
          <a:p>
            <a:pPr>
              <a:defRPr/>
            </a:pPr>
            <a:endParaRPr lang="it-IT"/>
          </a:p>
        </p:txBody>
      </p:sp>
      <p:sp>
        <p:nvSpPr>
          <p:cNvPr id="9" name="Rectangle 7"/>
          <p:cNvSpPr>
            <a:spLocks noGrp="1" noChangeArrowheads="1"/>
          </p:cNvSpPr>
          <p:nvPr>
            <p:ph type="sldNum" sz="quarter" idx="12"/>
          </p:nvPr>
        </p:nvSpPr>
        <p:spPr>
          <a:ln/>
        </p:spPr>
        <p:txBody>
          <a:bodyPr/>
          <a:lstStyle>
            <a:lvl1pPr>
              <a:defRPr/>
            </a:lvl1pPr>
          </a:lstStyle>
          <a:p>
            <a:pPr>
              <a:defRPr/>
            </a:pPr>
            <a:fld id="{24F78697-8837-4D09-AC9C-98C28FD278F2}"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smtClean="0"/>
              <a:t>Fare clic per modificare lo stile del titolo</a:t>
            </a:r>
            <a:endParaRPr lang="it-IT"/>
          </a:p>
        </p:txBody>
      </p:sp>
      <p:sp>
        <p:nvSpPr>
          <p:cNvPr id="3" name="Rectangle 5"/>
          <p:cNvSpPr>
            <a:spLocks noGrp="1" noChangeArrowheads="1"/>
          </p:cNvSpPr>
          <p:nvPr>
            <p:ph type="dt" sz="half" idx="10"/>
          </p:nvPr>
        </p:nvSpPr>
        <p:spPr>
          <a:ln/>
        </p:spPr>
        <p:txBody>
          <a:bodyPr/>
          <a:lstStyle>
            <a:lvl1pPr>
              <a:defRPr/>
            </a:lvl1pPr>
          </a:lstStyle>
          <a:p>
            <a:pPr>
              <a:defRPr/>
            </a:pPr>
            <a:fld id="{F6E54B82-182B-4441-89E4-AEEB04DEE231}" type="datetime1">
              <a:rPr lang="it-IT"/>
              <a:pPr>
                <a:defRPr/>
              </a:pPr>
              <a:t>23/05/2013</a:t>
            </a:fld>
            <a:endParaRPr lang="it-IT"/>
          </a:p>
        </p:txBody>
      </p:sp>
      <p:sp>
        <p:nvSpPr>
          <p:cNvPr id="4" name="Rectangle 6"/>
          <p:cNvSpPr>
            <a:spLocks noGrp="1" noChangeArrowheads="1"/>
          </p:cNvSpPr>
          <p:nvPr>
            <p:ph type="ftr" sz="quarter" idx="11"/>
          </p:nvPr>
        </p:nvSpPr>
        <p:spPr>
          <a:ln/>
        </p:spPr>
        <p:txBody>
          <a:bodyPr/>
          <a:lstStyle>
            <a:lvl1pPr>
              <a:defRPr/>
            </a:lvl1pPr>
          </a:lstStyle>
          <a:p>
            <a:pPr>
              <a:defRPr/>
            </a:pPr>
            <a:endParaRPr lang="it-IT"/>
          </a:p>
        </p:txBody>
      </p:sp>
      <p:sp>
        <p:nvSpPr>
          <p:cNvPr id="5" name="Rectangle 7"/>
          <p:cNvSpPr>
            <a:spLocks noGrp="1" noChangeArrowheads="1"/>
          </p:cNvSpPr>
          <p:nvPr>
            <p:ph type="sldNum" sz="quarter" idx="12"/>
          </p:nvPr>
        </p:nvSpPr>
        <p:spPr>
          <a:ln/>
        </p:spPr>
        <p:txBody>
          <a:bodyPr/>
          <a:lstStyle>
            <a:lvl1pPr>
              <a:defRPr/>
            </a:lvl1pPr>
          </a:lstStyle>
          <a:p>
            <a:pPr>
              <a:defRPr/>
            </a:pPr>
            <a:fld id="{3EBC0D8D-D93C-4F49-B7FC-D6DA59254881}"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fld id="{ED00AA39-145C-49B9-B78F-B7F7166D1C3C}" type="datetime1">
              <a:rPr lang="it-IT"/>
              <a:pPr>
                <a:defRPr/>
              </a:pPr>
              <a:t>23/05/2013</a:t>
            </a:fld>
            <a:endParaRPr lang="it-IT"/>
          </a:p>
        </p:txBody>
      </p:sp>
      <p:sp>
        <p:nvSpPr>
          <p:cNvPr id="3" name="Rectangle 6"/>
          <p:cNvSpPr>
            <a:spLocks noGrp="1" noChangeArrowheads="1"/>
          </p:cNvSpPr>
          <p:nvPr>
            <p:ph type="ftr" sz="quarter" idx="11"/>
          </p:nvPr>
        </p:nvSpPr>
        <p:spPr>
          <a:ln/>
        </p:spPr>
        <p:txBody>
          <a:bodyPr/>
          <a:lstStyle>
            <a:lvl1pPr>
              <a:defRPr/>
            </a:lvl1pPr>
          </a:lstStyle>
          <a:p>
            <a:pPr>
              <a:defRPr/>
            </a:pPr>
            <a:endParaRPr lang="it-IT"/>
          </a:p>
        </p:txBody>
      </p:sp>
      <p:sp>
        <p:nvSpPr>
          <p:cNvPr id="4" name="Rectangle 7"/>
          <p:cNvSpPr>
            <a:spLocks noGrp="1" noChangeArrowheads="1"/>
          </p:cNvSpPr>
          <p:nvPr>
            <p:ph type="sldNum" sz="quarter" idx="12"/>
          </p:nvPr>
        </p:nvSpPr>
        <p:spPr>
          <a:ln/>
        </p:spPr>
        <p:txBody>
          <a:bodyPr/>
          <a:lstStyle>
            <a:lvl1pPr>
              <a:defRPr/>
            </a:lvl1pPr>
          </a:lstStyle>
          <a:p>
            <a:pPr>
              <a:defRPr/>
            </a:pPr>
            <a:fld id="{69FDF9F7-FDBF-4B90-AC4D-AE68D6E06185}"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5"/>
          <p:cNvSpPr>
            <a:spLocks noGrp="1" noChangeArrowheads="1"/>
          </p:cNvSpPr>
          <p:nvPr>
            <p:ph type="dt" sz="half" idx="10"/>
          </p:nvPr>
        </p:nvSpPr>
        <p:spPr>
          <a:ln/>
        </p:spPr>
        <p:txBody>
          <a:bodyPr/>
          <a:lstStyle>
            <a:lvl1pPr>
              <a:defRPr/>
            </a:lvl1pPr>
          </a:lstStyle>
          <a:p>
            <a:pPr>
              <a:defRPr/>
            </a:pPr>
            <a:fld id="{5D290B1F-AB36-435A-905F-F6CEC89A5EF8}" type="datetime1">
              <a:rPr lang="it-IT"/>
              <a:pPr>
                <a:defRPr/>
              </a:pPr>
              <a:t>23/05/2013</a:t>
            </a:fld>
            <a:endParaRPr lang="it-IT"/>
          </a:p>
        </p:txBody>
      </p:sp>
      <p:sp>
        <p:nvSpPr>
          <p:cNvPr id="6" name="Rectangle 6"/>
          <p:cNvSpPr>
            <a:spLocks noGrp="1" noChangeArrowheads="1"/>
          </p:cNvSpPr>
          <p:nvPr>
            <p:ph type="ftr" sz="quarter" idx="11"/>
          </p:nvPr>
        </p:nvSpPr>
        <p:spPr>
          <a:ln/>
        </p:spPr>
        <p:txBody>
          <a:bodyPr/>
          <a:lstStyle>
            <a:lvl1pPr>
              <a:defRPr/>
            </a:lvl1pPr>
          </a:lstStyle>
          <a:p>
            <a:pPr>
              <a:defRPr/>
            </a:pPr>
            <a:endParaRPr lang="it-IT"/>
          </a:p>
        </p:txBody>
      </p:sp>
      <p:sp>
        <p:nvSpPr>
          <p:cNvPr id="7" name="Rectangle 7"/>
          <p:cNvSpPr>
            <a:spLocks noGrp="1" noChangeArrowheads="1"/>
          </p:cNvSpPr>
          <p:nvPr>
            <p:ph type="sldNum" sz="quarter" idx="12"/>
          </p:nvPr>
        </p:nvSpPr>
        <p:spPr>
          <a:ln/>
        </p:spPr>
        <p:txBody>
          <a:bodyPr/>
          <a:lstStyle>
            <a:lvl1pPr>
              <a:defRPr/>
            </a:lvl1pPr>
          </a:lstStyle>
          <a:p>
            <a:pPr>
              <a:defRPr/>
            </a:pPr>
            <a:fld id="{E2BF4533-9648-4EB0-A2F8-48FDB89B6475}"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smtClean="0"/>
              <a:t>Fare clic per modificare lo stile del titolo</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Rectangle 5"/>
          <p:cNvSpPr>
            <a:spLocks noGrp="1" noChangeArrowheads="1"/>
          </p:cNvSpPr>
          <p:nvPr>
            <p:ph type="dt" sz="half" idx="10"/>
          </p:nvPr>
        </p:nvSpPr>
        <p:spPr>
          <a:ln/>
        </p:spPr>
        <p:txBody>
          <a:bodyPr/>
          <a:lstStyle>
            <a:lvl1pPr>
              <a:defRPr/>
            </a:lvl1pPr>
          </a:lstStyle>
          <a:p>
            <a:pPr>
              <a:defRPr/>
            </a:pPr>
            <a:fld id="{2E698F37-48B4-439D-B8E6-B0F62519E198}" type="datetime1">
              <a:rPr lang="it-IT"/>
              <a:pPr>
                <a:defRPr/>
              </a:pPr>
              <a:t>23/05/2013</a:t>
            </a:fld>
            <a:endParaRPr lang="it-IT"/>
          </a:p>
        </p:txBody>
      </p:sp>
      <p:sp>
        <p:nvSpPr>
          <p:cNvPr id="6" name="Rectangle 6"/>
          <p:cNvSpPr>
            <a:spLocks noGrp="1" noChangeArrowheads="1"/>
          </p:cNvSpPr>
          <p:nvPr>
            <p:ph type="ftr" sz="quarter" idx="11"/>
          </p:nvPr>
        </p:nvSpPr>
        <p:spPr>
          <a:ln/>
        </p:spPr>
        <p:txBody>
          <a:bodyPr/>
          <a:lstStyle>
            <a:lvl1pPr>
              <a:defRPr/>
            </a:lvl1pPr>
          </a:lstStyle>
          <a:p>
            <a:pPr>
              <a:defRPr/>
            </a:pPr>
            <a:endParaRPr lang="it-IT"/>
          </a:p>
        </p:txBody>
      </p:sp>
      <p:sp>
        <p:nvSpPr>
          <p:cNvPr id="7" name="Rectangle 7"/>
          <p:cNvSpPr>
            <a:spLocks noGrp="1" noChangeArrowheads="1"/>
          </p:cNvSpPr>
          <p:nvPr>
            <p:ph type="sldNum" sz="quarter" idx="12"/>
          </p:nvPr>
        </p:nvSpPr>
        <p:spPr>
          <a:ln/>
        </p:spPr>
        <p:txBody>
          <a:bodyPr/>
          <a:lstStyle>
            <a:lvl1pPr>
              <a:defRPr/>
            </a:lvl1pPr>
          </a:lstStyle>
          <a:p>
            <a:pPr>
              <a:defRPr/>
            </a:pPr>
            <a:fld id="{378A8254-5A2C-433B-8A73-E24C9484F5B2}" type="slidenum">
              <a:rPr lang="it-IT"/>
              <a:pPr>
                <a:defRPr/>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theme" Target="../theme/theme3.xml"/><Relationship Id="rId2" Type="http://schemas.openxmlformats.org/officeDocument/2006/relationships/slideLayout" Target="../slideLayouts/slideLayout27.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6" name="Rectangle 4"/>
          <p:cNvSpPr>
            <a:spLocks noGrp="1" noChangeArrowheads="1"/>
          </p:cNvSpPr>
          <p:nvPr>
            <p:ph type="body" idx="1"/>
          </p:nvPr>
        </p:nvSpPr>
        <p:spPr bwMode="auto">
          <a:xfrm>
            <a:off x="1044575" y="1370013"/>
            <a:ext cx="7772400" cy="4584700"/>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3077" name="Rectangle 5"/>
          <p:cNvSpPr>
            <a:spLocks noGrp="1" noChangeArrowheads="1"/>
          </p:cNvSpPr>
          <p:nvPr>
            <p:ph type="dt" sz="half" idx="2"/>
          </p:nvPr>
        </p:nvSpPr>
        <p:spPr bwMode="auto">
          <a:xfrm>
            <a:off x="866775" y="6248400"/>
            <a:ext cx="1905000" cy="4572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eaLnBrk="0" hangingPunct="0">
              <a:spcBef>
                <a:spcPct val="0"/>
              </a:spcBef>
              <a:buClrTx/>
              <a:buFontTx/>
              <a:buNone/>
              <a:defRPr sz="1400" b="0"/>
            </a:lvl1pPr>
          </a:lstStyle>
          <a:p>
            <a:pPr>
              <a:defRPr/>
            </a:pPr>
            <a:fld id="{055C2BF0-7A5A-4F6C-99A2-ADE1DE0E1923}" type="datetime1">
              <a:rPr lang="it-IT"/>
              <a:pPr>
                <a:defRPr/>
              </a:pPr>
              <a:t>23/05/2013</a:t>
            </a:fld>
            <a:endParaRPr lang="it-IT"/>
          </a:p>
        </p:txBody>
      </p:sp>
      <p:sp>
        <p:nvSpPr>
          <p:cNvPr id="3078" name="Rectangle 6"/>
          <p:cNvSpPr>
            <a:spLocks noGrp="1" noChangeArrowheads="1"/>
          </p:cNvSpPr>
          <p:nvPr>
            <p:ph type="ftr" sz="quarter" idx="3"/>
          </p:nvPr>
        </p:nvSpPr>
        <p:spPr bwMode="auto">
          <a:xfrm>
            <a:off x="3260725" y="6248400"/>
            <a:ext cx="2895600" cy="457200"/>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ctr" eaLnBrk="0" hangingPunct="0">
              <a:spcBef>
                <a:spcPct val="0"/>
              </a:spcBef>
              <a:buClrTx/>
              <a:buFontTx/>
              <a:buNone/>
              <a:defRPr sz="1400" b="0"/>
            </a:lvl1pPr>
          </a:lstStyle>
          <a:p>
            <a:pPr>
              <a:defRPr/>
            </a:pPr>
            <a:endParaRPr lang="it-IT"/>
          </a:p>
        </p:txBody>
      </p:sp>
      <p:sp>
        <p:nvSpPr>
          <p:cNvPr id="3080" name="Line 8"/>
          <p:cNvSpPr>
            <a:spLocks noChangeShapeType="1"/>
          </p:cNvSpPr>
          <p:nvPr/>
        </p:nvSpPr>
        <p:spPr bwMode="auto">
          <a:xfrm>
            <a:off x="971550" y="1028700"/>
            <a:ext cx="7996238" cy="0"/>
          </a:xfrm>
          <a:prstGeom prst="line">
            <a:avLst/>
          </a:prstGeom>
          <a:noFill/>
          <a:ln w="19050">
            <a:solidFill>
              <a:srgbClr val="00458A"/>
            </a:solidFill>
            <a:round/>
            <a:headEnd/>
            <a:tailEnd/>
          </a:ln>
          <a:effectLst/>
        </p:spPr>
        <p:txBody>
          <a:bodyPr wrap="none" anchor="ctr"/>
          <a:lstStyle/>
          <a:p>
            <a:pPr>
              <a:defRPr/>
            </a:pPr>
            <a:endParaRPr lang="it-IT"/>
          </a:p>
        </p:txBody>
      </p:sp>
      <p:sp>
        <p:nvSpPr>
          <p:cNvPr id="3086" name="Rectangle 14"/>
          <p:cNvSpPr>
            <a:spLocks noChangeArrowheads="1"/>
          </p:cNvSpPr>
          <p:nvPr userDrawn="1"/>
        </p:nvSpPr>
        <p:spPr bwMode="auto">
          <a:xfrm>
            <a:off x="1109663" y="265113"/>
            <a:ext cx="8262937" cy="838200"/>
          </a:xfrm>
          <a:prstGeom prst="rect">
            <a:avLst/>
          </a:prstGeom>
          <a:noFill/>
          <a:ln w="9525">
            <a:noFill/>
            <a:miter lim="800000"/>
            <a:headEnd/>
            <a:tailEnd/>
          </a:ln>
          <a:effectLst/>
        </p:spPr>
        <p:txBody>
          <a:bodyPr lIns="96661" tIns="48331" rIns="96661" bIns="48331"/>
          <a:lstStyle/>
          <a:p>
            <a:pPr>
              <a:spcBef>
                <a:spcPct val="0"/>
              </a:spcBef>
              <a:buClrTx/>
              <a:buFontTx/>
              <a:buNone/>
              <a:defRPr/>
            </a:pPr>
            <a:endParaRPr lang="de-DE" sz="1900">
              <a:solidFill>
                <a:schemeClr val="tx2"/>
              </a:solidFill>
            </a:endParaRPr>
          </a:p>
        </p:txBody>
      </p:sp>
      <p:sp>
        <p:nvSpPr>
          <p:cNvPr id="3079" name="Rectangle 7"/>
          <p:cNvSpPr>
            <a:spLocks noGrp="1" noChangeArrowheads="1"/>
          </p:cNvSpPr>
          <p:nvPr>
            <p:ph type="sldNum" sz="quarter" idx="4"/>
          </p:nvPr>
        </p:nvSpPr>
        <p:spPr bwMode="auto">
          <a:xfrm>
            <a:off x="0" y="6151563"/>
            <a:ext cx="788988" cy="457200"/>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ctr" eaLnBrk="0" hangingPunct="0">
              <a:spcBef>
                <a:spcPct val="0"/>
              </a:spcBef>
              <a:buClrTx/>
              <a:buFontTx/>
              <a:buNone/>
              <a:defRPr sz="800">
                <a:solidFill>
                  <a:schemeClr val="bg1"/>
                </a:solidFill>
              </a:defRPr>
            </a:lvl1pPr>
          </a:lstStyle>
          <a:p>
            <a:pPr>
              <a:defRPr/>
            </a:pPr>
            <a:fld id="{7A276977-42FA-45AB-BA63-210B8C89342E}" type="slidenum">
              <a:rPr lang="it-IT"/>
              <a:pPr>
                <a:defRPr/>
              </a:pPr>
              <a:t>‹N›</a:t>
            </a:fld>
            <a:endParaRPr lang="it-IT"/>
          </a:p>
        </p:txBody>
      </p:sp>
      <p:sp>
        <p:nvSpPr>
          <p:cNvPr id="3089" name="Rectangle 17"/>
          <p:cNvSpPr>
            <a:spLocks noChangeArrowheads="1"/>
          </p:cNvSpPr>
          <p:nvPr userDrawn="1"/>
        </p:nvSpPr>
        <p:spPr bwMode="auto">
          <a:xfrm>
            <a:off x="0" y="2819400"/>
            <a:ext cx="755650" cy="4038600"/>
          </a:xfrm>
          <a:prstGeom prst="rect">
            <a:avLst/>
          </a:prstGeom>
          <a:gradFill rotWithShape="1">
            <a:gsLst>
              <a:gs pos="0">
                <a:srgbClr val="00458A"/>
              </a:gs>
              <a:gs pos="100000">
                <a:srgbClr val="00458A">
                  <a:gamma/>
                  <a:tint val="87843"/>
                  <a:invGamma/>
                </a:srgbClr>
              </a:gs>
            </a:gsLst>
            <a:lin ang="5400000" scaled="1"/>
          </a:gradFill>
          <a:ln w="9525" algn="ctr">
            <a:solidFill>
              <a:srgbClr val="00458A"/>
            </a:solidFill>
            <a:miter lim="800000"/>
            <a:headEnd/>
            <a:tailEnd/>
          </a:ln>
          <a:effectLst/>
        </p:spPr>
        <p:txBody>
          <a:bodyPr wrap="none" lIns="90315" tIns="45158" rIns="90315" bIns="45158" anchor="ctr"/>
          <a:lstStyle/>
          <a:p>
            <a:pPr>
              <a:defRPr/>
            </a:pPr>
            <a:endParaRPr lang="it-IT"/>
          </a:p>
        </p:txBody>
      </p:sp>
      <p:sp>
        <p:nvSpPr>
          <p:cNvPr id="3091" name="Rectangle 19"/>
          <p:cNvSpPr>
            <a:spLocks noChangeArrowheads="1"/>
          </p:cNvSpPr>
          <p:nvPr userDrawn="1"/>
        </p:nvSpPr>
        <p:spPr bwMode="auto">
          <a:xfrm>
            <a:off x="0" y="0"/>
            <a:ext cx="755650" cy="2852738"/>
          </a:xfrm>
          <a:prstGeom prst="rect">
            <a:avLst/>
          </a:prstGeom>
          <a:noFill/>
          <a:ln w="9525" algn="ctr">
            <a:solidFill>
              <a:srgbClr val="00458A"/>
            </a:solidFill>
            <a:miter lim="800000"/>
            <a:headEnd/>
            <a:tailEnd/>
          </a:ln>
          <a:effectLst/>
        </p:spPr>
        <p:txBody>
          <a:bodyPr wrap="none" lIns="90315" tIns="45158" rIns="90315" bIns="45158" anchor="ctr"/>
          <a:lstStyle/>
          <a:p>
            <a:pPr>
              <a:defRPr/>
            </a:pPr>
            <a:endParaRPr lang="it-IT"/>
          </a:p>
        </p:txBody>
      </p:sp>
      <p:pic>
        <p:nvPicPr>
          <p:cNvPr id="6154" name="Picture 18" descr="logo_mcc_orizzontale NO MCC"/>
          <p:cNvPicPr>
            <a:picLocks noChangeAspect="1" noChangeArrowheads="1"/>
          </p:cNvPicPr>
          <p:nvPr userDrawn="1"/>
        </p:nvPicPr>
        <p:blipFill>
          <a:blip r:embed="rId16" cstate="print"/>
          <a:srcRect/>
          <a:stretch>
            <a:fillRect/>
          </a:stretch>
        </p:blipFill>
        <p:spPr bwMode="auto">
          <a:xfrm>
            <a:off x="82550" y="-171450"/>
            <a:ext cx="563563" cy="32512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948"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45" r:id="rId12"/>
    <p:sldLayoutId id="2147483946" r:id="rId13"/>
    <p:sldLayoutId id="2147483947" r:id="rId14"/>
  </p:sldLayoutIdLst>
  <p:hf hdr="0" ftr="0" dt="0"/>
  <p:txStyles>
    <p:titleStyle>
      <a:lvl1pPr algn="l" rtl="0" eaLnBrk="0" fontAlgn="base" hangingPunct="0">
        <a:spcBef>
          <a:spcPct val="0"/>
        </a:spcBef>
        <a:spcAft>
          <a:spcPct val="0"/>
        </a:spcAft>
        <a:defRPr sz="1900" b="1">
          <a:solidFill>
            <a:schemeClr val="tx2"/>
          </a:solidFill>
          <a:latin typeface="+mj-lt"/>
          <a:ea typeface="+mj-ea"/>
          <a:cs typeface="+mj-cs"/>
        </a:defRPr>
      </a:lvl1pPr>
      <a:lvl2pPr algn="l" rtl="0" eaLnBrk="0" fontAlgn="base" hangingPunct="0">
        <a:spcBef>
          <a:spcPct val="0"/>
        </a:spcBef>
        <a:spcAft>
          <a:spcPct val="0"/>
        </a:spcAft>
        <a:defRPr sz="1900" b="1">
          <a:solidFill>
            <a:schemeClr val="tx2"/>
          </a:solidFill>
          <a:latin typeface="Arial" charset="0"/>
          <a:ea typeface="Osaka" pitchFamily="1" charset="-128"/>
        </a:defRPr>
      </a:lvl2pPr>
      <a:lvl3pPr algn="l" rtl="0" eaLnBrk="0" fontAlgn="base" hangingPunct="0">
        <a:spcBef>
          <a:spcPct val="0"/>
        </a:spcBef>
        <a:spcAft>
          <a:spcPct val="0"/>
        </a:spcAft>
        <a:defRPr sz="1900" b="1">
          <a:solidFill>
            <a:schemeClr val="tx2"/>
          </a:solidFill>
          <a:latin typeface="Arial" charset="0"/>
          <a:ea typeface="Osaka" pitchFamily="1" charset="-128"/>
        </a:defRPr>
      </a:lvl3pPr>
      <a:lvl4pPr algn="l" rtl="0" eaLnBrk="0" fontAlgn="base" hangingPunct="0">
        <a:spcBef>
          <a:spcPct val="0"/>
        </a:spcBef>
        <a:spcAft>
          <a:spcPct val="0"/>
        </a:spcAft>
        <a:defRPr sz="1900" b="1">
          <a:solidFill>
            <a:schemeClr val="tx2"/>
          </a:solidFill>
          <a:latin typeface="Arial" charset="0"/>
          <a:ea typeface="Osaka" pitchFamily="1" charset="-128"/>
        </a:defRPr>
      </a:lvl4pPr>
      <a:lvl5pPr algn="l" rtl="0" eaLnBrk="0" fontAlgn="base" hangingPunct="0">
        <a:spcBef>
          <a:spcPct val="0"/>
        </a:spcBef>
        <a:spcAft>
          <a:spcPct val="0"/>
        </a:spcAft>
        <a:defRPr sz="1900" b="1">
          <a:solidFill>
            <a:schemeClr val="tx2"/>
          </a:solidFill>
          <a:latin typeface="Arial" charset="0"/>
          <a:ea typeface="Osaka" pitchFamily="1" charset="-128"/>
        </a:defRPr>
      </a:lvl5pPr>
      <a:lvl6pPr marL="457200" algn="l" rtl="0" fontAlgn="base">
        <a:spcBef>
          <a:spcPct val="0"/>
        </a:spcBef>
        <a:spcAft>
          <a:spcPct val="0"/>
        </a:spcAft>
        <a:defRPr sz="1900" b="1">
          <a:solidFill>
            <a:schemeClr val="tx2"/>
          </a:solidFill>
          <a:latin typeface="Arial" charset="0"/>
          <a:ea typeface="Osaka" pitchFamily="1" charset="-128"/>
        </a:defRPr>
      </a:lvl6pPr>
      <a:lvl7pPr marL="914400" algn="l" rtl="0" fontAlgn="base">
        <a:spcBef>
          <a:spcPct val="0"/>
        </a:spcBef>
        <a:spcAft>
          <a:spcPct val="0"/>
        </a:spcAft>
        <a:defRPr sz="1900" b="1">
          <a:solidFill>
            <a:schemeClr val="tx2"/>
          </a:solidFill>
          <a:latin typeface="Arial" charset="0"/>
          <a:ea typeface="Osaka" pitchFamily="1" charset="-128"/>
        </a:defRPr>
      </a:lvl7pPr>
      <a:lvl8pPr marL="1371600" algn="l" rtl="0" fontAlgn="base">
        <a:spcBef>
          <a:spcPct val="0"/>
        </a:spcBef>
        <a:spcAft>
          <a:spcPct val="0"/>
        </a:spcAft>
        <a:defRPr sz="1900" b="1">
          <a:solidFill>
            <a:schemeClr val="tx2"/>
          </a:solidFill>
          <a:latin typeface="Arial" charset="0"/>
          <a:ea typeface="Osaka" pitchFamily="1" charset="-128"/>
        </a:defRPr>
      </a:lvl8pPr>
      <a:lvl9pPr marL="1828800" algn="l" rtl="0" fontAlgn="base">
        <a:spcBef>
          <a:spcPct val="0"/>
        </a:spcBef>
        <a:spcAft>
          <a:spcPct val="0"/>
        </a:spcAft>
        <a:defRPr sz="1900" b="1">
          <a:solidFill>
            <a:schemeClr val="tx2"/>
          </a:solidFill>
          <a:latin typeface="Arial" charset="0"/>
          <a:ea typeface="Osaka" pitchFamily="1" charset="-128"/>
        </a:defRPr>
      </a:lvl9pPr>
    </p:titleStyle>
    <p:bodyStyle>
      <a:lvl1pPr marL="268288" indent="-268288"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cs typeface="+mn-cs"/>
        </a:defRPr>
      </a:lvl1pPr>
      <a:lvl2pPr marL="719138"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2pPr>
      <a:lvl3pPr marL="1169988"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3pPr>
      <a:lvl4pPr marL="1620838" indent="-271463"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4pPr>
      <a:lvl5pPr marL="2165350"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5pPr>
      <a:lvl6pPr marL="26225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6pPr>
      <a:lvl7pPr marL="30797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7pPr>
      <a:lvl8pPr marL="35369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8pPr>
      <a:lvl9pPr marL="39941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smtClean="0"/>
              <a:t>Fare clic per modificare stile</a:t>
            </a:r>
          </a:p>
        </p:txBody>
      </p:sp>
      <p:sp>
        <p:nvSpPr>
          <p:cNvPr id="2051"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solidFill>
                  <a:srgbClr val="000000"/>
                </a:solidFill>
                <a:latin typeface="Arial" pitchFamily="34" charset="0"/>
              </a:defRPr>
            </a:lvl1pPr>
          </a:lstStyle>
          <a:p>
            <a:pPr eaLnBrk="0" hangingPunct="0">
              <a:spcBef>
                <a:spcPct val="0"/>
              </a:spcBef>
              <a:buClrTx/>
              <a:buFontTx/>
              <a:buNone/>
              <a:defRPr/>
            </a:pPr>
            <a:endParaRPr lang="it-IT" b="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000000"/>
                </a:solidFill>
                <a:latin typeface="Arial" pitchFamily="34" charset="0"/>
              </a:defRPr>
            </a:lvl1pPr>
          </a:lstStyle>
          <a:p>
            <a:pPr eaLnBrk="0" hangingPunct="0">
              <a:spcBef>
                <a:spcPct val="0"/>
              </a:spcBef>
              <a:buClrTx/>
              <a:buFontTx/>
              <a:buNone/>
              <a:defRPr/>
            </a:pPr>
            <a:endParaRPr lang="it-IT" b="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solidFill>
                  <a:srgbClr val="000000"/>
                </a:solidFill>
                <a:latin typeface="Arial" pitchFamily="34" charset="0"/>
              </a:defRPr>
            </a:lvl1pPr>
          </a:lstStyle>
          <a:p>
            <a:pPr eaLnBrk="0" hangingPunct="0">
              <a:spcBef>
                <a:spcPct val="0"/>
              </a:spcBef>
              <a:buClrTx/>
              <a:buFontTx/>
              <a:buNone/>
              <a:defRPr/>
            </a:pPr>
            <a:fld id="{B955D5C6-4F6D-4FF3-9F94-556DC7C51F95}" type="slidenum">
              <a:rPr lang="it-IT" b="0"/>
              <a:pPr eaLnBrk="0" hangingPunct="0">
                <a:spcBef>
                  <a:spcPct val="0"/>
                </a:spcBef>
                <a:buClrTx/>
                <a:buFontTx/>
                <a:buNone/>
                <a:defRPr/>
              </a:pPr>
              <a:t>‹N›</a:t>
            </a:fld>
            <a:endParaRPr lang="it-IT" b="0"/>
          </a:p>
        </p:txBody>
      </p:sp>
    </p:spTree>
    <p:extLst>
      <p:ext uri="{BB962C8B-B14F-4D97-AF65-F5344CB8AC3E}">
        <p14:creationId xmlns="" xmlns:p14="http://schemas.microsoft.com/office/powerpoint/2010/main" val="1452530650"/>
      </p:ext>
    </p:extLst>
  </p:cSld>
  <p:clrMap bg1="lt1" tx1="dk1" bg2="lt2" tx2="dk2" accent1="accent1" accent2="accent2" accent3="accent3" accent4="accent4" accent5="accent5" accent6="accent6" hlink="hlink" folHlink="folHlink"/>
  <p:sldLayoutIdLst>
    <p:sldLayoutId id="2147483950" r:id="rId1"/>
    <p:sldLayoutId id="2147483951" r:id="rId2"/>
    <p:sldLayoutId id="2147483952" r:id="rId3"/>
    <p:sldLayoutId id="2147483953" r:id="rId4"/>
    <p:sldLayoutId id="2147483954" r:id="rId5"/>
    <p:sldLayoutId id="2147483955" r:id="rId6"/>
    <p:sldLayoutId id="2147483956" r:id="rId7"/>
    <p:sldLayoutId id="2147483957" r:id="rId8"/>
    <p:sldLayoutId id="2147483958" r:id="rId9"/>
    <p:sldLayoutId id="2147483959" r:id="rId10"/>
    <p:sldLayoutId id="214748396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Geneva" pitchFamily="-128" charset="-128"/>
        </a:defRPr>
      </a:lvl2pPr>
      <a:lvl3pPr algn="ctr" rtl="0" eaLnBrk="0" fontAlgn="base" hangingPunct="0">
        <a:spcBef>
          <a:spcPct val="0"/>
        </a:spcBef>
        <a:spcAft>
          <a:spcPct val="0"/>
        </a:spcAft>
        <a:defRPr sz="4400">
          <a:solidFill>
            <a:schemeClr val="tx2"/>
          </a:solidFill>
          <a:latin typeface="Arial" pitchFamily="34" charset="0"/>
          <a:ea typeface="Geneva" pitchFamily="-128" charset="-128"/>
        </a:defRPr>
      </a:lvl3pPr>
      <a:lvl4pPr algn="ctr" rtl="0" eaLnBrk="0" fontAlgn="base" hangingPunct="0">
        <a:spcBef>
          <a:spcPct val="0"/>
        </a:spcBef>
        <a:spcAft>
          <a:spcPct val="0"/>
        </a:spcAft>
        <a:defRPr sz="4400">
          <a:solidFill>
            <a:schemeClr val="tx2"/>
          </a:solidFill>
          <a:latin typeface="Arial" pitchFamily="34" charset="0"/>
          <a:ea typeface="Geneva" pitchFamily="-128" charset="-128"/>
        </a:defRPr>
      </a:lvl4pPr>
      <a:lvl5pPr algn="ctr" rtl="0" eaLnBrk="0" fontAlgn="base" hangingPunct="0">
        <a:spcBef>
          <a:spcPct val="0"/>
        </a:spcBef>
        <a:spcAft>
          <a:spcPct val="0"/>
        </a:spcAft>
        <a:defRPr sz="4400">
          <a:solidFill>
            <a:schemeClr val="tx2"/>
          </a:solidFill>
          <a:latin typeface="Arial" pitchFamily="34" charset="0"/>
          <a:ea typeface="Geneva" pitchFamily="-128" charset="-128"/>
        </a:defRPr>
      </a:lvl5pPr>
      <a:lvl6pPr marL="457200" algn="ctr" rtl="0" fontAlgn="base">
        <a:spcBef>
          <a:spcPct val="0"/>
        </a:spcBef>
        <a:spcAft>
          <a:spcPct val="0"/>
        </a:spcAft>
        <a:defRPr sz="4400">
          <a:solidFill>
            <a:schemeClr val="tx2"/>
          </a:solidFill>
          <a:latin typeface="Arial" pitchFamily="34" charset="0"/>
          <a:ea typeface="Geneva" pitchFamily="-128" charset="-128"/>
        </a:defRPr>
      </a:lvl6pPr>
      <a:lvl7pPr marL="914400" algn="ctr" rtl="0" fontAlgn="base">
        <a:spcBef>
          <a:spcPct val="0"/>
        </a:spcBef>
        <a:spcAft>
          <a:spcPct val="0"/>
        </a:spcAft>
        <a:defRPr sz="4400">
          <a:solidFill>
            <a:schemeClr val="tx2"/>
          </a:solidFill>
          <a:latin typeface="Arial" pitchFamily="34" charset="0"/>
          <a:ea typeface="Geneva" pitchFamily="-128" charset="-128"/>
        </a:defRPr>
      </a:lvl7pPr>
      <a:lvl8pPr marL="1371600" algn="ctr" rtl="0" fontAlgn="base">
        <a:spcBef>
          <a:spcPct val="0"/>
        </a:spcBef>
        <a:spcAft>
          <a:spcPct val="0"/>
        </a:spcAft>
        <a:defRPr sz="4400">
          <a:solidFill>
            <a:schemeClr val="tx2"/>
          </a:solidFill>
          <a:latin typeface="Arial" pitchFamily="34" charset="0"/>
          <a:ea typeface="Geneva" pitchFamily="-128" charset="-128"/>
        </a:defRPr>
      </a:lvl8pPr>
      <a:lvl9pPr marL="1828800" algn="ctr" rtl="0" fontAlgn="base">
        <a:spcBef>
          <a:spcPct val="0"/>
        </a:spcBef>
        <a:spcAft>
          <a:spcPct val="0"/>
        </a:spcAft>
        <a:defRPr sz="4400">
          <a:solidFill>
            <a:schemeClr val="tx2"/>
          </a:solidFill>
          <a:latin typeface="Arial" pitchFamily="34" charset="0"/>
          <a:ea typeface="Geneva" pitchFamily="-128"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smtClean="0"/>
              <a:t>Fare clic per modificare stile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eaLnBrk="0" hangingPunct="0">
              <a:spcBef>
                <a:spcPct val="0"/>
              </a:spcBef>
              <a:buClrTx/>
              <a:buFontTx/>
              <a:buNone/>
              <a:defRPr/>
            </a:pPr>
            <a:endParaRPr lang="it-IT" b="0">
              <a:solidFill>
                <a:srgbClr val="000000"/>
              </a:solidFill>
              <a:ea typeface="Geneva" pitchFamily="-128" charset="-128"/>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eaLnBrk="0" hangingPunct="0">
              <a:spcBef>
                <a:spcPct val="0"/>
              </a:spcBef>
              <a:buClrTx/>
              <a:buFontTx/>
              <a:buNone/>
              <a:defRPr/>
            </a:pPr>
            <a:endParaRPr lang="it-IT" b="0">
              <a:solidFill>
                <a:srgbClr val="000000"/>
              </a:solidFill>
              <a:ea typeface="Geneva" pitchFamily="-128" charset="-128"/>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eaLnBrk="0" hangingPunct="0">
              <a:spcBef>
                <a:spcPct val="0"/>
              </a:spcBef>
              <a:buClrTx/>
              <a:buFontTx/>
              <a:buNone/>
              <a:defRPr/>
            </a:pPr>
            <a:fld id="{65FC43F0-00DB-48A6-88D4-1C114C73323B}" type="slidenum">
              <a:rPr lang="it-IT" b="0">
                <a:solidFill>
                  <a:srgbClr val="000000"/>
                </a:solidFill>
                <a:ea typeface="Geneva" pitchFamily="-128" charset="-128"/>
              </a:rPr>
              <a:pPr eaLnBrk="0" hangingPunct="0">
                <a:spcBef>
                  <a:spcPct val="0"/>
                </a:spcBef>
                <a:buClrTx/>
                <a:buFontTx/>
                <a:buNone/>
                <a:defRPr/>
              </a:pPr>
              <a:t>‹N›</a:t>
            </a:fld>
            <a:endParaRPr lang="it-IT" b="0">
              <a:solidFill>
                <a:srgbClr val="000000"/>
              </a:solidFill>
              <a:ea typeface="Geneva" pitchFamily="-128" charset="-128"/>
            </a:endParaRPr>
          </a:p>
        </p:txBody>
      </p:sp>
    </p:spTree>
    <p:extLst>
      <p:ext uri="{BB962C8B-B14F-4D97-AF65-F5344CB8AC3E}">
        <p14:creationId xmlns="" xmlns:p14="http://schemas.microsoft.com/office/powerpoint/2010/main" val="2128841373"/>
      </p:ext>
    </p:extLst>
  </p:cSld>
  <p:clrMap bg1="lt1" tx1="dk1" bg2="lt2" tx2="dk2" accent1="accent1" accent2="accent2" accent3="accent3" accent4="accent4" accent5="accent5" accent6="accent6" hlink="hlink" folHlink="folHlink"/>
  <p:sldLayoutIdLst>
    <p:sldLayoutId id="2147483962" r:id="rId1"/>
    <p:sldLayoutId id="2147483963" r:id="rId2"/>
    <p:sldLayoutId id="2147483964" r:id="rId3"/>
    <p:sldLayoutId id="2147483965" r:id="rId4"/>
    <p:sldLayoutId id="2147483966" r:id="rId5"/>
    <p:sldLayoutId id="2147483967" r:id="rId6"/>
    <p:sldLayoutId id="2147483968" r:id="rId7"/>
    <p:sldLayoutId id="2147483969" r:id="rId8"/>
    <p:sldLayoutId id="2147483970" r:id="rId9"/>
    <p:sldLayoutId id="2147483971" r:id="rId10"/>
    <p:sldLayoutId id="2147483972"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ea typeface="Geneva" pitchFamily="-128" charset="-128"/>
        </a:defRPr>
      </a:lvl2pPr>
      <a:lvl3pPr algn="ctr" rtl="0" eaLnBrk="0" fontAlgn="base" hangingPunct="0">
        <a:spcBef>
          <a:spcPct val="0"/>
        </a:spcBef>
        <a:spcAft>
          <a:spcPct val="0"/>
        </a:spcAft>
        <a:defRPr sz="4400">
          <a:solidFill>
            <a:schemeClr val="tx2"/>
          </a:solidFill>
          <a:latin typeface="Arial" pitchFamily="34" charset="0"/>
          <a:ea typeface="Geneva" pitchFamily="-128" charset="-128"/>
        </a:defRPr>
      </a:lvl3pPr>
      <a:lvl4pPr algn="ctr" rtl="0" eaLnBrk="0" fontAlgn="base" hangingPunct="0">
        <a:spcBef>
          <a:spcPct val="0"/>
        </a:spcBef>
        <a:spcAft>
          <a:spcPct val="0"/>
        </a:spcAft>
        <a:defRPr sz="4400">
          <a:solidFill>
            <a:schemeClr val="tx2"/>
          </a:solidFill>
          <a:latin typeface="Arial" pitchFamily="34" charset="0"/>
          <a:ea typeface="Geneva" pitchFamily="-128" charset="-128"/>
        </a:defRPr>
      </a:lvl4pPr>
      <a:lvl5pPr algn="ctr" rtl="0" eaLnBrk="0" fontAlgn="base" hangingPunct="0">
        <a:spcBef>
          <a:spcPct val="0"/>
        </a:spcBef>
        <a:spcAft>
          <a:spcPct val="0"/>
        </a:spcAft>
        <a:defRPr sz="4400">
          <a:solidFill>
            <a:schemeClr val="tx2"/>
          </a:solidFill>
          <a:latin typeface="Arial" pitchFamily="34" charset="0"/>
          <a:ea typeface="Geneva" pitchFamily="-128" charset="-128"/>
        </a:defRPr>
      </a:lvl5pPr>
      <a:lvl6pPr marL="457200" algn="ctr" rtl="0" fontAlgn="base">
        <a:spcBef>
          <a:spcPct val="0"/>
        </a:spcBef>
        <a:spcAft>
          <a:spcPct val="0"/>
        </a:spcAft>
        <a:defRPr sz="4400">
          <a:solidFill>
            <a:schemeClr val="tx2"/>
          </a:solidFill>
          <a:latin typeface="Arial" pitchFamily="34" charset="0"/>
          <a:ea typeface="Geneva" pitchFamily="-128" charset="-128"/>
        </a:defRPr>
      </a:lvl6pPr>
      <a:lvl7pPr marL="914400" algn="ctr" rtl="0" fontAlgn="base">
        <a:spcBef>
          <a:spcPct val="0"/>
        </a:spcBef>
        <a:spcAft>
          <a:spcPct val="0"/>
        </a:spcAft>
        <a:defRPr sz="4400">
          <a:solidFill>
            <a:schemeClr val="tx2"/>
          </a:solidFill>
          <a:latin typeface="Arial" pitchFamily="34" charset="0"/>
          <a:ea typeface="Geneva" pitchFamily="-128" charset="-128"/>
        </a:defRPr>
      </a:lvl7pPr>
      <a:lvl8pPr marL="1371600" algn="ctr" rtl="0" fontAlgn="base">
        <a:spcBef>
          <a:spcPct val="0"/>
        </a:spcBef>
        <a:spcAft>
          <a:spcPct val="0"/>
        </a:spcAft>
        <a:defRPr sz="4400">
          <a:solidFill>
            <a:schemeClr val="tx2"/>
          </a:solidFill>
          <a:latin typeface="Arial" pitchFamily="34" charset="0"/>
          <a:ea typeface="Geneva" pitchFamily="-128" charset="-128"/>
        </a:defRPr>
      </a:lvl8pPr>
      <a:lvl9pPr marL="1828800" algn="ctr" rtl="0" fontAlgn="base">
        <a:spcBef>
          <a:spcPct val="0"/>
        </a:spcBef>
        <a:spcAft>
          <a:spcPct val="0"/>
        </a:spcAft>
        <a:defRPr sz="4400">
          <a:solidFill>
            <a:schemeClr val="tx2"/>
          </a:solidFill>
          <a:latin typeface="Arial" pitchFamily="34" charset="0"/>
          <a:ea typeface="Geneva" pitchFamily="-128"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7.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12.xml"/><Relationship Id="rId5" Type="http://schemas.openxmlformats.org/officeDocument/2006/relationships/chart" Target="../charts/chart7.xml"/><Relationship Id="rId4" Type="http://schemas.openxmlformats.org/officeDocument/2006/relationships/chart" Target="../charts/chart6.xml"/></Relationships>
</file>

<file path=ppt/slides/_rels/slide1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7.xml"/><Relationship Id="rId1" Type="http://schemas.openxmlformats.org/officeDocument/2006/relationships/tags" Target="../tags/tag3.xml"/><Relationship Id="rId5" Type="http://schemas.openxmlformats.org/officeDocument/2006/relationships/image" Target="../media/image16.emf"/><Relationship Id="rId4" Type="http://schemas.openxmlformats.org/officeDocument/2006/relationships/image" Target="../media/image15.emf"/></Relationships>
</file>

<file path=ppt/slides/_rels/slide57.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7.xml"/><Relationship Id="rId1" Type="http://schemas.openxmlformats.org/officeDocument/2006/relationships/tags" Target="../tags/tag4.xml"/></Relationships>
</file>

<file path=ppt/slides/_rels/slide58.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7.xml"/><Relationship Id="rId1" Type="http://schemas.openxmlformats.org/officeDocument/2006/relationships/tags" Target="../tags/tag5.xml"/></Relationships>
</file>

<file path=ppt/slides/_rels/slide5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slideLayout" Target="../slideLayouts/slideLayout2.xml"/><Relationship Id="rId7" Type="http://schemas.openxmlformats.org/officeDocument/2006/relationships/image" Target="../media/image9.jpeg"/><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jpeg"/></Relationships>
</file>

<file path=ppt/slides/_rels/slide60.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7.xml"/><Relationship Id="rId1" Type="http://schemas.openxmlformats.org/officeDocument/2006/relationships/tags" Target="../tags/tag6.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7.xml"/><Relationship Id="rId1" Type="http://schemas.openxmlformats.org/officeDocument/2006/relationships/tags" Target="../tags/tag7.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7.xml"/><Relationship Id="rId1" Type="http://schemas.openxmlformats.org/officeDocument/2006/relationships/tags" Target="../tags/tag8.xml"/></Relationships>
</file>

<file path=ppt/slides/_rels/slide65.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7.xml"/><Relationship Id="rId1" Type="http://schemas.openxmlformats.org/officeDocument/2006/relationships/tags" Target="../tags/tag9.xml"/></Relationships>
</file>

<file path=ppt/slides/_rels/slide66.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7.xml"/><Relationship Id="rId1" Type="http://schemas.openxmlformats.org/officeDocument/2006/relationships/tags" Target="../tags/tag10.xml"/></Relationships>
</file>

<file path=ppt/slides/_rels/slide6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tags" Target="../tags/tag11.xml"/></Relationships>
</file>

<file path=ppt/slides/_rels/slide7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7.xml"/><Relationship Id="rId1" Type="http://schemas.openxmlformats.org/officeDocument/2006/relationships/tags" Target="../tags/tag12.xml"/><Relationship Id="rId5" Type="http://schemas.openxmlformats.org/officeDocument/2006/relationships/hyperlink" Target="http://www.incentivionline.mcc.it/" TargetMode="External"/><Relationship Id="rId4" Type="http://schemas.openxmlformats.org/officeDocument/2006/relationships/hyperlink" Target="http://www.fondidigaranzia.it/" TargetMode="External"/></Relationships>
</file>

<file path=ppt/slides/_rels/slide7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CasellaDiTesto 1"/>
          <p:cNvSpPr txBox="1"/>
          <p:nvPr/>
        </p:nvSpPr>
        <p:spPr>
          <a:xfrm>
            <a:off x="-167051" y="1271588"/>
            <a:ext cx="9059591" cy="1200329"/>
          </a:xfrm>
          <a:prstGeom prst="rect">
            <a:avLst/>
          </a:prstGeom>
          <a:noFill/>
        </p:spPr>
        <p:txBody>
          <a:bodyPr wrap="square">
            <a:spAutoFit/>
          </a:bodyPr>
          <a:lstStyle/>
          <a:p>
            <a:pPr algn="ctr" eaLnBrk="0" hangingPunct="0">
              <a:spcBef>
                <a:spcPct val="0"/>
              </a:spcBef>
              <a:buClrTx/>
              <a:defRPr/>
            </a:pPr>
            <a:r>
              <a:rPr lang="en-US" sz="2000" dirty="0" err="1">
                <a:solidFill>
                  <a:srgbClr val="00458A"/>
                </a:solidFill>
              </a:rPr>
              <a:t>Modalità</a:t>
            </a:r>
            <a:r>
              <a:rPr lang="en-US" sz="2000" dirty="0">
                <a:solidFill>
                  <a:srgbClr val="00458A"/>
                </a:solidFill>
              </a:rPr>
              <a:t> operative del </a:t>
            </a:r>
            <a:r>
              <a:rPr lang="en-US" sz="2000" dirty="0" err="1">
                <a:solidFill>
                  <a:srgbClr val="00458A"/>
                </a:solidFill>
              </a:rPr>
              <a:t>Fondo</a:t>
            </a:r>
            <a:r>
              <a:rPr lang="en-US" sz="2000" dirty="0">
                <a:solidFill>
                  <a:srgbClr val="00458A"/>
                </a:solidFill>
              </a:rPr>
              <a:t> di </a:t>
            </a:r>
            <a:r>
              <a:rPr lang="en-US" sz="2000" dirty="0" err="1">
                <a:solidFill>
                  <a:srgbClr val="00458A"/>
                </a:solidFill>
              </a:rPr>
              <a:t>garanzia</a:t>
            </a:r>
            <a:r>
              <a:rPr lang="en-US" sz="2000" dirty="0">
                <a:solidFill>
                  <a:srgbClr val="00458A"/>
                </a:solidFill>
              </a:rPr>
              <a:t> per le </a:t>
            </a:r>
            <a:r>
              <a:rPr lang="en-US" sz="2000" dirty="0" smtClean="0">
                <a:solidFill>
                  <a:srgbClr val="00458A"/>
                </a:solidFill>
              </a:rPr>
              <a:t>PMI</a:t>
            </a:r>
          </a:p>
          <a:p>
            <a:pPr algn="ctr" eaLnBrk="0" hangingPunct="0">
              <a:spcBef>
                <a:spcPct val="0"/>
              </a:spcBef>
              <a:buClrTx/>
              <a:defRPr/>
            </a:pPr>
            <a:r>
              <a:rPr lang="en-US" sz="2000" dirty="0" smtClean="0">
                <a:solidFill>
                  <a:srgbClr val="00458A"/>
                </a:solidFill>
              </a:rPr>
              <a:t>L. 662/1996</a:t>
            </a:r>
            <a:endParaRPr lang="en-US" sz="2000" dirty="0">
              <a:solidFill>
                <a:srgbClr val="00458A"/>
              </a:solidFill>
            </a:endParaRPr>
          </a:p>
          <a:p>
            <a:pPr algn="ctr" eaLnBrk="0" hangingPunct="0">
              <a:spcBef>
                <a:spcPct val="0"/>
              </a:spcBef>
              <a:buClrTx/>
              <a:buFontTx/>
              <a:buNone/>
              <a:defRPr/>
            </a:pPr>
            <a:endParaRPr lang="it-IT" sz="3200" b="0" dirty="0">
              <a:solidFill>
                <a:srgbClr val="C00000"/>
              </a:solidFill>
              <a:effectLst>
                <a:outerShdw blurRad="38100" dist="38100" dir="2700000" algn="tl">
                  <a:srgbClr val="000000">
                    <a:alpha val="43137"/>
                  </a:srgbClr>
                </a:outerShdw>
              </a:effectLst>
              <a:ea typeface="Geneva" pitchFamily="-128" charset="-128"/>
            </a:endParaRPr>
          </a:p>
        </p:txBody>
      </p:sp>
      <p:sp>
        <p:nvSpPr>
          <p:cNvPr id="3" name="CasellaDiTesto 2"/>
          <p:cNvSpPr txBox="1"/>
          <p:nvPr/>
        </p:nvSpPr>
        <p:spPr>
          <a:xfrm>
            <a:off x="518079" y="5013325"/>
            <a:ext cx="8061822" cy="707886"/>
          </a:xfrm>
          <a:prstGeom prst="rect">
            <a:avLst/>
          </a:prstGeom>
          <a:noFill/>
        </p:spPr>
        <p:txBody>
          <a:bodyPr wrap="none">
            <a:spAutoFit/>
          </a:bodyPr>
          <a:lstStyle/>
          <a:p>
            <a:pPr algn="ctr" eaLnBrk="0" hangingPunct="0">
              <a:spcBef>
                <a:spcPct val="0"/>
              </a:spcBef>
              <a:buClrTx/>
              <a:buFontTx/>
              <a:buNone/>
              <a:defRPr/>
            </a:pPr>
            <a:r>
              <a:rPr lang="it-IT" sz="2000" dirty="0">
                <a:solidFill>
                  <a:srgbClr val="00458A"/>
                </a:solidFill>
              </a:rPr>
              <a:t>Rosaria Fanfoni – Banca del Mezzogiorno </a:t>
            </a:r>
            <a:r>
              <a:rPr lang="it-IT" sz="2000" dirty="0" err="1">
                <a:solidFill>
                  <a:srgbClr val="00458A"/>
                </a:solidFill>
              </a:rPr>
              <a:t>MedioCredito</a:t>
            </a:r>
            <a:r>
              <a:rPr lang="it-IT" sz="2000" dirty="0">
                <a:solidFill>
                  <a:srgbClr val="00458A"/>
                </a:solidFill>
              </a:rPr>
              <a:t> Centrale</a:t>
            </a:r>
          </a:p>
          <a:p>
            <a:pPr algn="ctr" eaLnBrk="0" hangingPunct="0">
              <a:spcBef>
                <a:spcPct val="0"/>
              </a:spcBef>
              <a:buClrTx/>
              <a:buFontTx/>
              <a:buNone/>
              <a:defRPr/>
            </a:pPr>
            <a:r>
              <a:rPr lang="it-IT" sz="2000" dirty="0">
                <a:solidFill>
                  <a:srgbClr val="00458A"/>
                </a:solidFill>
              </a:rPr>
              <a:t>Roma, 28 maggio 2013</a:t>
            </a:r>
          </a:p>
        </p:txBody>
      </p:sp>
    </p:spTree>
    <p:extLst>
      <p:ext uri="{BB962C8B-B14F-4D97-AF65-F5344CB8AC3E}">
        <p14:creationId xmlns="" xmlns:p14="http://schemas.microsoft.com/office/powerpoint/2010/main" val="37245866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7"/>
          <p:cNvSpPr>
            <a:spLocks noGrp="1"/>
          </p:cNvSpPr>
          <p:nvPr>
            <p:ph type="sldNum" sz="quarter" idx="12"/>
          </p:nvPr>
        </p:nvSpPr>
        <p:spPr>
          <a:noFill/>
        </p:spPr>
        <p:txBody>
          <a:bodyPr/>
          <a:lstStyle/>
          <a:p>
            <a:fld id="{613202D6-3D0F-41B5-9ED5-3BBBEC146E3E}" type="slidenum">
              <a:rPr lang="it-IT" smtClean="0"/>
              <a:pPr/>
              <a:t>10</a:t>
            </a:fld>
            <a:endParaRPr lang="it-IT" smtClean="0"/>
          </a:p>
        </p:txBody>
      </p:sp>
      <p:sp>
        <p:nvSpPr>
          <p:cNvPr id="20483" name="Rectangle 4"/>
          <p:cNvSpPr>
            <a:spLocks noGrp="1" noChangeArrowheads="1"/>
          </p:cNvSpPr>
          <p:nvPr>
            <p:ph type="title"/>
          </p:nvPr>
        </p:nvSpPr>
        <p:spPr bwMode="auto">
          <a:xfrm>
            <a:off x="1050926" y="274638"/>
            <a:ext cx="7481120" cy="741358"/>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smtClean="0">
                <a:solidFill>
                  <a:srgbClr val="00458A"/>
                </a:solidFill>
              </a:rPr>
              <a:t>Dinamica dello strumento di sostegno alle PMI </a:t>
            </a:r>
            <a:endParaRPr lang="it-IT" sz="1600" b="0" dirty="0" smtClean="0">
              <a:solidFill>
                <a:srgbClr val="00458A"/>
              </a:solidFill>
            </a:endParaRPr>
          </a:p>
        </p:txBody>
      </p:sp>
      <p:sp>
        <p:nvSpPr>
          <p:cNvPr id="20484" name="Line 5"/>
          <p:cNvSpPr>
            <a:spLocks noChangeShapeType="1"/>
          </p:cNvSpPr>
          <p:nvPr/>
        </p:nvSpPr>
        <p:spPr bwMode="auto">
          <a:xfrm>
            <a:off x="1220787" y="3250538"/>
            <a:ext cx="7496175" cy="0"/>
          </a:xfrm>
          <a:prstGeom prst="line">
            <a:avLst/>
          </a:prstGeom>
          <a:noFill/>
          <a:ln w="31750">
            <a:noFill/>
            <a:round/>
            <a:headEnd/>
            <a:tailEnd/>
          </a:ln>
        </p:spPr>
        <p:txBody>
          <a:bodyPr lIns="96661" tIns="48331" rIns="96661" bIns="48331" anchor="ctr"/>
          <a:lstStyle/>
          <a:p>
            <a:endParaRPr lang="it-IT"/>
          </a:p>
        </p:txBody>
      </p:sp>
      <p:sp>
        <p:nvSpPr>
          <p:cNvPr id="20485"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20486"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20487"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24" name="Rectangle 3"/>
          <p:cNvSpPr>
            <a:spLocks noChangeArrowheads="1"/>
          </p:cNvSpPr>
          <p:nvPr/>
        </p:nvSpPr>
        <p:spPr bwMode="auto">
          <a:xfrm>
            <a:off x="968369" y="1015996"/>
            <a:ext cx="7563676" cy="2162179"/>
          </a:xfrm>
          <a:prstGeom prst="rect">
            <a:avLst/>
          </a:prstGeom>
          <a:noFill/>
          <a:ln w="9525" algn="ctr">
            <a:noFill/>
            <a:miter lim="800000"/>
            <a:headEnd/>
            <a:tailEnd/>
          </a:ln>
          <a:effectLst/>
        </p:spPr>
        <p:txBody>
          <a:bodyPr lIns="91432" tIns="45716" rIns="91432" bIns="45716"/>
          <a:lstStyle/>
          <a:p>
            <a:pPr defTabSz="892175">
              <a:defRPr/>
            </a:pPr>
            <a:r>
              <a:rPr lang="it-IT" b="0" dirty="0"/>
              <a:t>La distribuzione delle operazioni accolte per tipo d’impresa a valere sul Fondo di Garanzia nel corso del 2011 conferma la dinamica di riduzione del volume dei finanziamenti.</a:t>
            </a:r>
          </a:p>
          <a:p>
            <a:pPr defTabSz="892175">
              <a:defRPr/>
            </a:pPr>
            <a:r>
              <a:rPr lang="it-IT" b="0" dirty="0"/>
              <a:t>Dal confronto con i dati relativi all’anno precedente si sottolinea una contrazione delle:</a:t>
            </a:r>
          </a:p>
          <a:p>
            <a:pPr marL="177800" indent="-177800" defTabSz="892175">
              <a:buClr>
                <a:schemeClr val="tx1"/>
              </a:buClr>
              <a:buFont typeface="Wingdings" pitchFamily="2" charset="2"/>
              <a:buChar char="§"/>
              <a:defRPr/>
            </a:pPr>
            <a:r>
              <a:rPr lang="it-IT" b="0" dirty="0"/>
              <a:t>A</a:t>
            </a:r>
            <a:r>
              <a:rPr lang="it-IT" b="0" dirty="0" smtClean="0"/>
              <a:t>ziende localizzate nel mezzogiorno (dal 34,7% </a:t>
            </a:r>
            <a:r>
              <a:rPr lang="it-IT" b="0" dirty="0"/>
              <a:t>al </a:t>
            </a:r>
            <a:r>
              <a:rPr lang="it-IT" b="0" dirty="0" smtClean="0"/>
              <a:t>31,2%);</a:t>
            </a:r>
            <a:endParaRPr lang="it-IT" b="0" dirty="0"/>
          </a:p>
          <a:p>
            <a:pPr marL="177800" indent="-177800" defTabSz="892175">
              <a:buClr>
                <a:schemeClr val="tx1"/>
              </a:buClr>
              <a:buFont typeface="Wingdings" pitchFamily="2" charset="2"/>
              <a:buChar char="§"/>
              <a:defRPr/>
            </a:pPr>
            <a:r>
              <a:rPr lang="it-IT" b="0" dirty="0"/>
              <a:t>I</a:t>
            </a:r>
            <a:r>
              <a:rPr lang="it-IT" b="0" dirty="0" smtClean="0"/>
              <a:t>mprese </a:t>
            </a:r>
            <a:r>
              <a:rPr lang="it-IT" b="0" dirty="0"/>
              <a:t>del settore </a:t>
            </a:r>
            <a:r>
              <a:rPr lang="it-IT" b="0" dirty="0" smtClean="0"/>
              <a:t>Industria </a:t>
            </a:r>
            <a:r>
              <a:rPr lang="it-IT" b="0" dirty="0"/>
              <a:t>(dal </a:t>
            </a:r>
            <a:r>
              <a:rPr lang="it-IT" b="0" dirty="0" smtClean="0"/>
              <a:t>44,6% </a:t>
            </a:r>
            <a:r>
              <a:rPr lang="it-IT" b="0" dirty="0"/>
              <a:t>al </a:t>
            </a:r>
            <a:r>
              <a:rPr lang="it-IT" b="0" dirty="0" smtClean="0"/>
              <a:t>43,5%), Commercio (dal 38,4% al 33,1%), Servizi (dal 16,4% al 15,2%);</a:t>
            </a:r>
            <a:endParaRPr lang="it-IT" b="0" dirty="0"/>
          </a:p>
          <a:p>
            <a:pPr marL="177800" indent="-177800" defTabSz="892175">
              <a:buClr>
                <a:schemeClr val="tx1"/>
              </a:buClr>
              <a:buFont typeface="Wingdings" pitchFamily="2" charset="2"/>
              <a:buChar char="§"/>
              <a:defRPr/>
            </a:pPr>
            <a:r>
              <a:rPr lang="it-IT" b="0" dirty="0"/>
              <a:t>A</a:t>
            </a:r>
            <a:r>
              <a:rPr lang="it-IT" b="0" dirty="0" smtClean="0"/>
              <a:t>ziende </a:t>
            </a:r>
            <a:r>
              <a:rPr lang="it-IT" b="0" dirty="0"/>
              <a:t>di </a:t>
            </a:r>
            <a:r>
              <a:rPr lang="it-IT" b="0" dirty="0" smtClean="0"/>
              <a:t>micro dimensioni (dal 63,5% al 60,5%);</a:t>
            </a:r>
            <a:endParaRPr lang="it-IT" b="0" dirty="0"/>
          </a:p>
          <a:p>
            <a:pPr marL="177800" indent="-177800" defTabSz="892175">
              <a:buClr>
                <a:schemeClr val="tx1"/>
              </a:buClr>
              <a:buFont typeface="Wingdings" pitchFamily="2" charset="2"/>
              <a:buChar char="§"/>
              <a:defRPr/>
            </a:pPr>
            <a:r>
              <a:rPr lang="it-IT" b="0" dirty="0"/>
              <a:t>O</a:t>
            </a:r>
            <a:r>
              <a:rPr lang="it-IT" b="0" dirty="0" smtClean="0"/>
              <a:t>perazioni </a:t>
            </a:r>
            <a:r>
              <a:rPr lang="it-IT" b="0" dirty="0"/>
              <a:t>di </a:t>
            </a:r>
            <a:r>
              <a:rPr lang="it-IT" b="0" dirty="0" smtClean="0"/>
              <a:t>controgaranzia (dal 67,9% </a:t>
            </a:r>
            <a:r>
              <a:rPr lang="it-IT" b="0" dirty="0"/>
              <a:t>al </a:t>
            </a:r>
            <a:r>
              <a:rPr lang="it-IT" b="0" dirty="0" smtClean="0"/>
              <a:t>67,3%) </a:t>
            </a:r>
            <a:endParaRPr lang="it-IT" b="0" dirty="0"/>
          </a:p>
          <a:p>
            <a:pPr defTabSz="892175">
              <a:defRPr/>
            </a:pPr>
            <a:endParaRPr lang="it-IT" sz="1400" b="0" dirty="0">
              <a:cs typeface="Arial" pitchFamily="34" charset="0"/>
            </a:endParaRPr>
          </a:p>
          <a:p>
            <a:pPr defTabSz="892175">
              <a:defRPr/>
            </a:pPr>
            <a:endParaRPr lang="it-IT" sz="1400" b="0" dirty="0"/>
          </a:p>
        </p:txBody>
      </p:sp>
      <p:sp>
        <p:nvSpPr>
          <p:cNvPr id="20489" name="Rectangle 9"/>
          <p:cNvSpPr>
            <a:spLocks noChangeArrowheads="1"/>
          </p:cNvSpPr>
          <p:nvPr/>
        </p:nvSpPr>
        <p:spPr bwMode="auto">
          <a:xfrm>
            <a:off x="981075" y="2855454"/>
            <a:ext cx="7563676" cy="288000"/>
          </a:xfrm>
          <a:prstGeom prst="rect">
            <a:avLst/>
          </a:prstGeom>
          <a:solidFill>
            <a:srgbClr val="00458A"/>
          </a:solidFill>
          <a:ln w="9525">
            <a:noFill/>
            <a:miter lim="800000"/>
            <a:headEnd/>
            <a:tailEnd/>
          </a:ln>
        </p:spPr>
        <p:txBody>
          <a:bodyPr lIns="86493" tIns="43247" rIns="86493" bIns="43247" anchor="ctr"/>
          <a:lstStyle/>
          <a:p>
            <a:pPr algn="just" defTabSz="892175"/>
            <a:r>
              <a:rPr lang="it-IT" dirty="0">
                <a:solidFill>
                  <a:schemeClr val="bg1"/>
                </a:solidFill>
              </a:rPr>
              <a:t>Distribuzione delle domande accolte </a:t>
            </a:r>
            <a:r>
              <a:rPr lang="it-IT" dirty="0" smtClean="0">
                <a:solidFill>
                  <a:schemeClr val="bg1"/>
                </a:solidFill>
              </a:rPr>
              <a:t>2011 </a:t>
            </a:r>
            <a:r>
              <a:rPr lang="it-IT" dirty="0">
                <a:solidFill>
                  <a:schemeClr val="bg1"/>
                </a:solidFill>
              </a:rPr>
              <a:t>- </a:t>
            </a:r>
            <a:r>
              <a:rPr lang="it-IT" dirty="0" smtClean="0">
                <a:solidFill>
                  <a:schemeClr val="bg1"/>
                </a:solidFill>
              </a:rPr>
              <a:t>2012 </a:t>
            </a:r>
            <a:r>
              <a:rPr lang="it-IT" dirty="0">
                <a:solidFill>
                  <a:schemeClr val="bg1"/>
                </a:solidFill>
              </a:rPr>
              <a:t>(%)</a:t>
            </a:r>
          </a:p>
        </p:txBody>
      </p:sp>
      <p:graphicFrame>
        <p:nvGraphicFramePr>
          <p:cNvPr id="18" name="Chart 6"/>
          <p:cNvGraphicFramePr>
            <a:graphicFrameLocks/>
          </p:cNvGraphicFramePr>
          <p:nvPr/>
        </p:nvGraphicFramePr>
        <p:xfrm>
          <a:off x="1054105" y="3196996"/>
          <a:ext cx="3600451" cy="1744004"/>
        </p:xfrm>
        <a:graphic>
          <a:graphicData uri="http://schemas.openxmlformats.org/drawingml/2006/chart">
            <c:chart xmlns:c="http://schemas.openxmlformats.org/drawingml/2006/chart" xmlns:r="http://schemas.openxmlformats.org/officeDocument/2006/relationships" r:id="rId2"/>
          </a:graphicData>
        </a:graphic>
      </p:graphicFrame>
      <p:sp>
        <p:nvSpPr>
          <p:cNvPr id="20" name="CasellaDiTesto 19"/>
          <p:cNvSpPr txBox="1"/>
          <p:nvPr/>
        </p:nvSpPr>
        <p:spPr>
          <a:xfrm>
            <a:off x="2049458" y="3123994"/>
            <a:ext cx="1441452" cy="246221"/>
          </a:xfrm>
          <a:prstGeom prst="rect">
            <a:avLst/>
          </a:prstGeom>
          <a:noFill/>
        </p:spPr>
        <p:txBody>
          <a:bodyPr wrap="square" rtlCol="0">
            <a:spAutoFit/>
          </a:bodyPr>
          <a:lstStyle/>
          <a:p>
            <a:pPr algn="ctr"/>
            <a:r>
              <a:rPr lang="it-IT" sz="1000" dirty="0" smtClean="0"/>
              <a:t>Area territoriale</a:t>
            </a:r>
            <a:endParaRPr lang="it-IT" sz="1000" dirty="0"/>
          </a:p>
        </p:txBody>
      </p:sp>
      <p:sp>
        <p:nvSpPr>
          <p:cNvPr id="21" name="CasellaDiTesto 20"/>
          <p:cNvSpPr txBox="1"/>
          <p:nvPr/>
        </p:nvSpPr>
        <p:spPr>
          <a:xfrm>
            <a:off x="6013451" y="3178175"/>
            <a:ext cx="1441452" cy="215444"/>
          </a:xfrm>
          <a:prstGeom prst="rect">
            <a:avLst/>
          </a:prstGeom>
          <a:noFill/>
        </p:spPr>
        <p:txBody>
          <a:bodyPr wrap="square" rtlCol="0">
            <a:spAutoFit/>
          </a:bodyPr>
          <a:lstStyle/>
          <a:p>
            <a:pPr algn="ctr"/>
            <a:r>
              <a:rPr lang="it-IT" sz="800" dirty="0" smtClean="0"/>
              <a:t>Settore</a:t>
            </a:r>
            <a:endParaRPr lang="it-IT" sz="800" dirty="0"/>
          </a:p>
        </p:txBody>
      </p:sp>
      <p:graphicFrame>
        <p:nvGraphicFramePr>
          <p:cNvPr id="22" name="Chart 6"/>
          <p:cNvGraphicFramePr>
            <a:graphicFrameLocks/>
          </p:cNvGraphicFramePr>
          <p:nvPr/>
        </p:nvGraphicFramePr>
        <p:xfrm>
          <a:off x="4944750" y="3178175"/>
          <a:ext cx="3600001" cy="1744004"/>
        </p:xfrm>
        <a:graphic>
          <a:graphicData uri="http://schemas.openxmlformats.org/drawingml/2006/chart">
            <c:chart xmlns:c="http://schemas.openxmlformats.org/drawingml/2006/chart" xmlns:r="http://schemas.openxmlformats.org/officeDocument/2006/relationships" r:id="rId3"/>
          </a:graphicData>
        </a:graphic>
      </p:graphicFrame>
      <p:sp>
        <p:nvSpPr>
          <p:cNvPr id="23" name="CasellaDiTesto 22"/>
          <p:cNvSpPr txBox="1"/>
          <p:nvPr/>
        </p:nvSpPr>
        <p:spPr>
          <a:xfrm>
            <a:off x="6013451" y="3108167"/>
            <a:ext cx="1441452" cy="246221"/>
          </a:xfrm>
          <a:prstGeom prst="rect">
            <a:avLst/>
          </a:prstGeom>
          <a:noFill/>
        </p:spPr>
        <p:txBody>
          <a:bodyPr wrap="square" rtlCol="0">
            <a:spAutoFit/>
          </a:bodyPr>
          <a:lstStyle/>
          <a:p>
            <a:pPr algn="ctr"/>
            <a:r>
              <a:rPr lang="it-IT" sz="1000" dirty="0" smtClean="0"/>
              <a:t>Settore</a:t>
            </a:r>
            <a:endParaRPr lang="it-IT" sz="1000" dirty="0"/>
          </a:p>
        </p:txBody>
      </p:sp>
      <p:graphicFrame>
        <p:nvGraphicFramePr>
          <p:cNvPr id="16" name="Chart 6"/>
          <p:cNvGraphicFramePr>
            <a:graphicFrameLocks/>
          </p:cNvGraphicFramePr>
          <p:nvPr/>
        </p:nvGraphicFramePr>
        <p:xfrm>
          <a:off x="1050926" y="5058000"/>
          <a:ext cx="3600000" cy="1800000"/>
        </p:xfrm>
        <a:graphic>
          <a:graphicData uri="http://schemas.openxmlformats.org/drawingml/2006/chart">
            <c:chart xmlns:c="http://schemas.openxmlformats.org/drawingml/2006/chart" xmlns:r="http://schemas.openxmlformats.org/officeDocument/2006/relationships" r:id="rId4"/>
          </a:graphicData>
        </a:graphic>
      </p:graphicFrame>
      <p:sp>
        <p:nvSpPr>
          <p:cNvPr id="19" name="CasellaDiTesto 18"/>
          <p:cNvSpPr txBox="1"/>
          <p:nvPr/>
        </p:nvSpPr>
        <p:spPr>
          <a:xfrm>
            <a:off x="2049458" y="4942815"/>
            <a:ext cx="1441452" cy="246221"/>
          </a:xfrm>
          <a:prstGeom prst="rect">
            <a:avLst/>
          </a:prstGeom>
          <a:noFill/>
        </p:spPr>
        <p:txBody>
          <a:bodyPr wrap="square" rtlCol="0">
            <a:spAutoFit/>
          </a:bodyPr>
          <a:lstStyle/>
          <a:p>
            <a:pPr algn="ctr"/>
            <a:r>
              <a:rPr lang="it-IT" sz="1000" dirty="0" smtClean="0"/>
              <a:t>Dimensione</a:t>
            </a:r>
            <a:endParaRPr lang="it-IT" sz="1000" dirty="0"/>
          </a:p>
        </p:txBody>
      </p:sp>
      <p:graphicFrame>
        <p:nvGraphicFramePr>
          <p:cNvPr id="25" name="Chart 6"/>
          <p:cNvGraphicFramePr>
            <a:graphicFrameLocks/>
          </p:cNvGraphicFramePr>
          <p:nvPr/>
        </p:nvGraphicFramePr>
        <p:xfrm>
          <a:off x="4654556" y="5058000"/>
          <a:ext cx="3600000" cy="1800000"/>
        </p:xfrm>
        <a:graphic>
          <a:graphicData uri="http://schemas.openxmlformats.org/drawingml/2006/chart">
            <c:chart xmlns:c="http://schemas.openxmlformats.org/drawingml/2006/chart" xmlns:r="http://schemas.openxmlformats.org/officeDocument/2006/relationships" r:id="rId5"/>
          </a:graphicData>
        </a:graphic>
      </p:graphicFrame>
      <p:sp>
        <p:nvSpPr>
          <p:cNvPr id="26" name="CasellaDiTesto 25"/>
          <p:cNvSpPr txBox="1"/>
          <p:nvPr/>
        </p:nvSpPr>
        <p:spPr>
          <a:xfrm>
            <a:off x="5653088" y="4941000"/>
            <a:ext cx="1801815" cy="246221"/>
          </a:xfrm>
          <a:prstGeom prst="rect">
            <a:avLst/>
          </a:prstGeom>
          <a:noFill/>
        </p:spPr>
        <p:txBody>
          <a:bodyPr wrap="square" rtlCol="0">
            <a:spAutoFit/>
          </a:bodyPr>
          <a:lstStyle/>
          <a:p>
            <a:pPr algn="ctr"/>
            <a:r>
              <a:rPr lang="it-IT" sz="1000" dirty="0" smtClean="0"/>
              <a:t>Tipologia di garanzia</a:t>
            </a:r>
            <a:endParaRPr lang="it-IT" sz="1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egnaposto numero diapositiva 7"/>
          <p:cNvSpPr txBox="1">
            <a:spLocks noGrp="1"/>
          </p:cNvSpPr>
          <p:nvPr/>
        </p:nvSpPr>
        <p:spPr bwMode="auto">
          <a:xfrm>
            <a:off x="107950" y="6165850"/>
            <a:ext cx="788988" cy="457200"/>
          </a:xfrm>
          <a:prstGeom prst="rect">
            <a:avLst/>
          </a:prstGeom>
          <a:noFill/>
          <a:ln w="9525">
            <a:noFill/>
            <a:miter lim="800000"/>
            <a:headEnd/>
            <a:tailEnd/>
          </a:ln>
        </p:spPr>
        <p:txBody>
          <a:bodyPr lIns="91432" tIns="45716" rIns="91432" bIns="45716" anchor="b"/>
          <a:lstStyle/>
          <a:p>
            <a:pPr algn="ctr" eaLnBrk="0" hangingPunct="0"/>
            <a:endParaRPr lang="it-IT" sz="800">
              <a:solidFill>
                <a:srgbClr val="FFFFFF"/>
              </a:solidFill>
            </a:endParaRPr>
          </a:p>
        </p:txBody>
      </p:sp>
      <p:sp>
        <p:nvSpPr>
          <p:cNvPr id="77827"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77828"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77829"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77830"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77831" name="Rectangle 3"/>
          <p:cNvSpPr>
            <a:spLocks noChangeArrowheads="1"/>
          </p:cNvSpPr>
          <p:nvPr/>
        </p:nvSpPr>
        <p:spPr bwMode="auto">
          <a:xfrm>
            <a:off x="900113" y="1268413"/>
            <a:ext cx="7775575" cy="2592387"/>
          </a:xfrm>
          <a:prstGeom prst="rect">
            <a:avLst/>
          </a:prstGeom>
          <a:solidFill>
            <a:srgbClr val="F5F5F5"/>
          </a:solidFill>
          <a:ln w="9525" algn="ctr">
            <a:noFill/>
            <a:miter lim="800000"/>
            <a:headEnd/>
            <a:tailEnd/>
          </a:ln>
        </p:spPr>
        <p:txBody>
          <a:bodyPr lIns="91432" tIns="45716" rIns="91432" bIns="45716"/>
          <a:lstStyle/>
          <a:p>
            <a:pPr marL="180000" indent="-180000" defTabSz="892175">
              <a:buClr>
                <a:schemeClr val="tx1"/>
              </a:buClr>
              <a:buFont typeface="Wingdings" pitchFamily="2" charset="2"/>
              <a:buChar char="§"/>
              <a:defRPr/>
            </a:pPr>
            <a:r>
              <a:rPr lang="it-IT" sz="1400" b="0" dirty="0"/>
              <a:t>L’importante sostegno del Fondo al sistema delle PMI è testimoniato dal significativo numero di imprese ammesse in assenza della presentazione di garanzie reali. </a:t>
            </a:r>
          </a:p>
          <a:p>
            <a:pPr marL="180000" indent="-180000" defTabSz="892175">
              <a:buClr>
                <a:schemeClr val="tx1"/>
              </a:buClr>
              <a:buFont typeface="Wingdings" pitchFamily="2" charset="2"/>
              <a:buChar char="§"/>
              <a:defRPr/>
            </a:pPr>
            <a:endParaRPr lang="it-IT" sz="1400" b="0" dirty="0"/>
          </a:p>
          <a:p>
            <a:pPr marL="180000" indent="-180000" defTabSz="892175">
              <a:buClr>
                <a:schemeClr val="tx1"/>
              </a:buClr>
              <a:buFont typeface="Wingdings" pitchFamily="2" charset="2"/>
              <a:buChar char="§"/>
              <a:defRPr/>
            </a:pPr>
            <a:r>
              <a:rPr lang="it-IT" sz="1400" b="0" dirty="0"/>
              <a:t>La quasi totalità delle aziende, pari al 99,5% del totale, ha avuto accesso al finanziamento senza prestare garanzie reali, mentre solamente lo 0,5% ha presentato garanzie costituite da ipoteche (0,1% del totale) e da pegni (0,4% del totale).</a:t>
            </a:r>
          </a:p>
          <a:p>
            <a:pPr algn="just">
              <a:spcBef>
                <a:spcPct val="20000"/>
              </a:spcBef>
              <a:buClr>
                <a:srgbClr val="E2001A"/>
              </a:buClr>
              <a:buFont typeface="Webdings" pitchFamily="18" charset="2"/>
              <a:buNone/>
            </a:pPr>
            <a:endParaRPr lang="it-IT" sz="600" b="0" dirty="0">
              <a:solidFill>
                <a:srgbClr val="000000"/>
              </a:solidFill>
            </a:endParaRPr>
          </a:p>
          <a:p>
            <a:pPr algn="just">
              <a:spcBef>
                <a:spcPct val="20000"/>
              </a:spcBef>
              <a:buClr>
                <a:srgbClr val="E2001A"/>
              </a:buClr>
              <a:buFont typeface="Webdings" pitchFamily="18" charset="2"/>
              <a:buNone/>
            </a:pPr>
            <a:endParaRPr lang="it-IT" sz="1200" b="0" dirty="0">
              <a:solidFill>
                <a:srgbClr val="000000"/>
              </a:solidFill>
            </a:endParaRPr>
          </a:p>
        </p:txBody>
      </p:sp>
      <p:sp>
        <p:nvSpPr>
          <p:cNvPr id="77832" name="Rectangle 29"/>
          <p:cNvSpPr>
            <a:spLocks noChangeArrowheads="1"/>
          </p:cNvSpPr>
          <p:nvPr/>
        </p:nvSpPr>
        <p:spPr bwMode="auto">
          <a:xfrm>
            <a:off x="788988" y="188596"/>
            <a:ext cx="8228012" cy="720090"/>
          </a:xfrm>
          <a:prstGeom prst="rect">
            <a:avLst/>
          </a:prstGeom>
          <a:noFill/>
          <a:ln w="9525">
            <a:noFill/>
            <a:miter lim="800000"/>
            <a:headEnd/>
            <a:tailEnd/>
          </a:ln>
        </p:spPr>
        <p:txBody>
          <a:bodyPr lIns="91432" tIns="45716" rIns="91432" bIns="45716"/>
          <a:lstStyle/>
          <a:p>
            <a:r>
              <a:rPr lang="it-IT" sz="1600" dirty="0">
                <a:solidFill>
                  <a:srgbClr val="00458A"/>
                </a:solidFill>
              </a:rPr>
              <a:t>Dinamica dello strumento di sostegno alle PMI </a:t>
            </a:r>
            <a:endParaRPr lang="it-IT" sz="1600" dirty="0" smtClean="0">
              <a:solidFill>
                <a:srgbClr val="00458A"/>
              </a:solidFill>
            </a:endParaRPr>
          </a:p>
          <a:p>
            <a:r>
              <a:rPr lang="it-IT" sz="1600" dirty="0">
                <a:solidFill>
                  <a:srgbClr val="00458A"/>
                </a:solidFill>
              </a:rPr>
              <a:t>2012: Supporto in assenza di garanzie reali</a:t>
            </a:r>
          </a:p>
        </p:txBody>
      </p:sp>
      <p:sp>
        <p:nvSpPr>
          <p:cNvPr id="77833" name="CasellaDiTesto 16"/>
          <p:cNvSpPr txBox="1">
            <a:spLocks noChangeArrowheads="1"/>
          </p:cNvSpPr>
          <p:nvPr/>
        </p:nvSpPr>
        <p:spPr bwMode="auto">
          <a:xfrm>
            <a:off x="1331913" y="2924175"/>
            <a:ext cx="7272337" cy="261938"/>
          </a:xfrm>
          <a:prstGeom prst="rect">
            <a:avLst/>
          </a:prstGeom>
          <a:noFill/>
          <a:ln w="3175">
            <a:solidFill>
              <a:srgbClr val="3366FF"/>
            </a:solidFill>
            <a:miter lim="800000"/>
            <a:headEnd/>
            <a:tailEnd/>
          </a:ln>
        </p:spPr>
        <p:txBody>
          <a:bodyPr>
            <a:spAutoFit/>
          </a:bodyPr>
          <a:lstStyle/>
          <a:p>
            <a:pPr algn="just">
              <a:spcBef>
                <a:spcPct val="20000"/>
              </a:spcBef>
              <a:buClr>
                <a:srgbClr val="E2001A"/>
              </a:buClr>
              <a:buFont typeface="Webdings" pitchFamily="18" charset="2"/>
              <a:buNone/>
            </a:pPr>
            <a:r>
              <a:rPr lang="it-IT" sz="1100">
                <a:solidFill>
                  <a:srgbClr val="000000"/>
                </a:solidFill>
              </a:rPr>
              <a:t>Distribuzione delle domande accolte per tipologia di garanzia  1°gennaio - 31 dicembre 2011 </a:t>
            </a:r>
            <a:r>
              <a:rPr lang="it-IT" sz="1100" b="0">
                <a:solidFill>
                  <a:srgbClr val="000000"/>
                </a:solidFill>
              </a:rPr>
              <a:t>(%)</a:t>
            </a:r>
          </a:p>
        </p:txBody>
      </p:sp>
      <p:sp>
        <p:nvSpPr>
          <p:cNvPr id="77834" name="Text Box 12"/>
          <p:cNvSpPr txBox="1">
            <a:spLocks noChangeArrowheads="1"/>
          </p:cNvSpPr>
          <p:nvPr/>
        </p:nvSpPr>
        <p:spPr bwMode="auto">
          <a:xfrm>
            <a:off x="0" y="2997200"/>
            <a:ext cx="684213" cy="473075"/>
          </a:xfrm>
          <a:prstGeom prst="rect">
            <a:avLst/>
          </a:prstGeom>
          <a:noFill/>
          <a:ln w="9525">
            <a:noFill/>
            <a:miter lim="800000"/>
            <a:headEnd/>
            <a:tailEnd/>
          </a:ln>
        </p:spPr>
        <p:txBody>
          <a:bodyPr>
            <a:spAutoFit/>
          </a:bodyPr>
          <a:lstStyle/>
          <a:p>
            <a:pPr algn="r">
              <a:spcBef>
                <a:spcPct val="50000"/>
              </a:spcBef>
            </a:pPr>
            <a:r>
              <a:rPr lang="it-IT" sz="1000">
                <a:solidFill>
                  <a:schemeClr val="bg1"/>
                </a:solidFill>
              </a:rPr>
              <a:t>Risultati</a:t>
            </a:r>
          </a:p>
          <a:p>
            <a:pPr algn="r">
              <a:spcBef>
                <a:spcPct val="50000"/>
              </a:spcBef>
            </a:pPr>
            <a:r>
              <a:rPr lang="it-IT" sz="1000">
                <a:solidFill>
                  <a:schemeClr val="bg1"/>
                </a:solidFill>
              </a:rPr>
              <a:t>2011</a:t>
            </a:r>
          </a:p>
        </p:txBody>
      </p:sp>
      <p:sp>
        <p:nvSpPr>
          <p:cNvPr id="77836" name="Rectangle 15"/>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it-IT"/>
          </a:p>
        </p:txBody>
      </p:sp>
      <p:pic>
        <p:nvPicPr>
          <p:cNvPr id="77837" name="Picture 14"/>
          <p:cNvPicPr>
            <a:picLocks noChangeAspect="1" noChangeArrowheads="1"/>
          </p:cNvPicPr>
          <p:nvPr/>
        </p:nvPicPr>
        <p:blipFill>
          <a:blip r:embed="rId2" cstate="print"/>
          <a:srcRect/>
          <a:stretch>
            <a:fillRect/>
          </a:stretch>
        </p:blipFill>
        <p:spPr bwMode="auto">
          <a:xfrm>
            <a:off x="2484438" y="3284538"/>
            <a:ext cx="4567237" cy="2952750"/>
          </a:xfrm>
          <a:prstGeom prst="rect">
            <a:avLst/>
          </a:prstGeom>
          <a:solidFill>
            <a:schemeClr val="bg1"/>
          </a:solidFill>
          <a:ln w="9525">
            <a:solidFill>
              <a:schemeClr val="tx1"/>
            </a:solidFill>
            <a:miter lim="800000"/>
            <a:headEnd/>
            <a:tailEnd/>
          </a:ln>
        </p:spPr>
      </p:pic>
      <p:sp>
        <p:nvSpPr>
          <p:cNvPr id="3" name="Segnaposto numero diapositiva 2"/>
          <p:cNvSpPr>
            <a:spLocks noGrp="1"/>
          </p:cNvSpPr>
          <p:nvPr>
            <p:ph type="sldNum" sz="quarter" idx="12"/>
          </p:nvPr>
        </p:nvSpPr>
        <p:spPr/>
        <p:txBody>
          <a:bodyPr/>
          <a:lstStyle/>
          <a:p>
            <a:pPr>
              <a:defRPr/>
            </a:pPr>
            <a:fld id="{09749FE0-9E22-4353-8B6E-E46A1E05A773}" type="slidenum">
              <a:rPr lang="it-IT" smtClean="0"/>
              <a:pPr>
                <a:defRPr/>
              </a:pPr>
              <a:t>11</a:t>
            </a:fld>
            <a:endParaRPr lang="it-IT" dirty="0"/>
          </a:p>
        </p:txBody>
      </p:sp>
    </p:spTree>
    <p:extLst>
      <p:ext uri="{BB962C8B-B14F-4D97-AF65-F5344CB8AC3E}">
        <p14:creationId xmlns="" xmlns:p14="http://schemas.microsoft.com/office/powerpoint/2010/main" val="40975092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egnaposto numero diapositiva 3"/>
          <p:cNvSpPr txBox="1">
            <a:spLocks noGrp="1"/>
          </p:cNvSpPr>
          <p:nvPr/>
        </p:nvSpPr>
        <p:spPr bwMode="auto">
          <a:xfrm>
            <a:off x="0" y="6151563"/>
            <a:ext cx="788988" cy="457200"/>
          </a:xfrm>
          <a:prstGeom prst="rect">
            <a:avLst/>
          </a:prstGeom>
          <a:noFill/>
          <a:ln w="9525">
            <a:noFill/>
            <a:miter lim="800000"/>
            <a:headEnd/>
            <a:tailEnd/>
          </a:ln>
        </p:spPr>
        <p:txBody>
          <a:bodyPr lIns="91432" tIns="45716" rIns="91432" bIns="45716" anchor="b"/>
          <a:lstStyle/>
          <a:p>
            <a:pPr algn="ctr" eaLnBrk="0" hangingPunct="0"/>
            <a:endParaRPr lang="it-IT" sz="800" b="0">
              <a:solidFill>
                <a:srgbClr val="FFFFFF"/>
              </a:solidFill>
            </a:endParaRPr>
          </a:p>
        </p:txBody>
      </p:sp>
      <p:sp>
        <p:nvSpPr>
          <p:cNvPr id="78851"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78852"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78853"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78854"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78855" name="Rectangle 3"/>
          <p:cNvSpPr>
            <a:spLocks noChangeArrowheads="1"/>
          </p:cNvSpPr>
          <p:nvPr/>
        </p:nvSpPr>
        <p:spPr bwMode="auto">
          <a:xfrm>
            <a:off x="828675" y="1052513"/>
            <a:ext cx="7888288" cy="5616892"/>
          </a:xfrm>
          <a:prstGeom prst="rect">
            <a:avLst/>
          </a:prstGeom>
          <a:solidFill>
            <a:srgbClr val="F5F5F5"/>
          </a:solidFill>
          <a:ln w="9525" algn="ctr">
            <a:noFill/>
            <a:miter lim="800000"/>
            <a:headEnd/>
            <a:tailEnd/>
          </a:ln>
        </p:spPr>
        <p:txBody>
          <a:bodyPr lIns="91432" tIns="45716" rIns="91432" bIns="45716"/>
          <a:lstStyle/>
          <a:p>
            <a:pPr algn="just">
              <a:spcBef>
                <a:spcPct val="20000"/>
              </a:spcBef>
              <a:buClr>
                <a:srgbClr val="E2001A"/>
              </a:buClr>
              <a:buFont typeface="Webdings" pitchFamily="18" charset="2"/>
              <a:buNone/>
            </a:pPr>
            <a:endParaRPr lang="it-IT" sz="600" b="0" dirty="0">
              <a:solidFill>
                <a:srgbClr val="000000"/>
              </a:solidFill>
            </a:endParaRPr>
          </a:p>
          <a:p>
            <a:pPr marL="180000" indent="-180000" defTabSz="892175">
              <a:buClr>
                <a:schemeClr val="tx1"/>
              </a:buClr>
              <a:buFont typeface="Wingdings" pitchFamily="2" charset="2"/>
              <a:buChar char="§"/>
              <a:defRPr/>
            </a:pPr>
            <a:r>
              <a:rPr lang="it-IT" sz="1400" b="0" dirty="0"/>
              <a:t>Nonostante la continua espansione delle richieste di accesso al Fondo, l’incidenza delle domande escluse nel 2012 è risultata contenuta (1,4% del totale), su un livello inferiore a quello sperimentato nell’anno precedente (2,9%). </a:t>
            </a:r>
          </a:p>
          <a:p>
            <a:pPr algn="just">
              <a:spcBef>
                <a:spcPct val="20000"/>
              </a:spcBef>
              <a:buClr>
                <a:srgbClr val="E2001A"/>
              </a:buClr>
              <a:buFont typeface="Webdings" pitchFamily="18" charset="2"/>
              <a:buNone/>
            </a:pPr>
            <a:endParaRPr lang="it-IT" sz="1400" dirty="0">
              <a:solidFill>
                <a:srgbClr val="00458A"/>
              </a:solidFill>
            </a:endParaRPr>
          </a:p>
          <a:p>
            <a:pPr algn="just">
              <a:spcBef>
                <a:spcPct val="20000"/>
              </a:spcBef>
              <a:buClr>
                <a:srgbClr val="E2001A"/>
              </a:buClr>
              <a:buFont typeface="Webdings" pitchFamily="18" charset="2"/>
              <a:buNone/>
            </a:pPr>
            <a:endParaRPr lang="it-IT" sz="1400" dirty="0">
              <a:solidFill>
                <a:srgbClr val="00458A"/>
              </a:solidFill>
            </a:endParaRPr>
          </a:p>
          <a:p>
            <a:pPr algn="just">
              <a:spcBef>
                <a:spcPct val="20000"/>
              </a:spcBef>
              <a:buClr>
                <a:srgbClr val="E2001A"/>
              </a:buClr>
              <a:buFont typeface="Webdings" pitchFamily="18" charset="2"/>
              <a:buNone/>
            </a:pPr>
            <a:endParaRPr lang="it-IT" sz="1400" dirty="0">
              <a:solidFill>
                <a:srgbClr val="00458A"/>
              </a:solidFill>
            </a:endParaRPr>
          </a:p>
          <a:p>
            <a:pPr algn="just">
              <a:spcBef>
                <a:spcPct val="20000"/>
              </a:spcBef>
              <a:buClr>
                <a:srgbClr val="E2001A"/>
              </a:buClr>
              <a:buFont typeface="Webdings" pitchFamily="18" charset="2"/>
              <a:buNone/>
            </a:pPr>
            <a:endParaRPr lang="it-IT" sz="1400" dirty="0">
              <a:solidFill>
                <a:srgbClr val="00458A"/>
              </a:solidFill>
            </a:endParaRP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lvl="1" algn="just">
              <a:spcBef>
                <a:spcPct val="20000"/>
              </a:spcBef>
              <a:buClr>
                <a:srgbClr val="E2001A"/>
              </a:buClr>
              <a:buFont typeface="Webdings" pitchFamily="18" charset="2"/>
              <a:buNone/>
            </a:pPr>
            <a:endParaRPr lang="it-IT"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dirty="0">
              <a:solidFill>
                <a:srgbClr val="000000"/>
              </a:solidFill>
            </a:endParaRPr>
          </a:p>
          <a:p>
            <a:pPr algn="ctr">
              <a:spcBef>
                <a:spcPct val="20000"/>
              </a:spcBef>
              <a:buClr>
                <a:srgbClr val="E2001A"/>
              </a:buClr>
              <a:buFont typeface="Webdings" pitchFamily="18" charset="2"/>
              <a:buNone/>
            </a:pPr>
            <a:r>
              <a:rPr lang="it-IT" sz="1400" u="sng" dirty="0" smtClean="0">
                <a:solidFill>
                  <a:srgbClr val="00458A"/>
                </a:solidFill>
              </a:rPr>
              <a:t>A cosa si riconduce l’esclusione?</a:t>
            </a:r>
          </a:p>
          <a:p>
            <a:pPr algn="ctr">
              <a:spcBef>
                <a:spcPct val="20000"/>
              </a:spcBef>
              <a:buClr>
                <a:srgbClr val="E2001A"/>
              </a:buClr>
              <a:buFont typeface="Webdings" pitchFamily="18" charset="2"/>
              <a:buNone/>
            </a:pPr>
            <a:endParaRPr lang="it-IT" sz="1400" u="sng" dirty="0" smtClean="0">
              <a:solidFill>
                <a:srgbClr val="00458A"/>
              </a:solidFill>
            </a:endParaRPr>
          </a:p>
          <a:p>
            <a:pPr marL="180000" indent="-180000" defTabSz="892175">
              <a:buClr>
                <a:schemeClr val="tx1"/>
              </a:buClr>
              <a:buFont typeface="Wingdings" pitchFamily="2" charset="2"/>
              <a:buChar char="§"/>
              <a:defRPr/>
            </a:pPr>
            <a:r>
              <a:rPr lang="it-IT" sz="1400" b="0" dirty="0"/>
              <a:t>Le motivazioni di esclusione delle domande sono riconducibili prevalentemente a:</a:t>
            </a:r>
          </a:p>
          <a:p>
            <a:pPr marL="180000" indent="-180000" defTabSz="892175">
              <a:buClr>
                <a:schemeClr val="tx1"/>
              </a:buClr>
              <a:buFont typeface="Wingdings" pitchFamily="2" charset="2"/>
              <a:buChar char="§"/>
              <a:defRPr/>
            </a:pPr>
            <a:endParaRPr lang="it-IT" sz="1400" b="0" dirty="0"/>
          </a:p>
          <a:p>
            <a:pPr marL="180000" indent="-180000" defTabSz="892175">
              <a:buClr>
                <a:schemeClr val="tx1"/>
              </a:buClr>
              <a:buFont typeface="Wingdings" pitchFamily="2" charset="2"/>
              <a:buChar char="§"/>
              <a:defRPr/>
            </a:pPr>
            <a:r>
              <a:rPr lang="it-IT" sz="1400" b="0" dirty="0"/>
              <a:t> </a:t>
            </a:r>
            <a:r>
              <a:rPr lang="it-IT" sz="1400" b="0" dirty="0" err="1"/>
              <a:t>cash</a:t>
            </a:r>
            <a:r>
              <a:rPr lang="it-IT" sz="1400" b="0" dirty="0"/>
              <a:t> flow insufficiente al pagamento della rata (21,6% del totale);</a:t>
            </a:r>
          </a:p>
          <a:p>
            <a:pPr marL="180000" indent="-180000" defTabSz="892175">
              <a:buClr>
                <a:schemeClr val="tx1"/>
              </a:buClr>
              <a:buFont typeface="Wingdings" pitchFamily="2" charset="2"/>
              <a:buChar char="§"/>
              <a:defRPr/>
            </a:pPr>
            <a:r>
              <a:rPr lang="it-IT" sz="1400" b="0" dirty="0"/>
              <a:t> basso rapporto del MOL sul fatturato (13,3%);</a:t>
            </a:r>
          </a:p>
          <a:p>
            <a:pPr marL="180000" indent="-180000" defTabSz="892175">
              <a:buClr>
                <a:schemeClr val="tx1"/>
              </a:buClr>
              <a:buFont typeface="Wingdings" pitchFamily="2" charset="2"/>
              <a:buChar char="§"/>
              <a:defRPr/>
            </a:pPr>
            <a:r>
              <a:rPr lang="it-IT" sz="1400" b="0" dirty="0"/>
              <a:t> elevato passivo circolante in relazione al fatturato (16,9%).</a:t>
            </a:r>
          </a:p>
          <a:p>
            <a:pPr algn="just">
              <a:spcBef>
                <a:spcPct val="20000"/>
              </a:spcBef>
              <a:buClr>
                <a:srgbClr val="E2001A"/>
              </a:buClr>
              <a:buFont typeface="Webdings" pitchFamily="18" charset="2"/>
              <a:buNone/>
            </a:pPr>
            <a:endParaRPr lang="it-IT" sz="1200" dirty="0">
              <a:solidFill>
                <a:srgbClr val="000000"/>
              </a:solidFill>
            </a:endParaRPr>
          </a:p>
          <a:p>
            <a:pPr algn="just">
              <a:spcBef>
                <a:spcPct val="20000"/>
              </a:spcBef>
              <a:buClr>
                <a:srgbClr val="E2001A"/>
              </a:buClr>
              <a:buFont typeface="Webdings" pitchFamily="18" charset="2"/>
              <a:buNone/>
            </a:pPr>
            <a:endParaRPr lang="it-IT" sz="1200" b="0" dirty="0">
              <a:solidFill>
                <a:srgbClr val="000000"/>
              </a:solidFill>
            </a:endParaRPr>
          </a:p>
          <a:p>
            <a:pPr algn="just">
              <a:spcBef>
                <a:spcPct val="20000"/>
              </a:spcBef>
              <a:buClr>
                <a:srgbClr val="E2001A"/>
              </a:buClr>
              <a:buFont typeface="Webdings" pitchFamily="18" charset="2"/>
              <a:buNone/>
            </a:pPr>
            <a:endParaRPr lang="it-IT" sz="1200" b="0" dirty="0">
              <a:solidFill>
                <a:srgbClr val="000000"/>
              </a:solidFill>
            </a:endParaRPr>
          </a:p>
          <a:p>
            <a:pPr algn="just">
              <a:spcBef>
                <a:spcPct val="20000"/>
              </a:spcBef>
              <a:buClr>
                <a:srgbClr val="000000"/>
              </a:buClr>
              <a:buFont typeface="Webdings" pitchFamily="18" charset="2"/>
              <a:buNone/>
            </a:pPr>
            <a:endParaRPr lang="it-IT" sz="1200" b="0" dirty="0">
              <a:solidFill>
                <a:srgbClr val="000000"/>
              </a:solidFill>
            </a:endParaRPr>
          </a:p>
        </p:txBody>
      </p:sp>
      <p:sp>
        <p:nvSpPr>
          <p:cNvPr id="78856" name="Rectangle 29"/>
          <p:cNvSpPr>
            <a:spLocks noChangeArrowheads="1"/>
          </p:cNvSpPr>
          <p:nvPr/>
        </p:nvSpPr>
        <p:spPr bwMode="auto">
          <a:xfrm>
            <a:off x="881063" y="188595"/>
            <a:ext cx="8228012" cy="719455"/>
          </a:xfrm>
          <a:prstGeom prst="rect">
            <a:avLst/>
          </a:prstGeom>
          <a:noFill/>
          <a:ln w="9525">
            <a:noFill/>
            <a:miter lim="800000"/>
            <a:headEnd/>
            <a:tailEnd/>
          </a:ln>
        </p:spPr>
        <p:txBody>
          <a:bodyPr lIns="91432" tIns="45716" rIns="91432" bIns="45716"/>
          <a:lstStyle/>
          <a:p>
            <a:r>
              <a:rPr lang="it-IT" sz="1600" dirty="0">
                <a:solidFill>
                  <a:srgbClr val="00458A"/>
                </a:solidFill>
              </a:rPr>
              <a:t>Dinamica dello strumento di sostegno alle PMI </a:t>
            </a:r>
            <a:endParaRPr lang="it-IT" sz="1600" dirty="0" smtClean="0">
              <a:solidFill>
                <a:srgbClr val="00458A"/>
              </a:solidFill>
            </a:endParaRPr>
          </a:p>
          <a:p>
            <a:r>
              <a:rPr lang="it-IT" sz="1600" dirty="0" smtClean="0">
                <a:solidFill>
                  <a:srgbClr val="00458A"/>
                </a:solidFill>
              </a:rPr>
              <a:t>2012: Poche le domande escluse</a:t>
            </a:r>
            <a:endParaRPr lang="it-IT" sz="1600" dirty="0">
              <a:solidFill>
                <a:srgbClr val="00458A"/>
              </a:solidFill>
            </a:endParaRPr>
          </a:p>
          <a:p>
            <a:endParaRPr lang="it-IT" sz="1900" dirty="0" smtClean="0">
              <a:solidFill>
                <a:srgbClr val="002060"/>
              </a:solidFill>
            </a:endParaRPr>
          </a:p>
        </p:txBody>
      </p:sp>
      <p:sp>
        <p:nvSpPr>
          <p:cNvPr id="78857" name="CasellaDiTesto 16"/>
          <p:cNvSpPr txBox="1">
            <a:spLocks noChangeArrowheads="1"/>
          </p:cNvSpPr>
          <p:nvPr/>
        </p:nvSpPr>
        <p:spPr bwMode="auto">
          <a:xfrm>
            <a:off x="2700338" y="1916113"/>
            <a:ext cx="3959225" cy="261937"/>
          </a:xfrm>
          <a:prstGeom prst="rect">
            <a:avLst/>
          </a:prstGeom>
          <a:noFill/>
          <a:ln w="3175">
            <a:solidFill>
              <a:srgbClr val="3366FF"/>
            </a:solidFill>
            <a:miter lim="800000"/>
            <a:headEnd/>
            <a:tailEnd/>
          </a:ln>
        </p:spPr>
        <p:txBody>
          <a:bodyPr>
            <a:spAutoFit/>
          </a:bodyPr>
          <a:lstStyle/>
          <a:p>
            <a:pPr algn="just">
              <a:spcBef>
                <a:spcPct val="20000"/>
              </a:spcBef>
              <a:buClr>
                <a:srgbClr val="E2001A"/>
              </a:buClr>
              <a:buFont typeface="Webdings" pitchFamily="18" charset="2"/>
              <a:buNone/>
            </a:pPr>
            <a:r>
              <a:rPr lang="it-IT" sz="1100">
                <a:solidFill>
                  <a:srgbClr val="000000"/>
                </a:solidFill>
              </a:rPr>
              <a:t>Incidenza delle domande escluse, 2011 - 2012 </a:t>
            </a:r>
            <a:r>
              <a:rPr lang="it-IT" sz="1100" b="0">
                <a:solidFill>
                  <a:srgbClr val="000000"/>
                </a:solidFill>
              </a:rPr>
              <a:t>(%)</a:t>
            </a:r>
          </a:p>
        </p:txBody>
      </p:sp>
      <p:pic>
        <p:nvPicPr>
          <p:cNvPr id="78860" name="Picture 15"/>
          <p:cNvPicPr>
            <a:picLocks noChangeAspect="1" noChangeArrowheads="1"/>
          </p:cNvPicPr>
          <p:nvPr/>
        </p:nvPicPr>
        <p:blipFill>
          <a:blip r:embed="rId2" cstate="print"/>
          <a:srcRect/>
          <a:stretch>
            <a:fillRect/>
          </a:stretch>
        </p:blipFill>
        <p:spPr bwMode="auto">
          <a:xfrm>
            <a:off x="2411413" y="2349500"/>
            <a:ext cx="6105525" cy="2170113"/>
          </a:xfrm>
          <a:prstGeom prst="rect">
            <a:avLst/>
          </a:prstGeom>
          <a:noFill/>
          <a:ln w="9525">
            <a:noFill/>
            <a:miter lim="800000"/>
            <a:headEnd/>
            <a:tailEnd/>
          </a:ln>
          <a:effectLst/>
        </p:spPr>
      </p:pic>
      <p:sp>
        <p:nvSpPr>
          <p:cNvPr id="4" name="Segnaposto numero diapositiva 3"/>
          <p:cNvSpPr>
            <a:spLocks noGrp="1"/>
          </p:cNvSpPr>
          <p:nvPr>
            <p:ph type="sldNum" sz="quarter" idx="12"/>
          </p:nvPr>
        </p:nvSpPr>
        <p:spPr/>
        <p:txBody>
          <a:bodyPr/>
          <a:lstStyle/>
          <a:p>
            <a:pPr>
              <a:defRPr/>
            </a:pPr>
            <a:fld id="{B9F1F639-E8C0-4055-B062-0228E040B20F}" type="slidenum">
              <a:rPr lang="it-IT" smtClean="0"/>
              <a:pPr>
                <a:defRPr/>
              </a:pPr>
              <a:t>12</a:t>
            </a:fld>
            <a:endParaRPr lang="it-IT" dirty="0"/>
          </a:p>
        </p:txBody>
      </p:sp>
    </p:spTree>
    <p:extLst>
      <p:ext uri="{BB962C8B-B14F-4D97-AF65-F5344CB8AC3E}">
        <p14:creationId xmlns="" xmlns:p14="http://schemas.microsoft.com/office/powerpoint/2010/main" val="13492422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13</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923401"/>
            <a:ext cx="5764212" cy="276999"/>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800" dirty="0" smtClean="0">
                <a:solidFill>
                  <a:srgbClr val="00458A"/>
                </a:solidFill>
              </a:rPr>
              <a:t>Misure di particolare rilievo</a:t>
            </a:r>
            <a:endParaRPr lang="it-IT" sz="18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7"/>
          <p:cNvSpPr>
            <a:spLocks noGrp="1"/>
          </p:cNvSpPr>
          <p:nvPr>
            <p:ph type="sldNum" sz="quarter" idx="12"/>
          </p:nvPr>
        </p:nvSpPr>
        <p:spPr>
          <a:noFill/>
        </p:spPr>
        <p:txBody>
          <a:bodyPr/>
          <a:lstStyle/>
          <a:p>
            <a:fld id="{19A53BB7-8ADA-485A-BED0-126EEAF61E34}" type="slidenum">
              <a:rPr lang="it-IT" smtClean="0"/>
              <a:pPr/>
              <a:t>14</a:t>
            </a:fld>
            <a:endParaRPr lang="it-IT" smtClean="0"/>
          </a:p>
        </p:txBody>
      </p:sp>
      <p:sp>
        <p:nvSpPr>
          <p:cNvPr id="16387" name="Rectangle 4"/>
          <p:cNvSpPr>
            <a:spLocks noGrp="1" noChangeArrowheads="1"/>
          </p:cNvSpPr>
          <p:nvPr>
            <p:ph type="title"/>
          </p:nvPr>
        </p:nvSpPr>
        <p:spPr bwMode="auto">
          <a:xfrm>
            <a:off x="879475" y="274638"/>
            <a:ext cx="8004175" cy="804862"/>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smtClean="0">
                <a:solidFill>
                  <a:srgbClr val="00458A"/>
                </a:solidFill>
              </a:rPr>
              <a:t>Misure di particolare rilievo</a:t>
            </a:r>
            <a:br>
              <a:rPr lang="it-IT" sz="1600" dirty="0" smtClean="0">
                <a:solidFill>
                  <a:srgbClr val="00458A"/>
                </a:solidFill>
              </a:rPr>
            </a:br>
            <a:r>
              <a:rPr lang="it-IT" sz="1600" dirty="0" smtClean="0">
                <a:solidFill>
                  <a:srgbClr val="00458A"/>
                </a:solidFill>
              </a:rPr>
              <a:t>Potenziamento dello strumento</a:t>
            </a:r>
            <a:endParaRPr lang="it-IT" sz="1600" b="0" dirty="0" smtClean="0">
              <a:solidFill>
                <a:srgbClr val="00458A"/>
              </a:solidFill>
            </a:endParaRPr>
          </a:p>
        </p:txBody>
      </p:sp>
      <p:sp>
        <p:nvSpPr>
          <p:cNvPr id="16388"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6389"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6390"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6391"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24" name="Rectangle 3"/>
          <p:cNvSpPr>
            <a:spLocks noChangeArrowheads="1"/>
          </p:cNvSpPr>
          <p:nvPr/>
        </p:nvSpPr>
        <p:spPr bwMode="auto">
          <a:xfrm>
            <a:off x="971550" y="1079500"/>
            <a:ext cx="7653338" cy="5529263"/>
          </a:xfrm>
          <a:prstGeom prst="rect">
            <a:avLst/>
          </a:prstGeom>
          <a:noFill/>
          <a:ln w="9525" algn="ctr">
            <a:noFill/>
            <a:miter lim="800000"/>
            <a:headEnd/>
            <a:tailEnd/>
          </a:ln>
          <a:effectLst/>
        </p:spPr>
        <p:txBody>
          <a:bodyPr lIns="91432" tIns="45716" rIns="91432" bIns="45716"/>
          <a:lstStyle/>
          <a:p>
            <a:pPr algn="just" defTabSz="892175">
              <a:buClr>
                <a:schemeClr val="tx1"/>
              </a:buClr>
              <a:defRPr/>
            </a:pPr>
            <a:r>
              <a:rPr lang="it-IT" sz="1600" b="0" dirty="0" smtClean="0"/>
              <a:t>A </a:t>
            </a:r>
            <a:r>
              <a:rPr lang="it-IT" sz="1600" b="0" dirty="0"/>
              <a:t>partire dalla fine del 2008 sono stati adottati alcuni provvedimenti che hanno favorito la continuità operativa e il potenziamento dello strumento.</a:t>
            </a:r>
            <a:r>
              <a:rPr lang="it-IT" sz="1600" b="0" dirty="0">
                <a:cs typeface="Arial" pitchFamily="34" charset="0"/>
              </a:rPr>
              <a:t> </a:t>
            </a:r>
            <a:endParaRPr lang="it-IT" sz="1600" b="0" dirty="0" smtClean="0">
              <a:cs typeface="Arial" pitchFamily="34" charset="0"/>
            </a:endParaRPr>
          </a:p>
          <a:p>
            <a:pPr algn="just" defTabSz="892175">
              <a:buClr>
                <a:schemeClr val="tx1"/>
              </a:buClr>
              <a:defRPr/>
            </a:pPr>
            <a:r>
              <a:rPr lang="it-IT" sz="1600" b="0" dirty="0" smtClean="0">
                <a:cs typeface="Arial" pitchFamily="34" charset="0"/>
              </a:rPr>
              <a:t>In </a:t>
            </a:r>
            <a:r>
              <a:rPr lang="it-IT" sz="1600" b="0" dirty="0">
                <a:cs typeface="Arial" pitchFamily="34" charset="0"/>
              </a:rPr>
              <a:t>particolare</a:t>
            </a:r>
            <a:r>
              <a:rPr lang="it-IT" sz="1600" b="0" dirty="0" smtClean="0">
                <a:cs typeface="Arial" pitchFamily="34" charset="0"/>
              </a:rPr>
              <a:t>:</a:t>
            </a:r>
          </a:p>
          <a:p>
            <a:pPr algn="just" defTabSz="892175">
              <a:buClr>
                <a:schemeClr val="tx1"/>
              </a:buClr>
              <a:defRPr/>
            </a:pPr>
            <a:endParaRPr lang="it-IT" sz="1600" b="0" dirty="0"/>
          </a:p>
          <a:p>
            <a:pPr marL="177800" indent="-177800" algn="just" defTabSz="892175">
              <a:spcBef>
                <a:spcPts val="600"/>
              </a:spcBef>
              <a:buClr>
                <a:schemeClr val="tx1"/>
              </a:buClr>
              <a:buFont typeface="Wingdings" pitchFamily="2" charset="2"/>
              <a:buChar char="§"/>
              <a:defRPr/>
            </a:pPr>
            <a:r>
              <a:rPr lang="it-IT" sz="1600" b="0" dirty="0"/>
              <a:t>l’estensione alle imprese artigiane, creando così un unico fondo per tutte le tipologie di imprese, rafforzandone la mutualità</a:t>
            </a:r>
            <a:r>
              <a:rPr lang="it-IT" sz="1600" b="0" dirty="0" smtClean="0"/>
              <a:t>;</a:t>
            </a:r>
            <a:endParaRPr lang="it-IT" sz="1600" b="0" dirty="0"/>
          </a:p>
          <a:p>
            <a:pPr marL="177800" indent="-177800" algn="just" defTabSz="892175">
              <a:spcBef>
                <a:spcPts val="600"/>
              </a:spcBef>
              <a:buClr>
                <a:schemeClr val="tx1"/>
              </a:buClr>
              <a:buFont typeface="Wingdings" pitchFamily="2" charset="2"/>
              <a:buChar char="§"/>
              <a:defRPr/>
            </a:pPr>
            <a:r>
              <a:rPr lang="it-IT" sz="1600" b="0" dirty="0"/>
              <a:t>concessione della Garanzia dello Stato agli importi garantiti dal Fondo, al fine di consentire agli intermediari finanziatori di praticare condizioni più favorevoli alle imprese debitrici</a:t>
            </a:r>
            <a:r>
              <a:rPr lang="it-IT" sz="1600" b="0" dirty="0" smtClean="0"/>
              <a:t>;</a:t>
            </a:r>
            <a:endParaRPr lang="it-IT" sz="1600" b="0" dirty="0"/>
          </a:p>
          <a:p>
            <a:pPr marL="177800" indent="-177800" algn="just" defTabSz="892175">
              <a:spcBef>
                <a:spcPts val="600"/>
              </a:spcBef>
              <a:buClr>
                <a:schemeClr val="tx1"/>
              </a:buClr>
              <a:buFont typeface="Wingdings" pitchFamily="2" charset="2"/>
              <a:buChar char="§"/>
              <a:defRPr/>
            </a:pPr>
            <a:r>
              <a:rPr lang="it-IT" sz="1600" b="0" dirty="0"/>
              <a:t>costituzione della Sezione Speciale dedicata alle imprese di autotrasporto merci, assegnandole 50 milioni di </a:t>
            </a:r>
            <a:r>
              <a:rPr lang="it-IT" sz="1600" b="0" dirty="0" smtClean="0"/>
              <a:t>€ </a:t>
            </a:r>
            <a:r>
              <a:rPr lang="it-IT" sz="1600" b="0" dirty="0"/>
              <a:t>a titolo di dotazione; </a:t>
            </a:r>
          </a:p>
          <a:p>
            <a:pPr marL="177800" indent="-177800" algn="just" defTabSz="892175">
              <a:spcBef>
                <a:spcPts val="600"/>
              </a:spcBef>
              <a:buClr>
                <a:schemeClr val="tx1"/>
              </a:buClr>
              <a:buFont typeface="Wingdings" pitchFamily="2" charset="2"/>
              <a:buChar char="§"/>
              <a:defRPr/>
            </a:pPr>
            <a:r>
              <a:rPr lang="it-IT" sz="1600" b="0" dirty="0"/>
              <a:t>revisione dei criteri di valutazione delle imprese, individuando nuovi valori di riferimento per gli indicatori economico-finanziari in grado comunque di selezionare imprese economicamente e finanziariamente sane, per far fronte alla particolare dinamica congiunturale in atto, che ha determinato il peggioramento dei conti economici delle aziende</a:t>
            </a:r>
            <a:r>
              <a:rPr lang="it-IT" sz="1600" b="0" dirty="0" smtClean="0"/>
              <a:t>;</a:t>
            </a:r>
            <a:endParaRPr lang="it-IT" sz="1600" b="0" dirty="0"/>
          </a:p>
          <a:p>
            <a:pPr marL="177800" indent="-177800" algn="just" defTabSz="892175">
              <a:spcBef>
                <a:spcPts val="600"/>
              </a:spcBef>
              <a:buClr>
                <a:schemeClr val="tx1"/>
              </a:buClr>
              <a:buFont typeface="Wingdings" pitchFamily="2" charset="2"/>
              <a:buChar char="§"/>
              <a:defRPr/>
            </a:pPr>
            <a:r>
              <a:rPr lang="it-IT" sz="1600" b="0" dirty="0"/>
              <a:t>revisione dei criteri per l’assegnazione dell’autorizzazione a certificare il merito di credito per confidi ed altri fondi di garanzia, al fine di accelerarne l’iter e di monitorare costantemente le </a:t>
            </a:r>
            <a:r>
              <a:rPr lang="it-IT" sz="1600" b="0" dirty="0" err="1"/>
              <a:t>performances</a:t>
            </a:r>
            <a:r>
              <a:rPr lang="it-IT" sz="1600" b="0" dirty="0"/>
              <a:t> dei soggetti autorizzati;</a:t>
            </a:r>
          </a:p>
          <a:p>
            <a:pPr algn="just" defTabSz="892175">
              <a:defRPr/>
            </a:pPr>
            <a:endParaRPr lang="it-IT" sz="1400" dirty="0">
              <a:solidFill>
                <a:srgbClr val="00458A"/>
              </a:solidFill>
              <a:cs typeface="Arial" pitchFamily="34" charset="0"/>
            </a:endParaRPr>
          </a:p>
          <a:p>
            <a:pPr algn="just" defTabSz="892175">
              <a:defRPr/>
            </a:pPr>
            <a:endParaRPr lang="it-IT" sz="1400" dirty="0">
              <a:solidFill>
                <a:srgbClr val="00458A"/>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numero diapositiva 7"/>
          <p:cNvSpPr>
            <a:spLocks noGrp="1"/>
          </p:cNvSpPr>
          <p:nvPr>
            <p:ph type="sldNum" sz="quarter" idx="12"/>
          </p:nvPr>
        </p:nvSpPr>
        <p:spPr>
          <a:noFill/>
        </p:spPr>
        <p:txBody>
          <a:bodyPr/>
          <a:lstStyle/>
          <a:p>
            <a:fld id="{CDE19058-92E8-42B6-AE1F-D2AC309D4E9C}" type="slidenum">
              <a:rPr lang="it-IT" smtClean="0"/>
              <a:pPr/>
              <a:t>15</a:t>
            </a:fld>
            <a:endParaRPr lang="it-IT" smtClean="0"/>
          </a:p>
        </p:txBody>
      </p:sp>
      <p:sp>
        <p:nvSpPr>
          <p:cNvPr id="17411" name="Rectangle 4"/>
          <p:cNvSpPr>
            <a:spLocks noGrp="1" noChangeArrowheads="1"/>
          </p:cNvSpPr>
          <p:nvPr>
            <p:ph type="title"/>
          </p:nvPr>
        </p:nvSpPr>
        <p:spPr bwMode="auto">
          <a:xfrm>
            <a:off x="879475" y="274638"/>
            <a:ext cx="8004175" cy="804862"/>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a:solidFill>
                  <a:srgbClr val="00458A"/>
                </a:solidFill>
              </a:rPr>
              <a:t>Misure di particolare rilievo</a:t>
            </a:r>
            <a:br>
              <a:rPr lang="it-IT" sz="1600" dirty="0">
                <a:solidFill>
                  <a:srgbClr val="00458A"/>
                </a:solidFill>
              </a:rPr>
            </a:br>
            <a:r>
              <a:rPr lang="it-IT" sz="1600" dirty="0">
                <a:solidFill>
                  <a:srgbClr val="00458A"/>
                </a:solidFill>
              </a:rPr>
              <a:t>Potenziamento dello strumento</a:t>
            </a:r>
            <a:endParaRPr lang="it-IT" sz="1600" b="0" dirty="0" smtClean="0">
              <a:solidFill>
                <a:srgbClr val="00458A"/>
              </a:solidFill>
            </a:endParaRPr>
          </a:p>
        </p:txBody>
      </p:sp>
      <p:sp>
        <p:nvSpPr>
          <p:cNvPr id="17412"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7413"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7414"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7415"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24" name="Rectangle 3"/>
          <p:cNvSpPr>
            <a:spLocks noChangeArrowheads="1"/>
          </p:cNvSpPr>
          <p:nvPr/>
        </p:nvSpPr>
        <p:spPr bwMode="auto">
          <a:xfrm>
            <a:off x="981074" y="1079500"/>
            <a:ext cx="7643813" cy="5529263"/>
          </a:xfrm>
          <a:prstGeom prst="rect">
            <a:avLst/>
          </a:prstGeom>
          <a:noFill/>
          <a:ln w="9525" algn="ctr">
            <a:noFill/>
            <a:miter lim="800000"/>
            <a:headEnd/>
            <a:tailEnd/>
          </a:ln>
          <a:effectLst/>
        </p:spPr>
        <p:txBody>
          <a:bodyPr lIns="91432" tIns="45716" rIns="91432" bIns="45716"/>
          <a:lstStyle/>
          <a:p>
            <a:pPr algn="just" defTabSz="892175">
              <a:defRPr/>
            </a:pPr>
            <a:endParaRPr lang="it-IT" sz="1400" dirty="0" smtClean="0">
              <a:solidFill>
                <a:srgbClr val="00458A"/>
              </a:solidFill>
            </a:endParaRPr>
          </a:p>
          <a:p>
            <a:pPr marL="177800" indent="-177800" algn="just" defTabSz="892175">
              <a:spcBef>
                <a:spcPts val="600"/>
              </a:spcBef>
              <a:buClr>
                <a:schemeClr val="tx1"/>
              </a:buClr>
              <a:buFont typeface="Wingdings" pitchFamily="2" charset="2"/>
              <a:buChar char="§"/>
              <a:defRPr/>
            </a:pPr>
            <a:r>
              <a:rPr lang="it-IT" sz="1600" b="0" dirty="0" smtClean="0"/>
              <a:t>rifinanziamento </a:t>
            </a:r>
            <a:r>
              <a:rPr lang="it-IT" sz="1600" b="0" dirty="0"/>
              <a:t>per € 1.200 mln per il triennio 2012 – 2014 con </a:t>
            </a:r>
            <a:r>
              <a:rPr lang="it-IT" sz="1600" b="0" dirty="0" smtClean="0"/>
              <a:t>l’incremento dell’importo </a:t>
            </a:r>
            <a:r>
              <a:rPr lang="it-IT" sz="1600" b="0" dirty="0"/>
              <a:t>massimo garantito a € 2,5 mln, la copertura max all’80% e </a:t>
            </a:r>
            <a:r>
              <a:rPr lang="it-IT" sz="1600" b="0" dirty="0" smtClean="0"/>
              <a:t>la revisione dei coefficienti </a:t>
            </a:r>
            <a:r>
              <a:rPr lang="it-IT" sz="1600" b="0" dirty="0"/>
              <a:t>di accantonamento</a:t>
            </a:r>
            <a:r>
              <a:rPr lang="it-IT" sz="1600" b="0" dirty="0" smtClean="0"/>
              <a:t>;</a:t>
            </a:r>
          </a:p>
          <a:p>
            <a:pPr marL="177800" indent="-177800" algn="just" defTabSz="892175">
              <a:spcBef>
                <a:spcPts val="600"/>
              </a:spcBef>
              <a:buClr>
                <a:schemeClr val="tx1"/>
              </a:buClr>
              <a:buFont typeface="Wingdings" pitchFamily="2" charset="2"/>
              <a:buChar char="§"/>
              <a:defRPr/>
            </a:pPr>
            <a:endParaRPr lang="it-IT" sz="1600" b="0" dirty="0"/>
          </a:p>
          <a:p>
            <a:pPr marL="177800" indent="-177800" algn="just" defTabSz="892175">
              <a:spcBef>
                <a:spcPts val="600"/>
              </a:spcBef>
              <a:buClr>
                <a:schemeClr val="tx1"/>
              </a:buClr>
              <a:buFont typeface="Wingdings" pitchFamily="2" charset="2"/>
              <a:buChar char="§"/>
              <a:defRPr/>
            </a:pPr>
            <a:r>
              <a:rPr lang="it-IT" sz="1600" b="0" dirty="0"/>
              <a:t>emanazione del decreto “fund </a:t>
            </a:r>
            <a:r>
              <a:rPr lang="it-IT" sz="1600" b="0" dirty="0" smtClean="0"/>
              <a:t>raising</a:t>
            </a:r>
            <a:r>
              <a:rPr lang="it-IT" sz="1600" b="0" dirty="0"/>
              <a:t>” </a:t>
            </a:r>
            <a:r>
              <a:rPr lang="it-IT" sz="1600" b="0" dirty="0" smtClean="0"/>
              <a:t>attuativo </a:t>
            </a:r>
            <a:r>
              <a:rPr lang="it-IT" sz="1600" b="0" dirty="0"/>
              <a:t>della norma della legge 2/2009 che consente a regioni, banche, </a:t>
            </a:r>
            <a:r>
              <a:rPr lang="it-IT" sz="1600" b="0" dirty="0" smtClean="0"/>
              <a:t>SACE, ed </a:t>
            </a:r>
            <a:r>
              <a:rPr lang="it-IT" sz="1600" b="0" dirty="0"/>
              <a:t>altri importanti organismi di partecipare alla dotazione del Fondo incrementandone la capacità </a:t>
            </a:r>
            <a:r>
              <a:rPr lang="it-IT" sz="1600" b="0" dirty="0" smtClean="0"/>
              <a:t>operativa tramite la creazione di apposite sezioni speciali;</a:t>
            </a:r>
          </a:p>
          <a:p>
            <a:pPr marL="177800" indent="-177800" algn="just" defTabSz="892175">
              <a:spcBef>
                <a:spcPts val="600"/>
              </a:spcBef>
              <a:buClr>
                <a:schemeClr val="tx1"/>
              </a:buClr>
              <a:buFont typeface="Wingdings" pitchFamily="2" charset="2"/>
              <a:buChar char="§"/>
              <a:defRPr/>
            </a:pPr>
            <a:endParaRPr lang="it-IT" sz="1600" b="0" dirty="0" smtClean="0"/>
          </a:p>
          <a:p>
            <a:pPr marL="177800" indent="-177800" algn="just" defTabSz="892175">
              <a:spcBef>
                <a:spcPts val="600"/>
              </a:spcBef>
              <a:buClr>
                <a:schemeClr val="tx1"/>
              </a:buClr>
              <a:buFont typeface="Wingdings" pitchFamily="2" charset="2"/>
              <a:buChar char="§"/>
              <a:defRPr/>
            </a:pPr>
            <a:r>
              <a:rPr lang="it-IT" sz="1600" b="0" dirty="0" smtClean="0"/>
              <a:t>specifici criteri di valutazione per le imprese operanti su commessa o a progetto, che prevedono di affiancare alla classica valutazione sui dati storici di bilancio anche la valutazione sull’iniziativa che si intende realizzare;</a:t>
            </a:r>
          </a:p>
          <a:p>
            <a:pPr marL="177800" indent="-177800" algn="just" defTabSz="892175">
              <a:spcBef>
                <a:spcPts val="600"/>
              </a:spcBef>
              <a:buClr>
                <a:schemeClr val="tx1"/>
              </a:buClr>
              <a:buFont typeface="Wingdings" pitchFamily="2" charset="2"/>
              <a:buChar char="§"/>
              <a:defRPr/>
            </a:pPr>
            <a:endParaRPr lang="it-IT" sz="1600" b="0" dirty="0" smtClean="0"/>
          </a:p>
          <a:p>
            <a:pPr marL="177800" indent="-177800" algn="just" defTabSz="892175">
              <a:spcBef>
                <a:spcPts val="600"/>
              </a:spcBef>
              <a:buClr>
                <a:schemeClr val="tx1"/>
              </a:buClr>
              <a:buFont typeface="Wingdings" pitchFamily="2" charset="2"/>
              <a:buChar char="§"/>
              <a:defRPr/>
            </a:pPr>
            <a:r>
              <a:rPr lang="it-IT" sz="1600" b="0" dirty="0" smtClean="0"/>
              <a:t>specifici criteri di valutazione per le imprese di autotrasporto merci per conto terzi, che, tenuto conto della specificità delle aziende del settore per le quali è stata costituita apposita Sezione Speciale, dispongono una rimodulazione della selettività con la quale stabilire il possesso dello </a:t>
            </a:r>
            <a:r>
              <a:rPr lang="it-IT" sz="1600" b="0" i="1" dirty="0" smtClean="0"/>
              <a:t>status</a:t>
            </a:r>
            <a:r>
              <a:rPr lang="it-IT" sz="1600" b="0" dirty="0" smtClean="0"/>
              <a:t> di impresa economicamente e finanziariamente sana.</a:t>
            </a:r>
          </a:p>
          <a:p>
            <a:pPr marL="177800" indent="-177800" algn="just" defTabSz="892175">
              <a:spcBef>
                <a:spcPts val="600"/>
              </a:spcBef>
              <a:buClr>
                <a:schemeClr val="tx1"/>
              </a:buClr>
              <a:buFont typeface="Arial" pitchFamily="34" charset="0"/>
              <a:buChar char="•"/>
              <a:defRPr/>
            </a:pPr>
            <a:endParaRPr lang="it-IT" sz="1600" b="0" dirty="0" smtClean="0"/>
          </a:p>
          <a:p>
            <a:pPr marL="177800" indent="-177800" algn="just" defTabSz="892175">
              <a:spcBef>
                <a:spcPts val="600"/>
              </a:spcBef>
              <a:buClr>
                <a:srgbClr val="00458A"/>
              </a:buClr>
              <a:buFont typeface="Wingdings" pitchFamily="2" charset="2"/>
              <a:buChar char="§"/>
              <a:defRPr/>
            </a:pPr>
            <a:endParaRPr lang="it-IT" sz="1600" b="0" dirty="0" smtClean="0"/>
          </a:p>
          <a:p>
            <a:pPr marL="177800" indent="-177800" algn="just" defTabSz="892175">
              <a:spcBef>
                <a:spcPts val="600"/>
              </a:spcBef>
              <a:buClr>
                <a:srgbClr val="00458A"/>
              </a:buClr>
              <a:buFont typeface="Wingdings" pitchFamily="2" charset="2"/>
              <a:buChar char="§"/>
              <a:defRPr/>
            </a:pPr>
            <a:endParaRPr lang="it-IT" sz="1600" b="0" dirty="0"/>
          </a:p>
          <a:p>
            <a:pPr marL="177800" indent="-177800" algn="just" defTabSz="892175">
              <a:spcBef>
                <a:spcPts val="600"/>
              </a:spcBef>
              <a:buClr>
                <a:srgbClr val="00458A"/>
              </a:buClr>
              <a:buFont typeface="Wingdings" pitchFamily="2" charset="2"/>
              <a:buChar char="§"/>
              <a:defRPr/>
            </a:pPr>
            <a:endParaRPr lang="it-IT" sz="1400" b="0" dirty="0"/>
          </a:p>
          <a:p>
            <a:pPr algn="just" defTabSz="892175">
              <a:defRPr/>
            </a:pPr>
            <a:endParaRPr lang="it-IT" sz="1400" dirty="0">
              <a:solidFill>
                <a:srgbClr val="00458A"/>
              </a:solidFill>
              <a:cs typeface="Arial" pitchFamily="34" charset="0"/>
            </a:endParaRPr>
          </a:p>
          <a:p>
            <a:pPr algn="just" defTabSz="892175">
              <a:defRPr/>
            </a:pPr>
            <a:endParaRPr lang="it-IT" sz="1400" dirty="0">
              <a:solidFill>
                <a:srgbClr val="00458A"/>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numero diapositiva 7"/>
          <p:cNvSpPr>
            <a:spLocks noGrp="1"/>
          </p:cNvSpPr>
          <p:nvPr>
            <p:ph type="sldNum" sz="quarter" idx="12"/>
          </p:nvPr>
        </p:nvSpPr>
        <p:spPr>
          <a:noFill/>
        </p:spPr>
        <p:txBody>
          <a:bodyPr/>
          <a:lstStyle/>
          <a:p>
            <a:fld id="{CDE19058-92E8-42B6-AE1F-D2AC309D4E9C}" type="slidenum">
              <a:rPr lang="it-IT" smtClean="0"/>
              <a:pPr/>
              <a:t>16</a:t>
            </a:fld>
            <a:endParaRPr lang="it-IT" smtClean="0"/>
          </a:p>
        </p:txBody>
      </p:sp>
      <p:sp>
        <p:nvSpPr>
          <p:cNvPr id="17411" name="Rectangle 4"/>
          <p:cNvSpPr>
            <a:spLocks noGrp="1" noChangeArrowheads="1"/>
          </p:cNvSpPr>
          <p:nvPr>
            <p:ph type="title"/>
          </p:nvPr>
        </p:nvSpPr>
        <p:spPr bwMode="auto">
          <a:xfrm>
            <a:off x="981075" y="274637"/>
            <a:ext cx="8004175" cy="634047"/>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a:solidFill>
                  <a:srgbClr val="00458A"/>
                </a:solidFill>
              </a:rPr>
              <a:t>Misure di particolare rilievo</a:t>
            </a:r>
            <a:br>
              <a:rPr lang="it-IT" sz="1600" dirty="0">
                <a:solidFill>
                  <a:srgbClr val="00458A"/>
                </a:solidFill>
              </a:rPr>
            </a:br>
            <a:r>
              <a:rPr lang="it-IT" sz="1600" dirty="0">
                <a:solidFill>
                  <a:srgbClr val="00458A"/>
                </a:solidFill>
              </a:rPr>
              <a:t>Potenziamento dello strumento</a:t>
            </a:r>
            <a:endParaRPr lang="it-IT" sz="1600" b="0" dirty="0" smtClean="0">
              <a:solidFill>
                <a:srgbClr val="00458A"/>
              </a:solidFill>
            </a:endParaRPr>
          </a:p>
        </p:txBody>
      </p:sp>
      <p:sp>
        <p:nvSpPr>
          <p:cNvPr id="17412"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7413"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7414"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7415"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24" name="Rectangle 3"/>
          <p:cNvSpPr>
            <a:spLocks noChangeArrowheads="1"/>
          </p:cNvSpPr>
          <p:nvPr/>
        </p:nvSpPr>
        <p:spPr bwMode="auto">
          <a:xfrm>
            <a:off x="981075" y="1079500"/>
            <a:ext cx="7653338" cy="5529263"/>
          </a:xfrm>
          <a:prstGeom prst="rect">
            <a:avLst/>
          </a:prstGeom>
          <a:noFill/>
          <a:ln w="9525" algn="ctr">
            <a:noFill/>
            <a:miter lim="800000"/>
            <a:headEnd/>
            <a:tailEnd/>
          </a:ln>
          <a:effectLst/>
        </p:spPr>
        <p:txBody>
          <a:bodyPr lIns="91432" tIns="45716" rIns="91432" bIns="45716"/>
          <a:lstStyle/>
          <a:p>
            <a:pPr algn="just" defTabSz="892175">
              <a:buClr>
                <a:schemeClr val="tx1"/>
              </a:buClr>
              <a:defRPr/>
            </a:pPr>
            <a:endParaRPr lang="it-IT" sz="1600" b="0" dirty="0" smtClean="0"/>
          </a:p>
          <a:p>
            <a:pPr marL="177800" indent="-177800" algn="just" defTabSz="892175">
              <a:buClr>
                <a:schemeClr val="tx1"/>
              </a:buClr>
              <a:buFont typeface="Wingdings" pitchFamily="2" charset="2"/>
              <a:buChar char="§"/>
              <a:defRPr/>
            </a:pPr>
            <a:r>
              <a:rPr lang="it-IT" sz="1600" b="0" dirty="0" smtClean="0"/>
              <a:t>Estensione dell’importo massimo garantito fino a 2,5 milioni di € (ad eccezione delle operazioni di consolidamento su stessa banca o gruppo bancario, delle “altre operazioni finanziarie” e delle operazioni a favore delle imprese dell’indotto di imprese in amministrazione straordinaria).</a:t>
            </a:r>
          </a:p>
          <a:p>
            <a:pPr marL="177800" indent="-177800" algn="just" defTabSz="892175">
              <a:buClr>
                <a:schemeClr val="tx1"/>
              </a:buClr>
              <a:buFont typeface="Wingdings" pitchFamily="2" charset="2"/>
              <a:buChar char="§"/>
              <a:defRPr/>
            </a:pPr>
            <a:endParaRPr lang="it-IT" sz="1600" b="0" dirty="0" smtClean="0"/>
          </a:p>
          <a:p>
            <a:pPr marL="177800" indent="-177800" algn="just" defTabSz="892175">
              <a:buClr>
                <a:schemeClr val="tx1"/>
              </a:buClr>
              <a:buFont typeface="Wingdings" pitchFamily="2" charset="2"/>
              <a:buChar char="§"/>
              <a:defRPr/>
            </a:pPr>
            <a:r>
              <a:rPr lang="it-IT" sz="1600" b="0" dirty="0" smtClean="0"/>
              <a:t>Definizione delle operazioni finanziarie ammissibili (operazioni di durata non inferiore a 36 mesi, operazioni di anticipazione dei crediti verso la P.A., operazioni sul  capitale di rischio, operazioni di consolidamento delle passività a breve termine su stessa banca o gruppo bancario di qualsiasi durata, operazioni a favore delle piccole imprese dell’indotto di imprese in amministrazione straordinaria di durata non inferiore a 5 anni, altre operazioni finanziarie. </a:t>
            </a:r>
          </a:p>
          <a:p>
            <a:pPr marL="177800" indent="-177800" algn="just" defTabSz="892175">
              <a:buClr>
                <a:schemeClr val="tx1"/>
              </a:buClr>
              <a:buFont typeface="Wingdings" pitchFamily="2" charset="2"/>
              <a:buChar char="§"/>
              <a:defRPr/>
            </a:pPr>
            <a:endParaRPr lang="it-IT" sz="1600" b="0" dirty="0" smtClean="0"/>
          </a:p>
          <a:p>
            <a:pPr marL="177800" indent="-177800" algn="just" defTabSz="892175">
              <a:buClr>
                <a:schemeClr val="tx1"/>
              </a:buClr>
              <a:buFont typeface="Wingdings" pitchFamily="2" charset="2"/>
              <a:buChar char="§"/>
              <a:defRPr/>
            </a:pPr>
            <a:r>
              <a:rPr lang="it-IT" sz="1600" b="0" dirty="0" smtClean="0"/>
              <a:t>Estensione dei Soggetti Richiedenti la Garanzia Diretta (SGR e le Società di gestione armonizzate).</a:t>
            </a:r>
          </a:p>
          <a:p>
            <a:pPr marL="177800" indent="-177800" algn="just" defTabSz="892175">
              <a:buClr>
                <a:schemeClr val="tx1"/>
              </a:buClr>
              <a:buFont typeface="Wingdings" pitchFamily="2" charset="2"/>
              <a:buChar char="§"/>
              <a:defRPr/>
            </a:pPr>
            <a:endParaRPr lang="it-IT" sz="1600" b="0" dirty="0" smtClean="0"/>
          </a:p>
          <a:p>
            <a:pPr marL="177800" indent="-177800" algn="just" defTabSz="892175">
              <a:buClr>
                <a:schemeClr val="tx1"/>
              </a:buClr>
              <a:buFont typeface="Wingdings" pitchFamily="2" charset="2"/>
              <a:buChar char="§"/>
              <a:defRPr/>
            </a:pPr>
            <a:r>
              <a:rPr lang="it-IT" sz="1600" b="0" dirty="0" smtClean="0"/>
              <a:t>Le ulteriori modifiche e integrazioni introdotte dall’entrata in vigore delle nuove disposizioni operative hanno riguardato la varie fasi della procedura operativa dalla concessione della garanzia alla gestione dell’operazione fino all’attivazione del Fondo.</a:t>
            </a:r>
          </a:p>
          <a:p>
            <a:pPr algn="just" defTabSz="892175">
              <a:defRPr/>
            </a:pPr>
            <a:endParaRPr lang="it-IT" sz="1400" b="0" dirty="0" smtClean="0"/>
          </a:p>
          <a:p>
            <a:pPr algn="just" defTabSz="892175">
              <a:defRPr/>
            </a:pPr>
            <a:endParaRPr lang="it-IT" sz="1400" b="0" dirty="0" smtClean="0"/>
          </a:p>
          <a:p>
            <a:pPr algn="just" defTabSz="892175">
              <a:defRPr/>
            </a:pPr>
            <a:endParaRPr lang="it-IT" sz="1600" b="0" dirty="0" smtClean="0"/>
          </a:p>
          <a:p>
            <a:pPr marL="177800" indent="-177800" algn="just" defTabSz="892175">
              <a:spcBef>
                <a:spcPts val="600"/>
              </a:spcBef>
              <a:buClr>
                <a:srgbClr val="00458A"/>
              </a:buClr>
              <a:defRPr/>
            </a:pPr>
            <a:endParaRPr lang="it-IT" sz="1600" b="0" dirty="0" smtClean="0"/>
          </a:p>
          <a:p>
            <a:pPr marL="177800" indent="-177800" algn="just" defTabSz="892175">
              <a:spcBef>
                <a:spcPts val="600"/>
              </a:spcBef>
              <a:buClr>
                <a:srgbClr val="00458A"/>
              </a:buClr>
              <a:buFont typeface="Wingdings" pitchFamily="2" charset="2"/>
              <a:buChar char="§"/>
              <a:defRPr/>
            </a:pPr>
            <a:endParaRPr lang="it-IT" sz="1600" b="0" dirty="0" smtClean="0"/>
          </a:p>
          <a:p>
            <a:pPr marL="177800" indent="-177800" algn="just" defTabSz="892175">
              <a:spcBef>
                <a:spcPts val="600"/>
              </a:spcBef>
              <a:buClr>
                <a:srgbClr val="00458A"/>
              </a:buClr>
              <a:buFont typeface="Wingdings" pitchFamily="2" charset="2"/>
              <a:buChar char="§"/>
              <a:defRPr/>
            </a:pPr>
            <a:endParaRPr lang="it-IT" sz="1600" b="0" dirty="0"/>
          </a:p>
          <a:p>
            <a:pPr marL="177800" indent="-177800" algn="just" defTabSz="892175">
              <a:spcBef>
                <a:spcPts val="600"/>
              </a:spcBef>
              <a:buClr>
                <a:srgbClr val="00458A"/>
              </a:buClr>
              <a:buFont typeface="Wingdings" pitchFamily="2" charset="2"/>
              <a:buChar char="§"/>
              <a:defRPr/>
            </a:pPr>
            <a:endParaRPr lang="it-IT" sz="1400" b="0" dirty="0"/>
          </a:p>
          <a:p>
            <a:pPr algn="just" defTabSz="892175">
              <a:defRPr/>
            </a:pPr>
            <a:endParaRPr lang="it-IT" sz="1400" dirty="0">
              <a:solidFill>
                <a:srgbClr val="00458A"/>
              </a:solidFill>
              <a:cs typeface="Arial" pitchFamily="34" charset="0"/>
            </a:endParaRPr>
          </a:p>
          <a:p>
            <a:pPr algn="just" defTabSz="892175">
              <a:defRPr/>
            </a:pPr>
            <a:endParaRPr lang="it-IT" sz="1400" dirty="0">
              <a:solidFill>
                <a:srgbClr val="00458A"/>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17</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646363"/>
            <a:ext cx="5764212" cy="584775"/>
          </a:xfrm>
          <a:prstGeom prst="rect">
            <a:avLst/>
          </a:prstGeom>
          <a:noFill/>
          <a:ln w="9525">
            <a:noFill/>
            <a:miter lim="800000"/>
            <a:headEnd/>
            <a:tailEnd/>
          </a:ln>
        </p:spPr>
        <p:txBody>
          <a:bodyPr lIns="0" tIns="0" rIns="0" bIns="0" anchor="b">
            <a:spAutoFit/>
          </a:bodyPr>
          <a:lstStyle/>
          <a:p>
            <a:pPr algn="just">
              <a:spcBef>
                <a:spcPct val="0"/>
              </a:spcBef>
              <a:buClr>
                <a:srgbClr val="00458A"/>
              </a:buClr>
            </a:pPr>
            <a:endParaRPr lang="it-IT" sz="1900" dirty="0" smtClean="0">
              <a:solidFill>
                <a:srgbClr val="00458A"/>
              </a:solidFill>
            </a:endParaRPr>
          </a:p>
          <a:p>
            <a:pPr algn="just">
              <a:spcBef>
                <a:spcPct val="0"/>
              </a:spcBef>
              <a:buClr>
                <a:srgbClr val="00458A"/>
              </a:buClr>
            </a:pPr>
            <a:r>
              <a:rPr lang="it-IT" sz="1900" dirty="0" smtClean="0">
                <a:solidFill>
                  <a:srgbClr val="00458A"/>
                </a:solidFill>
              </a:rPr>
              <a:t>Caratteristiche del Fondo di Garanzia</a:t>
            </a:r>
            <a:endParaRPr lang="it-IT" sz="19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
        <p:nvSpPr>
          <p:cNvPr id="6" name="Rectangle 2"/>
          <p:cNvSpPr>
            <a:spLocks noGrp="1" noChangeArrowheads="1"/>
          </p:cNvSpPr>
          <p:nvPr>
            <p:ph type="title"/>
          </p:nvPr>
        </p:nvSpPr>
        <p:spPr bwMode="auto">
          <a:xfrm>
            <a:off x="914400" y="333375"/>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it-IT" dirty="0" smtClean="0">
                <a:solidFill>
                  <a:srgbClr val="00458A"/>
                </a:solidFill>
              </a:rPr>
              <a:t>Il Fondo di Garanzia</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7"/>
          <p:cNvSpPr>
            <a:spLocks noGrp="1"/>
          </p:cNvSpPr>
          <p:nvPr>
            <p:ph type="sldNum" sz="quarter" idx="12"/>
          </p:nvPr>
        </p:nvSpPr>
        <p:spPr>
          <a:noFill/>
        </p:spPr>
        <p:txBody>
          <a:bodyPr/>
          <a:lstStyle/>
          <a:p>
            <a:fld id="{2F41C949-DACF-4683-8AB0-F26EE6CFE958}" type="slidenum">
              <a:rPr lang="it-IT" smtClean="0"/>
              <a:pPr/>
              <a:t>18</a:t>
            </a:fld>
            <a:endParaRPr lang="it-IT" smtClean="0"/>
          </a:p>
        </p:txBody>
      </p:sp>
      <p:sp>
        <p:nvSpPr>
          <p:cNvPr id="12291"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smtClean="0">
                <a:solidFill>
                  <a:srgbClr val="00458A"/>
                </a:solidFill>
              </a:rPr>
              <a:t> Caratteristiche del Fondo di Garanzia</a:t>
            </a:r>
            <a:br>
              <a:rPr lang="it-IT" sz="1600" dirty="0" smtClean="0">
                <a:solidFill>
                  <a:srgbClr val="00458A"/>
                </a:solidFill>
              </a:rPr>
            </a:br>
            <a:r>
              <a:rPr lang="it-IT" sz="1600" dirty="0" smtClean="0">
                <a:solidFill>
                  <a:srgbClr val="00458A"/>
                </a:solidFill>
              </a:rPr>
              <a:t> Punti di forza</a:t>
            </a:r>
          </a:p>
        </p:txBody>
      </p:sp>
      <p:sp>
        <p:nvSpPr>
          <p:cNvPr id="12292"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2293"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2294"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2295"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2296" name="Rectangle 9"/>
          <p:cNvSpPr>
            <a:spLocks noChangeArrowheads="1"/>
          </p:cNvSpPr>
          <p:nvPr/>
        </p:nvSpPr>
        <p:spPr bwMode="auto">
          <a:xfrm>
            <a:off x="879475" y="1266822"/>
            <a:ext cx="1980000" cy="1008000"/>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Ammissibilità per qualunque operazione finanziaria</a:t>
            </a:r>
            <a:endParaRPr lang="it-IT" sz="1400" dirty="0">
              <a:solidFill>
                <a:schemeClr val="bg1"/>
              </a:solidFill>
            </a:endParaRPr>
          </a:p>
        </p:txBody>
      </p:sp>
      <p:sp>
        <p:nvSpPr>
          <p:cNvPr id="12297" name="Rectangle 9"/>
          <p:cNvSpPr>
            <a:spLocks noChangeArrowheads="1"/>
          </p:cNvSpPr>
          <p:nvPr/>
        </p:nvSpPr>
        <p:spPr bwMode="auto">
          <a:xfrm>
            <a:off x="879475" y="2347911"/>
            <a:ext cx="1980000" cy="1008000"/>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err="1">
                <a:solidFill>
                  <a:schemeClr val="bg1"/>
                </a:solidFill>
              </a:rPr>
              <a:t>Intersettorialità</a:t>
            </a:r>
            <a:endParaRPr lang="it-IT" sz="1400" dirty="0">
              <a:solidFill>
                <a:schemeClr val="bg1"/>
              </a:solidFill>
            </a:endParaRPr>
          </a:p>
        </p:txBody>
      </p:sp>
      <p:sp>
        <p:nvSpPr>
          <p:cNvPr id="12299" name="Rectangle 9"/>
          <p:cNvSpPr>
            <a:spLocks noChangeArrowheads="1"/>
          </p:cNvSpPr>
          <p:nvPr/>
        </p:nvSpPr>
        <p:spPr bwMode="auto">
          <a:xfrm>
            <a:off x="879475" y="3429000"/>
            <a:ext cx="1980000" cy="1008000"/>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err="1">
                <a:solidFill>
                  <a:schemeClr val="bg1"/>
                </a:solidFill>
              </a:rPr>
              <a:t>Escutibilità</a:t>
            </a:r>
            <a:r>
              <a:rPr lang="it-IT" sz="1400" dirty="0">
                <a:solidFill>
                  <a:schemeClr val="bg1"/>
                </a:solidFill>
              </a:rPr>
              <a:t> a prima richiesta</a:t>
            </a:r>
          </a:p>
        </p:txBody>
      </p:sp>
      <p:sp>
        <p:nvSpPr>
          <p:cNvPr id="12300" name="Rectangle 9"/>
          <p:cNvSpPr>
            <a:spLocks noChangeArrowheads="1"/>
          </p:cNvSpPr>
          <p:nvPr/>
        </p:nvSpPr>
        <p:spPr bwMode="auto">
          <a:xfrm>
            <a:off x="879475" y="4510089"/>
            <a:ext cx="1980000" cy="1008000"/>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a:solidFill>
                  <a:schemeClr val="bg1"/>
                </a:solidFill>
              </a:rPr>
              <a:t>Cumulabilità con altre agevolazioni pubbliche</a:t>
            </a:r>
          </a:p>
        </p:txBody>
      </p:sp>
      <p:sp>
        <p:nvSpPr>
          <p:cNvPr id="12301" name="Rectangle 9"/>
          <p:cNvSpPr>
            <a:spLocks noChangeArrowheads="1"/>
          </p:cNvSpPr>
          <p:nvPr/>
        </p:nvSpPr>
        <p:spPr bwMode="auto">
          <a:xfrm>
            <a:off x="879475" y="5591178"/>
            <a:ext cx="1980000" cy="1008000"/>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a:solidFill>
                  <a:schemeClr val="bg1"/>
                </a:solidFill>
              </a:rPr>
              <a:t>Procedure snelle</a:t>
            </a:r>
          </a:p>
        </p:txBody>
      </p:sp>
      <p:sp>
        <p:nvSpPr>
          <p:cNvPr id="12302" name="Rectangle 3"/>
          <p:cNvSpPr>
            <a:spLocks noChangeArrowheads="1"/>
          </p:cNvSpPr>
          <p:nvPr/>
        </p:nvSpPr>
        <p:spPr bwMode="auto">
          <a:xfrm>
            <a:off x="2957519" y="2347911"/>
            <a:ext cx="5940425" cy="1006477"/>
          </a:xfrm>
          <a:prstGeom prst="rect">
            <a:avLst/>
          </a:prstGeom>
          <a:noFill/>
          <a:ln w="9525" algn="ctr">
            <a:solidFill>
              <a:schemeClr val="tx1"/>
            </a:solidFill>
            <a:miter lim="800000"/>
            <a:headEnd/>
            <a:tailEnd/>
          </a:ln>
        </p:spPr>
        <p:txBody>
          <a:bodyPr lIns="91432" tIns="45716" rIns="91432" bIns="45716" anchor="ctr"/>
          <a:lstStyle/>
          <a:p>
            <a:pPr algn="just">
              <a:spcBef>
                <a:spcPct val="50000"/>
              </a:spcBef>
              <a:buClr>
                <a:schemeClr val="tx1"/>
              </a:buClr>
              <a:buFont typeface="Wingdings" pitchFamily="2" charset="2"/>
              <a:buNone/>
              <a:tabLst>
                <a:tab pos="82550" algn="l"/>
                <a:tab pos="901700" algn="l"/>
              </a:tabLst>
            </a:pPr>
            <a:r>
              <a:rPr lang="it-IT" sz="1400" b="0" dirty="0"/>
              <a:t>Con l’estensione alle imprese artigiane il Fondo interviene a favore delle imprese appartenenti a </a:t>
            </a:r>
            <a:r>
              <a:rPr lang="it-IT" sz="1400" dirty="0"/>
              <a:t>tutti i settori economici</a:t>
            </a:r>
            <a:r>
              <a:rPr lang="it-IT" sz="1400" b="0" dirty="0"/>
              <a:t>, ivi compreso l’autotrasporto merci su strada. L’intervento si è rivelato particolarmente efficace nel sostenere le imprese in fase di start up. </a:t>
            </a:r>
          </a:p>
        </p:txBody>
      </p:sp>
      <p:sp>
        <p:nvSpPr>
          <p:cNvPr id="12304" name="Rectangle 3"/>
          <p:cNvSpPr>
            <a:spLocks noChangeArrowheads="1"/>
          </p:cNvSpPr>
          <p:nvPr/>
        </p:nvSpPr>
        <p:spPr bwMode="auto">
          <a:xfrm>
            <a:off x="2954338" y="3429000"/>
            <a:ext cx="5938837" cy="1008000"/>
          </a:xfrm>
          <a:prstGeom prst="rect">
            <a:avLst/>
          </a:prstGeom>
          <a:noFill/>
          <a:ln w="9525" algn="ctr">
            <a:solidFill>
              <a:schemeClr val="tx1"/>
            </a:solidFill>
            <a:miter lim="800000"/>
            <a:headEnd/>
            <a:tailEnd/>
          </a:ln>
        </p:spPr>
        <p:txBody>
          <a:bodyPr lIns="91432" tIns="45716" rIns="91432" bIns="45716" anchor="ctr"/>
          <a:lstStyle/>
          <a:p>
            <a:pPr algn="just">
              <a:spcBef>
                <a:spcPct val="50000"/>
              </a:spcBef>
              <a:tabLst>
                <a:tab pos="82550" algn="l"/>
                <a:tab pos="901700" algn="l"/>
              </a:tabLst>
            </a:pPr>
            <a:r>
              <a:rPr lang="it-IT" sz="1400" b="0" dirty="0"/>
              <a:t>La garanzia, secondo i dettami dell’accordo “Basilea II”, è concessa “</a:t>
            </a:r>
            <a:r>
              <a:rPr lang="it-IT" sz="1400" dirty="0"/>
              <a:t>a prima richiesta</a:t>
            </a:r>
            <a:r>
              <a:rPr lang="it-IT" sz="1400" b="0" dirty="0"/>
              <a:t>” a favore delle banche e a favore dei Confidi e degli Altri fondi di garanzia che prestano una garanzia esplicita, incondizionata, irrevocabile.</a:t>
            </a:r>
          </a:p>
        </p:txBody>
      </p:sp>
      <p:sp>
        <p:nvSpPr>
          <p:cNvPr id="25" name="Rectangle 3"/>
          <p:cNvSpPr>
            <a:spLocks noChangeArrowheads="1"/>
          </p:cNvSpPr>
          <p:nvPr/>
        </p:nvSpPr>
        <p:spPr bwMode="auto">
          <a:xfrm>
            <a:off x="2944813" y="4510089"/>
            <a:ext cx="5938837" cy="1008000"/>
          </a:xfrm>
          <a:prstGeom prst="rect">
            <a:avLst/>
          </a:prstGeom>
          <a:noFill/>
          <a:ln w="9525" algn="ctr">
            <a:solidFill>
              <a:schemeClr val="tx1"/>
            </a:solidFill>
            <a:miter lim="800000"/>
            <a:headEnd/>
            <a:tailEnd/>
          </a:ln>
          <a:effectLst/>
        </p:spPr>
        <p:txBody>
          <a:bodyPr lIns="91432" tIns="45716" rIns="91432" bIns="45716" anchor="ctr"/>
          <a:lstStyle/>
          <a:p>
            <a:pPr>
              <a:spcBef>
                <a:spcPct val="50000"/>
              </a:spcBef>
              <a:tabLst>
                <a:tab pos="82550" algn="l"/>
                <a:tab pos="901700" algn="l"/>
              </a:tabLst>
              <a:defRPr/>
            </a:pPr>
            <a:r>
              <a:rPr lang="it-IT" sz="1400" b="0" dirty="0"/>
              <a:t>Nel limite dell’intensità agevolativa massima fissata dall’Unione </a:t>
            </a:r>
            <a:r>
              <a:rPr lang="it-IT" sz="1400" b="0" dirty="0" err="1" smtClean="0"/>
              <a:t>€pea</a:t>
            </a:r>
            <a:r>
              <a:rPr lang="it-IT" sz="1200" b="0" dirty="0"/>
              <a:t>.</a:t>
            </a:r>
            <a:endParaRPr lang="it-IT" sz="1200" dirty="0">
              <a:effectLst>
                <a:outerShdw blurRad="38100" dist="38100" dir="2700000" algn="tl">
                  <a:srgbClr val="C0C0C0"/>
                </a:outerShdw>
              </a:effectLst>
            </a:endParaRPr>
          </a:p>
        </p:txBody>
      </p:sp>
      <p:sp>
        <p:nvSpPr>
          <p:cNvPr id="12306" name="Rectangle 3"/>
          <p:cNvSpPr>
            <a:spLocks noChangeArrowheads="1"/>
          </p:cNvSpPr>
          <p:nvPr/>
        </p:nvSpPr>
        <p:spPr bwMode="auto">
          <a:xfrm>
            <a:off x="2957519" y="5591177"/>
            <a:ext cx="5938837" cy="1008000"/>
          </a:xfrm>
          <a:prstGeom prst="rect">
            <a:avLst/>
          </a:prstGeom>
          <a:noFill/>
          <a:ln w="9525" algn="ctr">
            <a:solidFill>
              <a:schemeClr val="tx1"/>
            </a:solidFill>
            <a:miter lim="800000"/>
            <a:headEnd/>
            <a:tailEnd/>
          </a:ln>
        </p:spPr>
        <p:txBody>
          <a:bodyPr lIns="91432" tIns="45716" rIns="91432" bIns="45716" anchor="ctr"/>
          <a:lstStyle/>
          <a:p>
            <a:pPr algn="just">
              <a:spcBef>
                <a:spcPct val="50000"/>
              </a:spcBef>
              <a:tabLst>
                <a:tab pos="82550" algn="l"/>
                <a:tab pos="901700" algn="l"/>
              </a:tabLst>
            </a:pPr>
            <a:r>
              <a:rPr lang="it-IT" sz="1400" b="0" dirty="0"/>
              <a:t>Per accedere al Fondo è possibile presentare le domande </a:t>
            </a:r>
            <a:r>
              <a:rPr lang="it-IT" sz="1400" i="1" dirty="0"/>
              <a:t>on </a:t>
            </a:r>
            <a:r>
              <a:rPr lang="it-IT" sz="1400" i="1" dirty="0" err="1"/>
              <a:t>line</a:t>
            </a:r>
            <a:r>
              <a:rPr lang="it-IT" sz="1400" i="1" dirty="0"/>
              <a:t> </a:t>
            </a:r>
            <a:r>
              <a:rPr lang="it-IT" sz="1400" b="0" dirty="0"/>
              <a:t>con tempi medi di istruttoria estremamente contenuti.</a:t>
            </a:r>
          </a:p>
        </p:txBody>
      </p:sp>
      <p:sp>
        <p:nvSpPr>
          <p:cNvPr id="24" name="Rectangle 3"/>
          <p:cNvSpPr>
            <a:spLocks noChangeArrowheads="1"/>
          </p:cNvSpPr>
          <p:nvPr/>
        </p:nvSpPr>
        <p:spPr bwMode="auto">
          <a:xfrm>
            <a:off x="2954338" y="1266822"/>
            <a:ext cx="5938837" cy="1008000"/>
          </a:xfrm>
          <a:prstGeom prst="rect">
            <a:avLst/>
          </a:prstGeom>
          <a:noFill/>
          <a:ln w="9525" algn="ctr">
            <a:solidFill>
              <a:schemeClr val="tx1"/>
            </a:solidFill>
            <a:miter lim="800000"/>
            <a:headEnd/>
            <a:tailEnd/>
          </a:ln>
          <a:effectLst/>
        </p:spPr>
        <p:txBody>
          <a:bodyPr lIns="91432" tIns="45716" rIns="91432" bIns="45716" anchor="ctr"/>
          <a:lstStyle/>
          <a:p>
            <a:pPr algn="just">
              <a:spcBef>
                <a:spcPct val="50000"/>
              </a:spcBef>
              <a:buClr>
                <a:schemeClr val="tx1"/>
              </a:buClr>
              <a:buFont typeface="Wingdings" pitchFamily="2" charset="2"/>
              <a:buNone/>
              <a:tabLst>
                <a:tab pos="82550" algn="l"/>
                <a:tab pos="901700" algn="l"/>
              </a:tabLst>
              <a:defRPr/>
            </a:pPr>
            <a:r>
              <a:rPr lang="it-IT" sz="1400" dirty="0"/>
              <a:t>Qualsiasi tipologia di operazione finanziaria</a:t>
            </a:r>
            <a:r>
              <a:rPr lang="it-IT" sz="1400" b="0" dirty="0"/>
              <a:t>, purché finalizzata all’attività di impresa, può accedere all’intervento del Fondo, con benefici in termini di diversificazione delle fonti finanziarie </a:t>
            </a:r>
            <a:r>
              <a:rPr lang="it-IT" sz="1400" b="0" dirty="0">
                <a:effectLst>
                  <a:outerShdw blurRad="38100" dist="38100" dir="2700000" algn="tl">
                    <a:srgbClr val="C0C0C0"/>
                  </a:outerShdw>
                </a:effectLst>
              </a:rPr>
              <a:t>e di </a:t>
            </a:r>
            <a:r>
              <a:rPr lang="it-IT" sz="1400" b="0" dirty="0"/>
              <a:t>riequilibrio della struttura finanziaria delle imprese.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egnaposto numero diapositiva 7"/>
          <p:cNvSpPr>
            <a:spLocks noGrp="1"/>
          </p:cNvSpPr>
          <p:nvPr>
            <p:ph type="sldNum" sz="quarter" idx="12"/>
          </p:nvPr>
        </p:nvSpPr>
        <p:spPr>
          <a:noFill/>
        </p:spPr>
        <p:txBody>
          <a:bodyPr/>
          <a:lstStyle/>
          <a:p>
            <a:fld id="{F6C53A8F-5EE9-42F0-B4C2-3864CDF50623}" type="slidenum">
              <a:rPr lang="it-IT" smtClean="0"/>
              <a:pPr/>
              <a:t>19</a:t>
            </a:fld>
            <a:endParaRPr lang="it-IT" smtClean="0"/>
          </a:p>
        </p:txBody>
      </p:sp>
      <p:sp>
        <p:nvSpPr>
          <p:cNvPr id="32771"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smtClean="0">
                <a:solidFill>
                  <a:srgbClr val="00458A"/>
                </a:solidFill>
              </a:rPr>
              <a:t>Caratteristiche del Fondo di Garanzia</a:t>
            </a:r>
            <a:br>
              <a:rPr lang="it-IT" sz="1600" dirty="0" smtClean="0">
                <a:solidFill>
                  <a:srgbClr val="00458A"/>
                </a:solidFill>
              </a:rPr>
            </a:br>
            <a:r>
              <a:rPr lang="it-IT" sz="1600" dirty="0" smtClean="0">
                <a:solidFill>
                  <a:srgbClr val="00458A"/>
                </a:solidFill>
              </a:rPr>
              <a:t>Ponderazione zero</a:t>
            </a:r>
          </a:p>
        </p:txBody>
      </p:sp>
      <p:sp>
        <p:nvSpPr>
          <p:cNvPr id="32772"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32773"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32774"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32775"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32776" name="Rectangle 9"/>
          <p:cNvSpPr>
            <a:spLocks noChangeArrowheads="1"/>
          </p:cNvSpPr>
          <p:nvPr/>
        </p:nvSpPr>
        <p:spPr bwMode="auto">
          <a:xfrm>
            <a:off x="971550" y="1233486"/>
            <a:ext cx="1800225" cy="4357694"/>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a:solidFill>
                  <a:schemeClr val="bg1"/>
                </a:solidFill>
              </a:rPr>
              <a:t>La garanzia di ultima istanza dello stato</a:t>
            </a:r>
          </a:p>
        </p:txBody>
      </p:sp>
      <p:sp>
        <p:nvSpPr>
          <p:cNvPr id="32777" name="Rectangle 3"/>
          <p:cNvSpPr>
            <a:spLocks noChangeArrowheads="1"/>
          </p:cNvSpPr>
          <p:nvPr/>
        </p:nvSpPr>
        <p:spPr bwMode="auto">
          <a:xfrm>
            <a:off x="2954339" y="1233486"/>
            <a:ext cx="5676900" cy="4918077"/>
          </a:xfrm>
          <a:prstGeom prst="rect">
            <a:avLst/>
          </a:prstGeom>
          <a:noFill/>
          <a:ln w="9525" algn="ctr">
            <a:solidFill>
              <a:schemeClr val="tx1"/>
            </a:solidFill>
            <a:miter lim="800000"/>
            <a:headEnd/>
            <a:tailEnd/>
          </a:ln>
        </p:spPr>
        <p:txBody>
          <a:bodyPr lIns="91432" tIns="45716" rIns="91432" bIns="45716" anchor="ctr"/>
          <a:lstStyle/>
          <a:p>
            <a:pPr algn="just">
              <a:buSzPct val="70000"/>
              <a:buFont typeface="Monotype Sorts" pitchFamily="2" charset="2"/>
              <a:buNone/>
            </a:pPr>
            <a:endParaRPr lang="it-IT" sz="1400" b="0" dirty="0" smtClean="0">
              <a:cs typeface="Times New Roman" pitchFamily="18" charset="0"/>
            </a:endParaRPr>
          </a:p>
          <a:p>
            <a:pPr algn="just">
              <a:buSzPct val="70000"/>
              <a:buFont typeface="Monotype Sorts" pitchFamily="2" charset="2"/>
              <a:buNone/>
            </a:pPr>
            <a:r>
              <a:rPr lang="it-IT" sz="1600" b="0" dirty="0" smtClean="0">
                <a:cs typeface="Times New Roman" pitchFamily="18" charset="0"/>
              </a:rPr>
              <a:t>Il </a:t>
            </a:r>
            <a:r>
              <a:rPr lang="it-IT" sz="1600" b="0" dirty="0">
                <a:cs typeface="Times New Roman" pitchFamily="18" charset="0"/>
              </a:rPr>
              <a:t>rischio per le banche sulla quota di finanziamento garantita dal Fondo è pari a zero</a:t>
            </a:r>
            <a:r>
              <a:rPr lang="it-IT" sz="1600" b="0" dirty="0" smtClean="0">
                <a:cs typeface="Times New Roman" pitchFamily="18" charset="0"/>
              </a:rPr>
              <a:t>.</a:t>
            </a:r>
          </a:p>
          <a:p>
            <a:pPr algn="just">
              <a:buSzPct val="70000"/>
              <a:buFont typeface="Monotype Sorts" pitchFamily="2" charset="2"/>
              <a:buNone/>
            </a:pPr>
            <a:endParaRPr lang="it-IT" sz="1600" b="0" dirty="0">
              <a:cs typeface="Times New Roman" pitchFamily="18" charset="0"/>
            </a:endParaRPr>
          </a:p>
          <a:p>
            <a:pPr algn="just">
              <a:spcBef>
                <a:spcPts val="600"/>
              </a:spcBef>
              <a:buSzPct val="70000"/>
              <a:buFont typeface="Monotype Sorts" pitchFamily="2" charset="2"/>
              <a:buNone/>
            </a:pPr>
            <a:r>
              <a:rPr lang="it-IT" sz="1600" b="0" dirty="0">
                <a:cs typeface="Times New Roman" pitchFamily="18" charset="0"/>
              </a:rPr>
              <a:t>La garanzia dello Stato sulla copertura prestata dal Fondo permette ai soggetti finanziatori di </a:t>
            </a:r>
            <a:r>
              <a:rPr lang="it-IT" sz="1600" b="0" dirty="0" smtClean="0">
                <a:cs typeface="Times New Roman" pitchFamily="18" charset="0"/>
              </a:rPr>
              <a:t>ridurre il fabbisogno di capitale ai fini del </a:t>
            </a:r>
            <a:r>
              <a:rPr lang="it-IT" sz="1600" b="0" dirty="0">
                <a:cs typeface="Times New Roman" pitchFamily="18" charset="0"/>
              </a:rPr>
              <a:t>patrimonio di vigilanza consentendo, a parità di ogni altra condizione, di praticare condizioni di miglior favore alle imprese finanziate</a:t>
            </a:r>
            <a:r>
              <a:rPr lang="it-IT" sz="1600" b="0" dirty="0" smtClean="0">
                <a:cs typeface="Times New Roman" pitchFamily="18" charset="0"/>
              </a:rPr>
              <a:t>.</a:t>
            </a:r>
          </a:p>
          <a:p>
            <a:pPr algn="just">
              <a:spcBef>
                <a:spcPts val="600"/>
              </a:spcBef>
              <a:buClrTx/>
              <a:buSzPct val="70000"/>
              <a:buFont typeface="Monotype Sorts" pitchFamily="2" charset="2"/>
              <a:buNone/>
            </a:pPr>
            <a:r>
              <a:rPr lang="it-IT" sz="1600" b="0" u="sng" dirty="0" smtClean="0">
                <a:cs typeface="Times New Roman" pitchFamily="18" charset="0"/>
              </a:rPr>
              <a:t> </a:t>
            </a:r>
            <a:r>
              <a:rPr lang="it-IT" sz="1600" b="0" dirty="0"/>
              <a:t/>
            </a:r>
            <a:br>
              <a:rPr lang="it-IT" sz="1600" b="0" dirty="0"/>
            </a:br>
            <a:r>
              <a:rPr lang="it-IT" sz="1600" b="0" dirty="0"/>
              <a:t>Essa agisce:</a:t>
            </a:r>
          </a:p>
          <a:p>
            <a:pPr algn="just">
              <a:buClrTx/>
              <a:buSzPct val="70000"/>
              <a:buFont typeface="Wingdings" pitchFamily="2" charset="2"/>
              <a:buChar char="§"/>
            </a:pPr>
            <a:r>
              <a:rPr lang="it-IT" sz="1600" b="0" dirty="0">
                <a:cs typeface="Times New Roman" pitchFamily="18" charset="0"/>
              </a:rPr>
              <a:t> nel caso di garanzia diretta;</a:t>
            </a:r>
          </a:p>
          <a:p>
            <a:pPr algn="just">
              <a:buClrTx/>
              <a:buSzPct val="70000"/>
              <a:buFont typeface="Wingdings" pitchFamily="2" charset="2"/>
              <a:buChar char="§"/>
            </a:pPr>
            <a:r>
              <a:rPr lang="it-IT" sz="1600" b="0" dirty="0">
                <a:cs typeface="Times New Roman" pitchFamily="18" charset="0"/>
              </a:rPr>
              <a:t> </a:t>
            </a:r>
            <a:r>
              <a:rPr lang="it-IT" sz="1600" b="0" dirty="0" smtClean="0">
                <a:cs typeface="Times New Roman" pitchFamily="18" charset="0"/>
              </a:rPr>
              <a:t>nel </a:t>
            </a:r>
            <a:r>
              <a:rPr lang="it-IT" sz="1600" b="0" dirty="0">
                <a:cs typeface="Times New Roman" pitchFamily="18" charset="0"/>
              </a:rPr>
              <a:t>caso di controgaranzia, su garanzia prestata a prima richiesta </a:t>
            </a:r>
            <a:r>
              <a:rPr lang="it-IT" sz="1600" b="0" dirty="0" smtClean="0">
                <a:cs typeface="Times New Roman" pitchFamily="18" charset="0"/>
              </a:rPr>
              <a:t>   sul </a:t>
            </a:r>
            <a:r>
              <a:rPr lang="it-IT" sz="1600" b="0" dirty="0">
                <a:cs typeface="Times New Roman" pitchFamily="18" charset="0"/>
              </a:rPr>
              <a:t>patrimonio del garante.</a:t>
            </a:r>
          </a:p>
          <a:p>
            <a:pPr algn="just">
              <a:buClr>
                <a:srgbClr val="00458A"/>
              </a:buClr>
              <a:buSzPct val="70000"/>
            </a:pPr>
            <a:endParaRPr lang="it-IT" sz="1600" b="0" dirty="0">
              <a:cs typeface="Times New Roman" pitchFamily="18" charset="0"/>
            </a:endParaRPr>
          </a:p>
          <a:p>
            <a:pPr algn="just">
              <a:buSzPct val="70000"/>
            </a:pPr>
            <a:r>
              <a:rPr lang="it-IT" sz="1600" b="0" dirty="0">
                <a:cs typeface="Times New Roman" pitchFamily="18" charset="0"/>
              </a:rPr>
              <a:t>Essa non opera in caso di controgaranzia su garanzia prestata in forma sussidiaria ovvero a prima richiesta su “fondo rischi” da Confidi o altro Fondo di Garanzia. </a:t>
            </a:r>
            <a:endParaRPr lang="it-IT" sz="1600" b="0"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egnaposto numero diapositiva 5"/>
          <p:cNvSpPr>
            <a:spLocks noGrp="1"/>
          </p:cNvSpPr>
          <p:nvPr>
            <p:ph type="sldNum" sz="quarter" idx="12"/>
          </p:nvPr>
        </p:nvSpPr>
        <p:spPr>
          <a:noFill/>
        </p:spPr>
        <p:txBody>
          <a:bodyPr/>
          <a:lstStyle/>
          <a:p>
            <a:fld id="{A308761E-4BED-4712-8755-D29A6E815F9E}" type="slidenum">
              <a:rPr lang="it-IT" smtClean="0"/>
              <a:pPr/>
              <a:t>2</a:t>
            </a:fld>
            <a:endParaRPr lang="it-IT" smtClean="0"/>
          </a:p>
        </p:txBody>
      </p:sp>
      <p:sp>
        <p:nvSpPr>
          <p:cNvPr id="9219" name="Rectangle 2"/>
          <p:cNvSpPr>
            <a:spLocks noGrp="1" noChangeArrowheads="1"/>
          </p:cNvSpPr>
          <p:nvPr>
            <p:ph type="title"/>
          </p:nvPr>
        </p:nvSpPr>
        <p:spPr bwMode="auto">
          <a:xfrm>
            <a:off x="914400" y="333375"/>
            <a:ext cx="8229600" cy="57531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it-IT" dirty="0" smtClean="0">
                <a:solidFill>
                  <a:srgbClr val="00458A"/>
                </a:solidFill>
              </a:rPr>
              <a:t>Indice</a:t>
            </a:r>
          </a:p>
        </p:txBody>
      </p:sp>
      <p:sp>
        <p:nvSpPr>
          <p:cNvPr id="25" name="Rectangle 4"/>
          <p:cNvSpPr>
            <a:spLocks noChangeArrowheads="1"/>
          </p:cNvSpPr>
          <p:nvPr/>
        </p:nvSpPr>
        <p:spPr bwMode="auto">
          <a:xfrm>
            <a:off x="2072081" y="1773376"/>
            <a:ext cx="5182451" cy="215444"/>
          </a:xfrm>
          <a:prstGeom prst="rect">
            <a:avLst/>
          </a:prstGeom>
          <a:noFill/>
          <a:ln w="9525">
            <a:noFill/>
            <a:miter lim="800000"/>
            <a:headEnd/>
            <a:tailEnd/>
          </a:ln>
        </p:spPr>
        <p:txBody>
          <a:bodyPr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3 	 Storia </a:t>
            </a:r>
            <a:r>
              <a:rPr lang="it-IT" sz="1400" b="0" dirty="0" smtClean="0">
                <a:solidFill>
                  <a:srgbClr val="00458A"/>
                </a:solidFill>
              </a:rPr>
              <a:t>del </a:t>
            </a:r>
            <a:r>
              <a:rPr lang="it-IT" sz="1400" b="0" dirty="0">
                <a:solidFill>
                  <a:srgbClr val="00458A"/>
                </a:solidFill>
              </a:rPr>
              <a:t>Fondo di Garanzia</a:t>
            </a:r>
            <a:endParaRPr lang="de-DE" sz="1400" b="0" dirty="0">
              <a:solidFill>
                <a:srgbClr val="00458A"/>
              </a:solidFill>
            </a:endParaRPr>
          </a:p>
        </p:txBody>
      </p:sp>
      <p:sp>
        <p:nvSpPr>
          <p:cNvPr id="29" name="Rectangle 4"/>
          <p:cNvSpPr>
            <a:spLocks noChangeArrowheads="1"/>
          </p:cNvSpPr>
          <p:nvPr/>
        </p:nvSpPr>
        <p:spPr bwMode="auto">
          <a:xfrm>
            <a:off x="2051685" y="2133421"/>
            <a:ext cx="5612368" cy="215444"/>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13	  Misure </a:t>
            </a:r>
            <a:r>
              <a:rPr lang="it-IT" sz="1400" b="0" dirty="0" smtClean="0">
                <a:solidFill>
                  <a:srgbClr val="00458A"/>
                </a:solidFill>
              </a:rPr>
              <a:t>di particolare rilievo</a:t>
            </a:r>
            <a:endParaRPr lang="it-IT" sz="1400" b="0" dirty="0">
              <a:solidFill>
                <a:srgbClr val="00458A"/>
              </a:solidFill>
            </a:endParaRPr>
          </a:p>
        </p:txBody>
      </p:sp>
      <p:sp>
        <p:nvSpPr>
          <p:cNvPr id="33" name="Rectangle 4"/>
          <p:cNvSpPr>
            <a:spLocks noChangeArrowheads="1"/>
          </p:cNvSpPr>
          <p:nvPr/>
        </p:nvSpPr>
        <p:spPr bwMode="auto">
          <a:xfrm>
            <a:off x="2051685" y="2493529"/>
            <a:ext cx="5610925" cy="215381"/>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17	  Caratteristiche </a:t>
            </a:r>
            <a:r>
              <a:rPr lang="it-IT" sz="1400" b="0" dirty="0" smtClean="0">
                <a:solidFill>
                  <a:srgbClr val="00458A"/>
                </a:solidFill>
              </a:rPr>
              <a:t>del Fondo di Garanzia</a:t>
            </a:r>
            <a:endParaRPr lang="de-DE" sz="1400" b="0" dirty="0">
              <a:solidFill>
                <a:srgbClr val="00458A"/>
              </a:solidFill>
            </a:endParaRPr>
          </a:p>
        </p:txBody>
      </p:sp>
      <p:pic>
        <p:nvPicPr>
          <p:cNvPr id="39" name="Picture 5" descr="White Sphere3"/>
          <p:cNvPicPr>
            <a:picLocks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1037340" y="1368091"/>
            <a:ext cx="540000" cy="540000"/>
          </a:xfrm>
          <a:prstGeom prst="rect">
            <a:avLst/>
          </a:prstGeom>
          <a:noFill/>
          <a:ln w="9525">
            <a:noFill/>
            <a:miter lim="800000"/>
            <a:headEnd/>
            <a:tailEnd/>
          </a:ln>
        </p:spPr>
      </p:pic>
      <p:sp>
        <p:nvSpPr>
          <p:cNvPr id="40" name="Rectangle 4"/>
          <p:cNvSpPr>
            <a:spLocks noChangeArrowheads="1"/>
          </p:cNvSpPr>
          <p:nvPr/>
        </p:nvSpPr>
        <p:spPr bwMode="auto">
          <a:xfrm>
            <a:off x="2051685" y="2853511"/>
            <a:ext cx="5610925" cy="215444"/>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21	  Sezioni speciali </a:t>
            </a:r>
          </a:p>
        </p:txBody>
      </p:sp>
      <p:sp>
        <p:nvSpPr>
          <p:cNvPr id="52" name="Rectangle 4"/>
          <p:cNvSpPr>
            <a:spLocks noChangeArrowheads="1"/>
          </p:cNvSpPr>
          <p:nvPr/>
        </p:nvSpPr>
        <p:spPr bwMode="auto">
          <a:xfrm>
            <a:off x="2051685" y="4906153"/>
            <a:ext cx="5610925" cy="215381"/>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 Pagina  67   Attivazione della Garanzia  </a:t>
            </a:r>
            <a:endParaRPr lang="it-IT" sz="1400" b="0" dirty="0">
              <a:solidFill>
                <a:srgbClr val="00458A"/>
              </a:solidFill>
            </a:endParaRPr>
          </a:p>
        </p:txBody>
      </p:sp>
      <p:sp>
        <p:nvSpPr>
          <p:cNvPr id="55" name="Rectangle 4"/>
          <p:cNvSpPr>
            <a:spLocks noChangeArrowheads="1"/>
          </p:cNvSpPr>
          <p:nvPr/>
        </p:nvSpPr>
        <p:spPr bwMode="auto">
          <a:xfrm>
            <a:off x="2051685" y="3213556"/>
            <a:ext cx="5182451" cy="215444"/>
          </a:xfrm>
          <a:prstGeom prst="rect">
            <a:avLst/>
          </a:prstGeom>
          <a:noFill/>
          <a:ln w="9525">
            <a:noFill/>
            <a:miter lim="800000"/>
            <a:headEnd/>
            <a:tailEnd/>
          </a:ln>
        </p:spPr>
        <p:txBody>
          <a:bodyPr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26 	  Le Riserve  </a:t>
            </a:r>
            <a:endParaRPr lang="de-DE" sz="1400" b="0" dirty="0">
              <a:solidFill>
                <a:srgbClr val="00458A"/>
              </a:solidFill>
            </a:endParaRPr>
          </a:p>
        </p:txBody>
      </p:sp>
      <p:sp>
        <p:nvSpPr>
          <p:cNvPr id="57" name="Rectangle 4"/>
          <p:cNvSpPr>
            <a:spLocks noChangeArrowheads="1"/>
          </p:cNvSpPr>
          <p:nvPr/>
        </p:nvSpPr>
        <p:spPr bwMode="auto">
          <a:xfrm>
            <a:off x="2051685" y="3933646"/>
            <a:ext cx="5612368" cy="215444"/>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39	 Criteri </a:t>
            </a:r>
            <a:r>
              <a:rPr lang="it-IT" sz="1400" b="0" dirty="0" smtClean="0">
                <a:solidFill>
                  <a:srgbClr val="00458A"/>
                </a:solidFill>
              </a:rPr>
              <a:t>di valutazione</a:t>
            </a:r>
            <a:endParaRPr lang="it-IT" sz="1400" b="0" dirty="0">
              <a:solidFill>
                <a:srgbClr val="00458A"/>
              </a:solidFill>
            </a:endParaRPr>
          </a:p>
        </p:txBody>
      </p:sp>
      <p:sp>
        <p:nvSpPr>
          <p:cNvPr id="27" name="Rectangle 4"/>
          <p:cNvSpPr>
            <a:spLocks noChangeArrowheads="1"/>
          </p:cNvSpPr>
          <p:nvPr/>
        </p:nvSpPr>
        <p:spPr bwMode="auto">
          <a:xfrm>
            <a:off x="2051685" y="5229225"/>
            <a:ext cx="5610925" cy="215381"/>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75   Controlli </a:t>
            </a:r>
            <a:r>
              <a:rPr lang="it-IT" sz="1400" b="0" dirty="0" smtClean="0">
                <a:solidFill>
                  <a:srgbClr val="00458A"/>
                </a:solidFill>
              </a:rPr>
              <a:t>Documentali</a:t>
            </a:r>
            <a:endParaRPr lang="it-IT" sz="1400" b="0" dirty="0">
              <a:solidFill>
                <a:srgbClr val="00458A"/>
              </a:solidFill>
            </a:endParaRPr>
          </a:p>
        </p:txBody>
      </p:sp>
      <p:sp>
        <p:nvSpPr>
          <p:cNvPr id="32" name="Rectangle 4"/>
          <p:cNvSpPr>
            <a:spLocks noChangeArrowheads="1"/>
          </p:cNvSpPr>
          <p:nvPr/>
        </p:nvSpPr>
        <p:spPr bwMode="auto">
          <a:xfrm>
            <a:off x="2051685" y="4293691"/>
            <a:ext cx="5612368" cy="215444"/>
          </a:xfrm>
          <a:prstGeom prst="rect">
            <a:avLst/>
          </a:prstGeom>
          <a:noFill/>
          <a:ln w="9525">
            <a:noFill/>
            <a:miter lim="800000"/>
            <a:headEnd/>
            <a:tailEnd/>
          </a:ln>
        </p:spPr>
        <p:txBody>
          <a:bodyPr wrap="square"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46   La certificazione </a:t>
            </a:r>
            <a:r>
              <a:rPr lang="it-IT" sz="1400" b="0" dirty="0" smtClean="0">
                <a:solidFill>
                  <a:srgbClr val="00458A"/>
                </a:solidFill>
              </a:rPr>
              <a:t>del merito di </a:t>
            </a:r>
            <a:r>
              <a:rPr lang="it-IT" sz="1400" b="0" dirty="0" smtClean="0">
                <a:solidFill>
                  <a:srgbClr val="00458A"/>
                </a:solidFill>
              </a:rPr>
              <a:t>credito  </a:t>
            </a:r>
            <a:endParaRPr lang="it-IT" sz="1400" b="0" dirty="0">
              <a:solidFill>
                <a:srgbClr val="00458A"/>
              </a:solidFill>
            </a:endParaRPr>
          </a:p>
        </p:txBody>
      </p:sp>
      <p:sp>
        <p:nvSpPr>
          <p:cNvPr id="36" name="Rectangle 5"/>
          <p:cNvSpPr>
            <a:spLocks noChangeArrowheads="1"/>
          </p:cNvSpPr>
          <p:nvPr/>
        </p:nvSpPr>
        <p:spPr bwMode="auto">
          <a:xfrm>
            <a:off x="2010723" y="4562538"/>
            <a:ext cx="5801682" cy="306642"/>
          </a:xfrm>
          <a:prstGeom prst="rect">
            <a:avLst/>
          </a:prstGeom>
          <a:noFill/>
          <a:ln w="9525" algn="ctr">
            <a:noFill/>
            <a:miter lim="800000"/>
            <a:headEnd/>
            <a:tailEnd/>
          </a:ln>
        </p:spPr>
        <p:txBody>
          <a:bodyPr wrap="square" lIns="90315" tIns="45158" rIns="90315" bIns="45158">
            <a:spAutoFit/>
          </a:bodyPr>
          <a:lstStyle/>
          <a:p>
            <a:pPr marL="268288" indent="-268288" defTabSz="892175">
              <a:lnSpc>
                <a:spcPct val="100000"/>
              </a:lnSpc>
              <a:spcBef>
                <a:spcPct val="0"/>
              </a:spcBef>
              <a:buClr>
                <a:srgbClr val="00458A"/>
              </a:buClr>
              <a:buFont typeface="Webdings" pitchFamily="18" charset="2"/>
              <a:buNone/>
              <a:tabLst>
                <a:tab pos="901700" algn="l"/>
              </a:tabLst>
            </a:pPr>
            <a:r>
              <a:rPr lang="en-US" sz="1400" b="0" dirty="0" err="1" smtClean="0">
                <a:solidFill>
                  <a:srgbClr val="00458A"/>
                </a:solidFill>
              </a:rPr>
              <a:t>Pagina</a:t>
            </a:r>
            <a:r>
              <a:rPr lang="en-US" sz="1400" b="0" dirty="0" smtClean="0">
                <a:solidFill>
                  <a:srgbClr val="00458A"/>
                </a:solidFill>
              </a:rPr>
              <a:t>  50 </a:t>
            </a:r>
            <a:r>
              <a:rPr lang="en-US" sz="1400" b="0" dirty="0" smtClean="0">
                <a:solidFill>
                  <a:srgbClr val="00458A"/>
                </a:solidFill>
              </a:rPr>
              <a:t>	</a:t>
            </a:r>
            <a:r>
              <a:rPr lang="en-US" sz="1400" b="0" dirty="0" smtClean="0">
                <a:solidFill>
                  <a:srgbClr val="00458A"/>
                </a:solidFill>
              </a:rPr>
              <a:t> </a:t>
            </a:r>
            <a:r>
              <a:rPr lang="en-US" sz="1400" b="0" dirty="0" smtClean="0">
                <a:solidFill>
                  <a:srgbClr val="00458A"/>
                </a:solidFill>
              </a:rPr>
              <a:t>Le  </a:t>
            </a:r>
            <a:r>
              <a:rPr lang="en-US" sz="1400" b="0" dirty="0" err="1" smtClean="0">
                <a:solidFill>
                  <a:srgbClr val="00458A"/>
                </a:solidFill>
              </a:rPr>
              <a:t>nuove</a:t>
            </a:r>
            <a:r>
              <a:rPr lang="en-US" sz="1400" b="0" dirty="0" smtClean="0">
                <a:solidFill>
                  <a:srgbClr val="00458A"/>
                </a:solidFill>
              </a:rPr>
              <a:t> </a:t>
            </a:r>
            <a:r>
              <a:rPr lang="en-US" sz="1400" b="0" dirty="0" err="1">
                <a:solidFill>
                  <a:srgbClr val="00458A"/>
                </a:solidFill>
              </a:rPr>
              <a:t>Disposizioni</a:t>
            </a:r>
            <a:r>
              <a:rPr lang="en-US" sz="1400" b="0" dirty="0">
                <a:solidFill>
                  <a:srgbClr val="00458A"/>
                </a:solidFill>
              </a:rPr>
              <a:t> Operative: </a:t>
            </a:r>
            <a:r>
              <a:rPr lang="it-IT" sz="1400" b="0" dirty="0">
                <a:solidFill>
                  <a:srgbClr val="00458A"/>
                </a:solidFill>
              </a:rPr>
              <a:t>modifiche e </a:t>
            </a:r>
            <a:r>
              <a:rPr lang="it-IT" sz="1400" b="0" dirty="0" smtClean="0">
                <a:solidFill>
                  <a:srgbClr val="00458A"/>
                </a:solidFill>
              </a:rPr>
              <a:t>integrazioni</a:t>
            </a:r>
            <a:endParaRPr lang="en-US" sz="1400" b="0" dirty="0">
              <a:solidFill>
                <a:srgbClr val="00458A"/>
              </a:solidFill>
            </a:endParaRPr>
          </a:p>
        </p:txBody>
      </p:sp>
      <p:sp>
        <p:nvSpPr>
          <p:cNvPr id="15" name="Rectangle 4"/>
          <p:cNvSpPr>
            <a:spLocks noChangeArrowheads="1"/>
          </p:cNvSpPr>
          <p:nvPr/>
        </p:nvSpPr>
        <p:spPr bwMode="auto">
          <a:xfrm>
            <a:off x="2051685" y="3573601"/>
            <a:ext cx="5182451" cy="215444"/>
          </a:xfrm>
          <a:prstGeom prst="rect">
            <a:avLst/>
          </a:prstGeom>
          <a:noFill/>
          <a:ln w="9525">
            <a:noFill/>
            <a:miter lim="800000"/>
            <a:headEnd/>
            <a:tailEnd/>
          </a:ln>
        </p:spPr>
        <p:txBody>
          <a:bodyPr lIns="0" tIns="0" rIns="0" bIns="0" anchor="b">
            <a:spAutoFit/>
          </a:bodyPr>
          <a:lstStyle/>
          <a:p>
            <a:pPr marL="268288" indent="-268288">
              <a:spcBef>
                <a:spcPct val="0"/>
              </a:spcBef>
              <a:buClr>
                <a:srgbClr val="00458A"/>
              </a:buClr>
              <a:tabLst>
                <a:tab pos="901700" algn="l"/>
              </a:tabLst>
            </a:pPr>
            <a:r>
              <a:rPr lang="it-IT" sz="1400" b="0" dirty="0" smtClean="0">
                <a:solidFill>
                  <a:srgbClr val="00458A"/>
                </a:solidFill>
              </a:rPr>
              <a:t>Pagina  31 	  Modalità </a:t>
            </a:r>
            <a:r>
              <a:rPr lang="it-IT" sz="1400" b="0" dirty="0" smtClean="0">
                <a:solidFill>
                  <a:srgbClr val="00458A"/>
                </a:solidFill>
              </a:rPr>
              <a:t>operative</a:t>
            </a:r>
            <a:endParaRPr lang="de-DE" sz="1400" b="0" dirty="0">
              <a:solidFill>
                <a:srgbClr val="00458A"/>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7"/>
          <p:cNvSpPr>
            <a:spLocks noGrp="1"/>
          </p:cNvSpPr>
          <p:nvPr>
            <p:ph type="sldNum" sz="quarter" idx="12"/>
          </p:nvPr>
        </p:nvSpPr>
        <p:spPr>
          <a:noFill/>
        </p:spPr>
        <p:txBody>
          <a:bodyPr/>
          <a:lstStyle/>
          <a:p>
            <a:fld id="{80268C83-8B45-40CF-A1E8-147D65A6575A}" type="slidenum">
              <a:rPr lang="it-IT" smtClean="0"/>
              <a:pPr/>
              <a:t>20</a:t>
            </a:fld>
            <a:endParaRPr lang="it-IT" smtClean="0"/>
          </a:p>
        </p:txBody>
      </p:sp>
      <p:sp>
        <p:nvSpPr>
          <p:cNvPr id="10244"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0245"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0246"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0247" name="Rectangle 9"/>
          <p:cNvSpPr>
            <a:spLocks noChangeArrowheads="1"/>
          </p:cNvSpPr>
          <p:nvPr/>
        </p:nvSpPr>
        <p:spPr bwMode="auto">
          <a:xfrm>
            <a:off x="981075" y="1200892"/>
            <a:ext cx="1476000" cy="2064596"/>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a:solidFill>
                  <a:schemeClr val="bg1"/>
                </a:solidFill>
              </a:rPr>
              <a:t>Garanzia diretta</a:t>
            </a:r>
          </a:p>
        </p:txBody>
      </p:sp>
      <p:sp>
        <p:nvSpPr>
          <p:cNvPr id="10248" name="Rectangle 3"/>
          <p:cNvSpPr>
            <a:spLocks noChangeArrowheads="1"/>
          </p:cNvSpPr>
          <p:nvPr/>
        </p:nvSpPr>
        <p:spPr bwMode="auto">
          <a:xfrm>
            <a:off x="2781299" y="1200892"/>
            <a:ext cx="6077037" cy="2064596"/>
          </a:xfrm>
          <a:prstGeom prst="rect">
            <a:avLst/>
          </a:prstGeom>
          <a:noFill/>
          <a:ln w="9525" algn="ctr">
            <a:solidFill>
              <a:schemeClr val="bg2"/>
            </a:solidFill>
            <a:miter lim="800000"/>
            <a:headEnd/>
            <a:tailEnd/>
          </a:ln>
        </p:spPr>
        <p:txBody>
          <a:bodyPr lIns="91432" tIns="45716" rIns="91432" bIns="45716"/>
          <a:lstStyle/>
          <a:p>
            <a:pPr marL="90488" indent="-90488" algn="just">
              <a:buClr>
                <a:schemeClr val="tx1"/>
              </a:buClr>
              <a:buFont typeface="Wingdings" pitchFamily="2" charset="2"/>
              <a:buChar char="§"/>
              <a:tabLst>
                <a:tab pos="901700" algn="l"/>
              </a:tabLst>
            </a:pPr>
            <a:r>
              <a:rPr lang="it-IT" sz="1400" b="0" dirty="0">
                <a:cs typeface="Times New Roman" pitchFamily="18" charset="0"/>
              </a:rPr>
              <a:t>E’ concessa direttamente alle banche, agli intermediari finanziari (art.107 </a:t>
            </a:r>
            <a:r>
              <a:rPr lang="it-IT" sz="1400" b="0" dirty="0" err="1">
                <a:cs typeface="Times New Roman" pitchFamily="18" charset="0"/>
              </a:rPr>
              <a:t>DL</a:t>
            </a:r>
            <a:r>
              <a:rPr lang="it-IT" sz="1400" b="0" dirty="0">
                <a:cs typeface="Times New Roman" pitchFamily="18" charset="0"/>
              </a:rPr>
              <a:t> 385/93), SFIS, SGR e Società di gestione armonizzate (queste ultime due solo per le operazioni sul capitale di rischio)</a:t>
            </a:r>
          </a:p>
          <a:p>
            <a:pPr marL="90488" indent="-90488" algn="just">
              <a:buClr>
                <a:schemeClr val="tx1"/>
              </a:buClr>
              <a:buFont typeface="Wingdings" pitchFamily="2" charset="2"/>
              <a:buChar char="§"/>
              <a:tabLst>
                <a:tab pos="901700" algn="l"/>
              </a:tabLst>
            </a:pPr>
            <a:r>
              <a:rPr lang="it-IT" sz="1400" b="0" dirty="0">
                <a:cs typeface="Times New Roman" pitchFamily="18" charset="0"/>
              </a:rPr>
              <a:t>Essa è “a prima richiesta”, esplicita, incondizionata e irrevocabile e copre, nei limiti dell’importo massimo garantito, l’ammontare dell’esposizione dei soggetti finanziatori nei confronti delle PMI. </a:t>
            </a:r>
          </a:p>
          <a:p>
            <a:pPr marL="90488" indent="-90488" algn="just">
              <a:buClr>
                <a:schemeClr val="tx1"/>
              </a:buClr>
              <a:buFont typeface="Wingdings" pitchFamily="2" charset="2"/>
              <a:buChar char="§"/>
              <a:tabLst>
                <a:tab pos="901700" algn="l"/>
              </a:tabLst>
            </a:pPr>
            <a:r>
              <a:rPr lang="it-IT" sz="1400" b="0" dirty="0">
                <a:cs typeface="Times New Roman" pitchFamily="18" charset="0"/>
              </a:rPr>
              <a:t>Possono accedere alla garanzia diretta tutte le PMI situate sul territorio nazionale, ad eccezione di quelle con sede legale e/o operativa nel Lazio e in Toscana</a:t>
            </a:r>
          </a:p>
        </p:txBody>
      </p:sp>
      <p:sp>
        <p:nvSpPr>
          <p:cNvPr id="10249" name="Rectangle 9"/>
          <p:cNvSpPr>
            <a:spLocks noChangeArrowheads="1"/>
          </p:cNvSpPr>
          <p:nvPr/>
        </p:nvSpPr>
        <p:spPr bwMode="auto">
          <a:xfrm>
            <a:off x="981075" y="5001362"/>
            <a:ext cx="1476000" cy="1584000"/>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a:solidFill>
                  <a:schemeClr val="bg1"/>
                </a:solidFill>
              </a:rPr>
              <a:t>Cogaranzia</a:t>
            </a:r>
          </a:p>
        </p:txBody>
      </p:sp>
      <p:sp>
        <p:nvSpPr>
          <p:cNvPr id="10250" name="Rectangle 3"/>
          <p:cNvSpPr>
            <a:spLocks noChangeArrowheads="1"/>
          </p:cNvSpPr>
          <p:nvPr/>
        </p:nvSpPr>
        <p:spPr bwMode="auto">
          <a:xfrm>
            <a:off x="2781298" y="5001362"/>
            <a:ext cx="6077037" cy="1586763"/>
          </a:xfrm>
          <a:prstGeom prst="rect">
            <a:avLst/>
          </a:prstGeom>
          <a:noFill/>
          <a:ln w="9525" algn="ctr">
            <a:solidFill>
              <a:schemeClr val="bg2"/>
            </a:solidFill>
            <a:miter lim="800000"/>
            <a:headEnd/>
            <a:tailEnd/>
          </a:ln>
        </p:spPr>
        <p:txBody>
          <a:bodyPr lIns="91432" tIns="45716" rIns="91432" bIns="45716"/>
          <a:lstStyle/>
          <a:p>
            <a:pPr marL="90488" indent="-90488" algn="just">
              <a:buClr>
                <a:schemeClr val="tx1"/>
              </a:buClr>
              <a:buFont typeface="Wingdings" pitchFamily="2" charset="2"/>
              <a:buChar char="§"/>
              <a:tabLst>
                <a:tab pos="901700" algn="l"/>
              </a:tabLst>
            </a:pPr>
            <a:r>
              <a:rPr lang="it-IT" sz="1400" b="0" dirty="0">
                <a:cs typeface="Times New Roman" pitchFamily="18" charset="0"/>
              </a:rPr>
              <a:t>Possono richiedere la cogaranzia i Confidi e gli altri fondi di garanzia che abbiano stipulato apposita convenzione con il Gestore che regola i criteri le modalità e le procedure di concessione e di attivazione. </a:t>
            </a:r>
          </a:p>
          <a:p>
            <a:pPr marL="90488" indent="-90488" algn="just">
              <a:buClr>
                <a:schemeClr val="tx1"/>
              </a:buClr>
              <a:buFont typeface="Wingdings" pitchFamily="2" charset="2"/>
              <a:buChar char="§"/>
              <a:tabLst>
                <a:tab pos="901700" algn="l"/>
              </a:tabLst>
            </a:pPr>
            <a:r>
              <a:rPr lang="it-IT" sz="1400" b="0" dirty="0">
                <a:cs typeface="Times New Roman" pitchFamily="18" charset="0"/>
              </a:rPr>
              <a:t>Per quanto non espressamente stabilito dalle convenzioni si applicano tutti i criteri, le modalità e le  procedure di concessione della garanzia diretta. Sono escluse dalla cogaranzia le imprese situate nel Lazio e in Toscana</a:t>
            </a:r>
            <a:r>
              <a:rPr lang="it-IT" sz="1200" b="0" dirty="0">
                <a:cs typeface="Times New Roman" pitchFamily="18" charset="0"/>
              </a:rPr>
              <a:t>.</a:t>
            </a:r>
          </a:p>
        </p:txBody>
      </p:sp>
      <p:sp>
        <p:nvSpPr>
          <p:cNvPr id="10251" name="Rectangle 9"/>
          <p:cNvSpPr>
            <a:spLocks noChangeArrowheads="1"/>
          </p:cNvSpPr>
          <p:nvPr/>
        </p:nvSpPr>
        <p:spPr bwMode="auto">
          <a:xfrm>
            <a:off x="981075" y="3322452"/>
            <a:ext cx="1476000" cy="1548000"/>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a:solidFill>
                  <a:schemeClr val="bg1"/>
                </a:solidFill>
              </a:rPr>
              <a:t>Controgaranzia</a:t>
            </a:r>
          </a:p>
        </p:txBody>
      </p:sp>
      <p:sp>
        <p:nvSpPr>
          <p:cNvPr id="10252" name="Rectangle 3"/>
          <p:cNvSpPr>
            <a:spLocks noChangeArrowheads="1"/>
          </p:cNvSpPr>
          <p:nvPr/>
        </p:nvSpPr>
        <p:spPr bwMode="auto">
          <a:xfrm>
            <a:off x="2781299" y="3322452"/>
            <a:ext cx="6077036" cy="1606554"/>
          </a:xfrm>
          <a:prstGeom prst="rect">
            <a:avLst/>
          </a:prstGeom>
          <a:noFill/>
          <a:ln w="9525" algn="ctr">
            <a:solidFill>
              <a:schemeClr val="bg2"/>
            </a:solidFill>
            <a:miter lim="800000"/>
            <a:headEnd/>
            <a:tailEnd/>
          </a:ln>
        </p:spPr>
        <p:txBody>
          <a:bodyPr lIns="91432" tIns="45716" rIns="91432" bIns="45716"/>
          <a:lstStyle/>
          <a:p>
            <a:pPr marL="90488" indent="-90488" algn="just">
              <a:buClr>
                <a:schemeClr val="tx1"/>
              </a:buClr>
              <a:buFont typeface="Wingdings" pitchFamily="2" charset="2"/>
              <a:buChar char="§"/>
            </a:pPr>
            <a:r>
              <a:rPr lang="it-IT" sz="1400" b="0" dirty="0">
                <a:cs typeface="Times New Roman" pitchFamily="18" charset="0"/>
              </a:rPr>
              <a:t>E’ concessa su garanzie prestate da Confidi ovvero altri Fondi di garanzia (gestiti da banche e intermediari artt. 106 -107 </a:t>
            </a:r>
            <a:r>
              <a:rPr lang="it-IT" sz="1400" b="0" dirty="0" err="1">
                <a:cs typeface="Times New Roman" pitchFamily="18" charset="0"/>
              </a:rPr>
              <a:t>DL</a:t>
            </a:r>
            <a:r>
              <a:rPr lang="it-IT" sz="1400" b="0" dirty="0">
                <a:cs typeface="Times New Roman" pitchFamily="18" charset="0"/>
              </a:rPr>
              <a:t> 385/93). </a:t>
            </a:r>
          </a:p>
          <a:p>
            <a:pPr marL="90488" indent="-90488" algn="just">
              <a:buClr>
                <a:schemeClr val="tx1"/>
              </a:buClr>
              <a:buFont typeface="Wingdings" pitchFamily="2" charset="2"/>
              <a:buChar char="§"/>
            </a:pPr>
            <a:r>
              <a:rPr lang="it-IT" sz="1400" b="0" dirty="0">
                <a:cs typeface="Times New Roman" pitchFamily="18" charset="0"/>
              </a:rPr>
              <a:t>Essa può essere “a prima richiesta”, se il garante di primo livello risponde in solido con il proprio patrimonio, ovvero “sussidiaria”, nel qual caso il Fondo risponde soltanto al garante di primo livello e nei limiti delle somme da questi versate a titolo definitivo. </a:t>
            </a:r>
          </a:p>
        </p:txBody>
      </p:sp>
      <p:sp>
        <p:nvSpPr>
          <p:cNvPr id="14"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smtClean="0">
                <a:solidFill>
                  <a:srgbClr val="00458A"/>
                </a:solidFill>
              </a:rPr>
              <a:t>Caratteristiche del Fondo di Garanzia</a:t>
            </a:r>
            <a:br>
              <a:rPr lang="it-IT" sz="1600" dirty="0" smtClean="0">
                <a:solidFill>
                  <a:srgbClr val="00458A"/>
                </a:solidFill>
              </a:rPr>
            </a:br>
            <a:r>
              <a:rPr lang="it-IT" sz="1600" dirty="0" smtClean="0">
                <a:solidFill>
                  <a:srgbClr val="00458A"/>
                </a:solidFill>
              </a:rPr>
              <a:t>Modalità di intervento</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21</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646363"/>
            <a:ext cx="5764212" cy="584775"/>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900" dirty="0" smtClean="0">
                <a:solidFill>
                  <a:srgbClr val="00458A"/>
                </a:solidFill>
              </a:rPr>
              <a:t> </a:t>
            </a:r>
          </a:p>
          <a:p>
            <a:pPr algn="just">
              <a:spcBef>
                <a:spcPct val="0"/>
              </a:spcBef>
              <a:buClr>
                <a:srgbClr val="00458A"/>
              </a:buClr>
            </a:pPr>
            <a:r>
              <a:rPr lang="it-IT" sz="1900" dirty="0" smtClean="0">
                <a:solidFill>
                  <a:srgbClr val="00458A"/>
                </a:solidFill>
              </a:rPr>
              <a:t>Sezioni speciali</a:t>
            </a:r>
            <a:endParaRPr lang="it-IT" sz="19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
        <p:nvSpPr>
          <p:cNvPr id="6" name="Rectangle 2"/>
          <p:cNvSpPr>
            <a:spLocks noGrp="1" noChangeArrowheads="1"/>
          </p:cNvSpPr>
          <p:nvPr>
            <p:ph type="title"/>
          </p:nvPr>
        </p:nvSpPr>
        <p:spPr bwMode="auto">
          <a:xfrm>
            <a:off x="914400" y="333375"/>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it-IT" dirty="0" smtClean="0">
                <a:solidFill>
                  <a:srgbClr val="00458A"/>
                </a:solidFill>
              </a:rPr>
              <a:t>Il Fondo di Garanzia</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egnaposto numero diapositiva 7"/>
          <p:cNvSpPr>
            <a:spLocks noGrp="1"/>
          </p:cNvSpPr>
          <p:nvPr>
            <p:ph type="sldNum" sz="quarter" idx="12"/>
          </p:nvPr>
        </p:nvSpPr>
        <p:spPr>
          <a:noFill/>
        </p:spPr>
        <p:txBody>
          <a:bodyPr/>
          <a:lstStyle/>
          <a:p>
            <a:fld id="{2F41C949-DACF-4683-8AB0-F26EE6CFE958}" type="slidenum">
              <a:rPr lang="it-IT" smtClean="0"/>
              <a:pPr/>
              <a:t>22</a:t>
            </a:fld>
            <a:endParaRPr lang="it-IT" smtClean="0"/>
          </a:p>
        </p:txBody>
      </p:sp>
      <p:sp>
        <p:nvSpPr>
          <p:cNvPr id="12291"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 Sezioni speciali</a:t>
            </a:r>
            <a:br>
              <a:rPr lang="it-IT" dirty="0" smtClean="0">
                <a:solidFill>
                  <a:srgbClr val="00458A"/>
                </a:solidFill>
              </a:rPr>
            </a:br>
            <a:endParaRPr lang="it-IT" sz="1600" dirty="0" smtClean="0">
              <a:solidFill>
                <a:srgbClr val="00458A"/>
              </a:solidFill>
            </a:endParaRPr>
          </a:p>
        </p:txBody>
      </p:sp>
      <p:sp>
        <p:nvSpPr>
          <p:cNvPr id="12292"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2293"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2294"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2295"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2296" name="Rectangle 9"/>
          <p:cNvSpPr>
            <a:spLocks noChangeArrowheads="1"/>
          </p:cNvSpPr>
          <p:nvPr/>
        </p:nvSpPr>
        <p:spPr bwMode="auto">
          <a:xfrm>
            <a:off x="879475" y="1266821"/>
            <a:ext cx="1980000" cy="2522541"/>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Autotrasporto</a:t>
            </a:r>
            <a:endParaRPr lang="it-IT" sz="1400" dirty="0">
              <a:solidFill>
                <a:schemeClr val="bg1"/>
              </a:solidFill>
            </a:endParaRPr>
          </a:p>
        </p:txBody>
      </p:sp>
      <p:sp>
        <p:nvSpPr>
          <p:cNvPr id="12297" name="Rectangle 9"/>
          <p:cNvSpPr>
            <a:spLocks noChangeArrowheads="1"/>
          </p:cNvSpPr>
          <p:nvPr/>
        </p:nvSpPr>
        <p:spPr bwMode="auto">
          <a:xfrm>
            <a:off x="879475" y="4149726"/>
            <a:ext cx="1980000" cy="2289111"/>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Camere di Commercio</a:t>
            </a:r>
          </a:p>
        </p:txBody>
      </p:sp>
      <p:sp>
        <p:nvSpPr>
          <p:cNvPr id="12302" name="Rectangle 3"/>
          <p:cNvSpPr>
            <a:spLocks noChangeArrowheads="1"/>
          </p:cNvSpPr>
          <p:nvPr/>
        </p:nvSpPr>
        <p:spPr bwMode="auto">
          <a:xfrm>
            <a:off x="2955931" y="4149726"/>
            <a:ext cx="5940425" cy="2287588"/>
          </a:xfrm>
          <a:prstGeom prst="rect">
            <a:avLst/>
          </a:prstGeom>
          <a:noFill/>
          <a:ln w="9525" algn="ctr">
            <a:solidFill>
              <a:schemeClr val="tx1"/>
            </a:solidFill>
            <a:miter lim="800000"/>
            <a:headEnd/>
            <a:tailEnd/>
          </a:ln>
        </p:spPr>
        <p:txBody>
          <a:bodyPr lIns="91432" tIns="45716" rIns="91432" bIns="45716" anchor="ctr"/>
          <a:lstStyle/>
          <a:p>
            <a:pPr algn="just">
              <a:spcBef>
                <a:spcPct val="50000"/>
              </a:spcBef>
              <a:buClr>
                <a:schemeClr val="tx1"/>
              </a:buClr>
              <a:tabLst>
                <a:tab pos="82550" algn="l"/>
                <a:tab pos="901700" algn="l"/>
              </a:tabLst>
            </a:pPr>
            <a:r>
              <a:rPr lang="it-IT" sz="1400" b="0" dirty="0"/>
              <a:t>Le operazioni attivabili attraverso la Sezione Speciale delle Camere di Commercio riguardano </a:t>
            </a:r>
            <a:r>
              <a:rPr lang="it-IT" sz="1400" dirty="0">
                <a:solidFill>
                  <a:srgbClr val="00458A"/>
                </a:solidFill>
              </a:rPr>
              <a:t>interventi di cogaranzia e di controgaranzia a prima richiesta</a:t>
            </a:r>
            <a:r>
              <a:rPr lang="it-IT" sz="1400" dirty="0"/>
              <a:t> </a:t>
            </a:r>
            <a:r>
              <a:rPr lang="it-IT" sz="1400" b="0" dirty="0"/>
              <a:t>del Fondo di garanzia, in collaborazione con il sistema dei Confidi, per facilitare l’accesso al credito delle PMI a copertura </a:t>
            </a:r>
            <a:r>
              <a:rPr lang="it-IT" sz="1400" dirty="0">
                <a:solidFill>
                  <a:srgbClr val="00458A"/>
                </a:solidFill>
              </a:rPr>
              <a:t>di investimenti e spese correnti destinate a piani di internazionalizzazione</a:t>
            </a:r>
            <a:r>
              <a:rPr lang="it-IT" sz="1400" b="0" dirty="0"/>
              <a:t>. </a:t>
            </a:r>
          </a:p>
        </p:txBody>
      </p:sp>
      <p:sp>
        <p:nvSpPr>
          <p:cNvPr id="24" name="Rectangle 3"/>
          <p:cNvSpPr>
            <a:spLocks noChangeArrowheads="1"/>
          </p:cNvSpPr>
          <p:nvPr/>
        </p:nvSpPr>
        <p:spPr bwMode="auto">
          <a:xfrm>
            <a:off x="2954338" y="1266821"/>
            <a:ext cx="5938837" cy="2522541"/>
          </a:xfrm>
          <a:prstGeom prst="rect">
            <a:avLst/>
          </a:prstGeom>
          <a:noFill/>
          <a:ln w="9525" algn="ctr">
            <a:solidFill>
              <a:schemeClr val="tx1"/>
            </a:solidFill>
            <a:miter lim="800000"/>
            <a:headEnd/>
            <a:tailEnd/>
          </a:ln>
          <a:effectLst/>
        </p:spPr>
        <p:txBody>
          <a:bodyPr lIns="91432" tIns="45716" rIns="91432" bIns="45716" anchor="ctr"/>
          <a:lstStyle/>
          <a:p>
            <a:pPr algn="just">
              <a:spcBef>
                <a:spcPct val="50000"/>
              </a:spcBef>
              <a:buClr>
                <a:schemeClr val="tx1"/>
              </a:buClr>
              <a:buFont typeface="Wingdings" pitchFamily="2" charset="2"/>
              <a:buNone/>
              <a:tabLst>
                <a:tab pos="82550" algn="l"/>
                <a:tab pos="901700" algn="l"/>
              </a:tabLst>
              <a:defRPr/>
            </a:pPr>
            <a:r>
              <a:rPr lang="it-IT" sz="1400" b="0" dirty="0" smtClean="0"/>
              <a:t>La Sezione Speciale per le PMI di autotrasporto merci conto terzi  prevede alcune condizioni di favore per le imprese del settore:</a:t>
            </a:r>
          </a:p>
          <a:p>
            <a:pPr algn="just">
              <a:spcBef>
                <a:spcPct val="50000"/>
              </a:spcBef>
              <a:buClr>
                <a:schemeClr val="tx1"/>
              </a:buClr>
              <a:buFont typeface="Wingdings" pitchFamily="2" charset="2"/>
              <a:buChar char="§"/>
              <a:tabLst>
                <a:tab pos="901700" algn="l"/>
              </a:tabLst>
              <a:defRPr/>
            </a:pPr>
            <a:r>
              <a:rPr lang="it-IT" sz="1400" b="0" dirty="0" smtClean="0"/>
              <a:t> Esenzione dal pagamento della commissione (ad eccezione delle operazioni sul </a:t>
            </a:r>
            <a:r>
              <a:rPr lang="it-IT" sz="1400" b="0" i="1" dirty="0" smtClean="0"/>
              <a:t>capitale di rischio</a:t>
            </a:r>
            <a:r>
              <a:rPr lang="it-IT" sz="1400" b="0" dirty="0" smtClean="0"/>
              <a:t> e delle operazioni di </a:t>
            </a:r>
            <a:r>
              <a:rPr lang="it-IT" sz="1400" b="0" i="1" dirty="0" smtClean="0"/>
              <a:t>consolidamento su stessa banca/gruppo bancario)</a:t>
            </a:r>
            <a:r>
              <a:rPr lang="it-IT" sz="1400" b="0" dirty="0" smtClean="0"/>
              <a:t>.</a:t>
            </a:r>
          </a:p>
          <a:p>
            <a:pPr algn="just">
              <a:spcBef>
                <a:spcPct val="50000"/>
              </a:spcBef>
              <a:buClr>
                <a:schemeClr val="tx1"/>
              </a:buClr>
              <a:buFont typeface="Wingdings" pitchFamily="2" charset="2"/>
              <a:buChar char="§"/>
              <a:tabLst>
                <a:tab pos="901700" algn="l"/>
              </a:tabLst>
              <a:defRPr/>
            </a:pPr>
            <a:r>
              <a:rPr lang="it-IT" sz="1400" b="0" dirty="0" smtClean="0"/>
              <a:t> Criteri di valutazione specifici che tengono conto delle caratteristiche del settore</a:t>
            </a:r>
          </a:p>
          <a:p>
            <a:pPr algn="just">
              <a:spcBef>
                <a:spcPct val="50000"/>
              </a:spcBef>
              <a:buClr>
                <a:schemeClr val="tx1"/>
              </a:buClr>
              <a:buFont typeface="Wingdings" pitchFamily="2" charset="2"/>
              <a:buChar char="§"/>
              <a:tabLst>
                <a:tab pos="901700" algn="l"/>
              </a:tabLst>
              <a:defRPr/>
            </a:pPr>
            <a:r>
              <a:rPr lang="it-IT" sz="1400" b="0" dirty="0" smtClean="0"/>
              <a:t> Inserimento di parametri che favoriscono l’accesso alla procedura di microcredito</a:t>
            </a:r>
            <a:endParaRPr lang="it-IT" sz="1400" b="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egnaposto numero diapositiva 3"/>
          <p:cNvSpPr>
            <a:spLocks noGrp="1"/>
          </p:cNvSpPr>
          <p:nvPr>
            <p:ph type="sldNum" sz="quarter" idx="12"/>
          </p:nvPr>
        </p:nvSpPr>
        <p:spPr>
          <a:noFill/>
        </p:spPr>
        <p:txBody>
          <a:bodyPr/>
          <a:lstStyle/>
          <a:p>
            <a:fld id="{F7604B2D-FD21-4877-B8B0-771F9D4D05A5}" type="slidenum">
              <a:rPr lang="it-IT" smtClean="0">
                <a:ea typeface="Osaka"/>
                <a:cs typeface="Osaka"/>
              </a:rPr>
              <a:pPr/>
              <a:t>23</a:t>
            </a:fld>
            <a:endParaRPr lang="it-IT" smtClean="0">
              <a:ea typeface="Osaka"/>
              <a:cs typeface="Osaka"/>
            </a:endParaRPr>
          </a:p>
        </p:txBody>
      </p:sp>
      <p:sp>
        <p:nvSpPr>
          <p:cNvPr id="53250" name="Segnaposto numero diapositiva 7"/>
          <p:cNvSpPr txBox="1">
            <a:spLocks noGrp="1"/>
          </p:cNvSpPr>
          <p:nvPr/>
        </p:nvSpPr>
        <p:spPr bwMode="auto">
          <a:xfrm>
            <a:off x="0" y="6151563"/>
            <a:ext cx="788988" cy="457200"/>
          </a:xfrm>
          <a:prstGeom prst="rect">
            <a:avLst/>
          </a:prstGeom>
          <a:noFill/>
          <a:ln w="9525">
            <a:noFill/>
            <a:miter lim="800000"/>
            <a:headEnd/>
            <a:tailEnd/>
          </a:ln>
        </p:spPr>
        <p:txBody>
          <a:bodyPr lIns="91432" tIns="45716" rIns="91432" bIns="45716" anchor="b"/>
          <a:lstStyle/>
          <a:p>
            <a:pPr algn="ctr" eaLnBrk="0" hangingPunct="0"/>
            <a:fld id="{A92E8A7E-636B-4604-B0AF-431EF79E911A}" type="slidenum">
              <a:rPr lang="it-IT" sz="800">
                <a:solidFill>
                  <a:schemeClr val="bg1"/>
                </a:solidFill>
              </a:rPr>
              <a:pPr algn="ctr" eaLnBrk="0" hangingPunct="0"/>
              <a:t>23</a:t>
            </a:fld>
            <a:endParaRPr lang="it-IT" sz="800">
              <a:solidFill>
                <a:schemeClr val="bg1"/>
              </a:solidFill>
            </a:endParaRPr>
          </a:p>
        </p:txBody>
      </p:sp>
      <p:sp>
        <p:nvSpPr>
          <p:cNvPr id="53251"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53252"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53253"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53254"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53255" name="Rectangle 3"/>
          <p:cNvSpPr>
            <a:spLocks noChangeArrowheads="1"/>
          </p:cNvSpPr>
          <p:nvPr/>
        </p:nvSpPr>
        <p:spPr bwMode="auto">
          <a:xfrm>
            <a:off x="971550" y="1196975"/>
            <a:ext cx="7777163" cy="647700"/>
          </a:xfrm>
          <a:prstGeom prst="rect">
            <a:avLst/>
          </a:prstGeom>
          <a:solidFill>
            <a:srgbClr val="F5F5F5"/>
          </a:solidFill>
          <a:ln w="9525" algn="ctr">
            <a:noFill/>
            <a:miter lim="800000"/>
            <a:headEnd/>
            <a:tailEnd/>
          </a:ln>
        </p:spPr>
        <p:txBody>
          <a:bodyPr lIns="91432" tIns="45716" rIns="91432" bIns="45716"/>
          <a:lstStyle/>
          <a:p>
            <a:pPr marL="215900" indent="-177800" algn="just" defTabSz="892175">
              <a:spcBef>
                <a:spcPts val="300"/>
              </a:spcBef>
              <a:spcAft>
                <a:spcPts val="300"/>
              </a:spcAft>
              <a:buClr>
                <a:schemeClr val="tx1"/>
              </a:buClr>
              <a:buFont typeface="Wingdings" pitchFamily="2" charset="2"/>
              <a:buChar char="§"/>
            </a:pPr>
            <a:r>
              <a:rPr lang="it-IT" sz="1400" b="0" dirty="0" smtClean="0"/>
              <a:t>In </a:t>
            </a:r>
            <a:r>
              <a:rPr lang="it-IT" sz="1400" b="0" dirty="0"/>
              <a:t>particolare, le tipologie di operazioni ammissibili all’intervento del Fondo di garanzia interessano investimenti e spese correnti destinate a:</a:t>
            </a:r>
          </a:p>
          <a:p>
            <a:pPr marL="215900" indent="-177800" algn="just" defTabSz="892175">
              <a:lnSpc>
                <a:spcPct val="130000"/>
              </a:lnSpc>
              <a:spcBef>
                <a:spcPts val="600"/>
              </a:spcBef>
              <a:spcAft>
                <a:spcPts val="600"/>
              </a:spcAft>
              <a:buClr>
                <a:schemeClr val="tx1"/>
              </a:buClr>
              <a:buFont typeface="Wingdings" pitchFamily="2" charset="2"/>
              <a:buChar char="§"/>
            </a:pPr>
            <a:endParaRPr lang="it-IT" sz="1200" b="0" dirty="0"/>
          </a:p>
          <a:p>
            <a:pPr marL="215900" indent="-177800" algn="just" defTabSz="892175">
              <a:lnSpc>
                <a:spcPct val="130000"/>
              </a:lnSpc>
              <a:spcBef>
                <a:spcPts val="600"/>
              </a:spcBef>
              <a:spcAft>
                <a:spcPts val="600"/>
              </a:spcAft>
              <a:buClr>
                <a:schemeClr val="tx1"/>
              </a:buClr>
              <a:buFont typeface="Wingdings" pitchFamily="2" charset="2"/>
              <a:buChar char="§"/>
            </a:pPr>
            <a:endParaRPr lang="it-IT" sz="1200" b="0" dirty="0"/>
          </a:p>
          <a:p>
            <a:pPr marL="215900" indent="-177800" algn="just" defTabSz="892175">
              <a:lnSpc>
                <a:spcPct val="130000"/>
              </a:lnSpc>
              <a:spcBef>
                <a:spcPts val="600"/>
              </a:spcBef>
              <a:spcAft>
                <a:spcPts val="600"/>
              </a:spcAft>
              <a:buClr>
                <a:schemeClr val="tx1"/>
              </a:buClr>
              <a:buFont typeface="Webdings" pitchFamily="18" charset="2"/>
              <a:buNone/>
            </a:pPr>
            <a:endParaRPr lang="it-IT" sz="1200" b="0" dirty="0"/>
          </a:p>
        </p:txBody>
      </p:sp>
      <p:sp>
        <p:nvSpPr>
          <p:cNvPr id="4105" name="Rectangle 29"/>
          <p:cNvSpPr>
            <a:spLocks noChangeArrowheads="1"/>
          </p:cNvSpPr>
          <p:nvPr/>
        </p:nvSpPr>
        <p:spPr bwMode="auto">
          <a:xfrm>
            <a:off x="971550" y="549275"/>
            <a:ext cx="7777163" cy="655638"/>
          </a:xfrm>
          <a:prstGeom prst="rect">
            <a:avLst/>
          </a:prstGeom>
          <a:noFill/>
          <a:ln w="9525">
            <a:noFill/>
            <a:miter lim="800000"/>
            <a:headEnd/>
            <a:tailEnd/>
          </a:ln>
        </p:spPr>
        <p:txBody>
          <a:bodyPr lIns="91432" tIns="45716" rIns="91432" bIns="45716"/>
          <a:lstStyle/>
          <a:p>
            <a:pPr algn="just">
              <a:defRPr/>
            </a:pPr>
            <a:r>
              <a:rPr lang="it-IT" sz="2000" dirty="0">
                <a:solidFill>
                  <a:srgbClr val="00458A"/>
                </a:solidFill>
              </a:rPr>
              <a:t>Le Sezioni Speciali delle Camere di commercio</a:t>
            </a:r>
            <a:endParaRPr lang="it-IT" sz="1900" dirty="0">
              <a:solidFill>
                <a:srgbClr val="00458A"/>
              </a:solidFill>
              <a:latin typeface="+mj-lt"/>
              <a:ea typeface="+mj-ea"/>
              <a:cs typeface="+mj-cs"/>
            </a:endParaRPr>
          </a:p>
        </p:txBody>
      </p:sp>
      <p:sp>
        <p:nvSpPr>
          <p:cNvPr id="53257" name="Rectangle 3"/>
          <p:cNvSpPr>
            <a:spLocks noChangeArrowheads="1"/>
          </p:cNvSpPr>
          <p:nvPr/>
        </p:nvSpPr>
        <p:spPr bwMode="auto">
          <a:xfrm>
            <a:off x="971550" y="4508500"/>
            <a:ext cx="7777163" cy="2268538"/>
          </a:xfrm>
          <a:prstGeom prst="rect">
            <a:avLst/>
          </a:prstGeom>
          <a:solidFill>
            <a:srgbClr val="F5F5F5"/>
          </a:solidFill>
          <a:ln w="9525" algn="ctr">
            <a:noFill/>
            <a:miter lim="800000"/>
            <a:headEnd/>
            <a:tailEnd/>
          </a:ln>
        </p:spPr>
        <p:txBody>
          <a:bodyPr lIns="91432" tIns="45716" rIns="91432" bIns="45716"/>
          <a:lstStyle/>
          <a:p>
            <a:pPr marL="215900" indent="-177800" algn="just" defTabSz="892175">
              <a:spcBef>
                <a:spcPts val="300"/>
              </a:spcBef>
              <a:spcAft>
                <a:spcPts val="300"/>
              </a:spcAft>
              <a:buClr>
                <a:schemeClr val="tx1"/>
              </a:buClr>
              <a:buFont typeface="Wingdings" pitchFamily="2" charset="2"/>
              <a:buChar char="§"/>
            </a:pPr>
            <a:r>
              <a:rPr lang="it-IT" sz="1400" b="0"/>
              <a:t>Nel rispetto delle disposizioni operative del Fondo e delle operazioni ammissibili della Sezione Speciale, </a:t>
            </a:r>
            <a:r>
              <a:rPr lang="it-IT" sz="1400">
                <a:solidFill>
                  <a:srgbClr val="00458A"/>
                </a:solidFill>
              </a:rPr>
              <a:t>la percentuale di copertura può raggiungere un’intensità massima dell’80%, a fronte di una quota garantita dai Confidi, che non può superare l’80%. </a:t>
            </a:r>
          </a:p>
          <a:p>
            <a:pPr marL="215900" indent="-177800" algn="just" defTabSz="892175">
              <a:spcBef>
                <a:spcPts val="300"/>
              </a:spcBef>
              <a:spcAft>
                <a:spcPts val="300"/>
              </a:spcAft>
              <a:buClr>
                <a:schemeClr val="tx1"/>
              </a:buClr>
              <a:buFont typeface="Wingdings" pitchFamily="2" charset="2"/>
              <a:buChar char="§"/>
            </a:pPr>
            <a:r>
              <a:rPr lang="it-IT" sz="1400" b="0"/>
              <a:t>Sulla base di quanto previsto nel </a:t>
            </a:r>
            <a:r>
              <a:rPr lang="it-IT" sz="1400">
                <a:solidFill>
                  <a:srgbClr val="00458A"/>
                </a:solidFill>
              </a:rPr>
              <a:t>Protocollo tra il MiSE, il MEF e le Camere di Commercio</a:t>
            </a:r>
            <a:r>
              <a:rPr lang="it-IT" sz="1400" b="0"/>
              <a:t>, le risorse della Sezione Speciale sono impiegate mediante </a:t>
            </a:r>
            <a:r>
              <a:rPr lang="it-IT" sz="1400">
                <a:solidFill>
                  <a:srgbClr val="00458A"/>
                </a:solidFill>
              </a:rPr>
              <a:t>interventi in compartecipazione</a:t>
            </a:r>
            <a:r>
              <a:rPr lang="it-IT" sz="1400" b="0"/>
              <a:t> con il Fondo. La quota di copertura (fino all’80%) è ripartita nella misura del 50% tra le risorse a valere sul Fondo e quelle sulla Sezione Speciale. </a:t>
            </a:r>
          </a:p>
          <a:p>
            <a:pPr marL="215900" indent="-177800" algn="just" defTabSz="892175">
              <a:spcBef>
                <a:spcPts val="300"/>
              </a:spcBef>
              <a:spcAft>
                <a:spcPts val="300"/>
              </a:spcAft>
              <a:buClr>
                <a:schemeClr val="tx1"/>
              </a:buClr>
              <a:buFont typeface="Wingdings" pitchFamily="2" charset="2"/>
              <a:buChar char="§"/>
            </a:pPr>
            <a:r>
              <a:rPr lang="it-IT" sz="1400" b="0"/>
              <a:t>A oggi, </a:t>
            </a:r>
            <a:r>
              <a:rPr lang="it-IT" sz="1400">
                <a:solidFill>
                  <a:srgbClr val="00458A"/>
                </a:solidFill>
              </a:rPr>
              <a:t>le Camere di commercio che hanno sottoscritto il Protocollo sono 19, con un contributo totale al Fondo pari a € 15,6 mln.</a:t>
            </a:r>
          </a:p>
        </p:txBody>
      </p:sp>
      <p:pic>
        <p:nvPicPr>
          <p:cNvPr id="53258" name="Picture 2"/>
          <p:cNvPicPr>
            <a:picLocks noChangeAspect="1" noChangeArrowheads="1"/>
          </p:cNvPicPr>
          <p:nvPr/>
        </p:nvPicPr>
        <p:blipFill>
          <a:blip r:embed="rId2" cstate="print"/>
          <a:srcRect/>
          <a:stretch>
            <a:fillRect/>
          </a:stretch>
        </p:blipFill>
        <p:spPr bwMode="auto">
          <a:xfrm>
            <a:off x="981075" y="1844675"/>
            <a:ext cx="7767637" cy="2663825"/>
          </a:xfrm>
          <a:prstGeom prst="rect">
            <a:avLst/>
          </a:prstGeom>
          <a:noFill/>
          <a:ln w="9525">
            <a:noFill/>
            <a:miter lim="800000"/>
            <a:headEnd/>
            <a:tailEnd/>
          </a:ln>
        </p:spPr>
      </p:pic>
    </p:spTree>
    <p:extLst>
      <p:ext uri="{BB962C8B-B14F-4D97-AF65-F5344CB8AC3E}">
        <p14:creationId xmlns="" xmlns:p14="http://schemas.microsoft.com/office/powerpoint/2010/main" val="16106952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egnaposto numero diapositiva 3"/>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C662C574-24D6-4C9C-8B22-F62BFFD51E51}" type="slidenum">
              <a:rPr lang="it-IT" sz="800">
                <a:solidFill>
                  <a:schemeClr val="bg1"/>
                </a:solidFill>
              </a:rPr>
              <a:pPr algn="ctr"/>
              <a:t>24</a:t>
            </a:fld>
            <a:endParaRPr lang="it-IT" sz="800">
              <a:solidFill>
                <a:schemeClr val="bg1"/>
              </a:solidFill>
            </a:endParaRPr>
          </a:p>
        </p:txBody>
      </p:sp>
      <p:sp>
        <p:nvSpPr>
          <p:cNvPr id="49155" name="Segnaposto numero diapositiva 7"/>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B70BEDCC-E331-4934-8E40-5AF6B6C39CC2}" type="slidenum">
              <a:rPr lang="it-IT" sz="800">
                <a:solidFill>
                  <a:schemeClr val="bg1"/>
                </a:solidFill>
              </a:rPr>
              <a:pPr algn="ctr"/>
              <a:t>24</a:t>
            </a:fld>
            <a:endParaRPr lang="it-IT" sz="800">
              <a:solidFill>
                <a:schemeClr val="bg1"/>
              </a:solidFill>
            </a:endParaRPr>
          </a:p>
        </p:txBody>
      </p:sp>
      <p:sp>
        <p:nvSpPr>
          <p:cNvPr id="49156" name="Line 5"/>
          <p:cNvSpPr>
            <a:spLocks noChangeShapeType="1"/>
          </p:cNvSpPr>
          <p:nvPr/>
        </p:nvSpPr>
        <p:spPr bwMode="auto">
          <a:xfrm>
            <a:off x="1220788" y="3265488"/>
            <a:ext cx="74961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9157" name="Line 6"/>
          <p:cNvSpPr>
            <a:spLocks noChangeShapeType="1"/>
          </p:cNvSpPr>
          <p:nvPr/>
        </p:nvSpPr>
        <p:spPr bwMode="auto">
          <a:xfrm>
            <a:off x="8716963" y="2262188"/>
            <a:ext cx="0" cy="4325937"/>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9158" name="Line 7"/>
          <p:cNvSpPr>
            <a:spLocks noChangeShapeType="1"/>
          </p:cNvSpPr>
          <p:nvPr/>
        </p:nvSpPr>
        <p:spPr bwMode="auto">
          <a:xfrm>
            <a:off x="981075" y="1676400"/>
            <a:ext cx="79025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9159" name="Line 8"/>
          <p:cNvSpPr>
            <a:spLocks noChangeShapeType="1"/>
          </p:cNvSpPr>
          <p:nvPr/>
        </p:nvSpPr>
        <p:spPr bwMode="auto">
          <a:xfrm>
            <a:off x="8883650" y="1676400"/>
            <a:ext cx="0" cy="1677988"/>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9160" name="Rectangle 3"/>
          <p:cNvSpPr>
            <a:spLocks noChangeArrowheads="1"/>
          </p:cNvSpPr>
          <p:nvPr/>
        </p:nvSpPr>
        <p:spPr bwMode="auto">
          <a:xfrm>
            <a:off x="971550" y="1196975"/>
            <a:ext cx="7561263" cy="4752340"/>
          </a:xfrm>
          <a:prstGeom prst="rect">
            <a:avLst/>
          </a:prstGeom>
          <a:solidFill>
            <a:srgbClr val="F5F5F5"/>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lIns="91432" tIns="45716" rIns="91432" bIns="45716"/>
          <a:lstStyle/>
          <a:p>
            <a:pPr marL="285750" indent="-19050" algn="just" defTabSz="892175"/>
            <a:r>
              <a:rPr lang="it-IT" sz="1400" b="0" dirty="0"/>
              <a:t>	Con </a:t>
            </a:r>
            <a:r>
              <a:rPr lang="it-IT" sz="1400" dirty="0">
                <a:solidFill>
                  <a:srgbClr val="00458A"/>
                </a:solidFill>
              </a:rPr>
              <a:t>decreto del Mise/MEF del 29 ottobre 2012</a:t>
            </a:r>
            <a:r>
              <a:rPr lang="it-IT" sz="1400" b="0" dirty="0"/>
              <a:t> è stata </a:t>
            </a:r>
            <a:r>
              <a:rPr lang="it-IT" sz="1400" dirty="0">
                <a:solidFill>
                  <a:srgbClr val="00458A"/>
                </a:solidFill>
              </a:rPr>
              <a:t>istituita una sezione destinata alla concessione di garanzie su finanziamenti bancari a favore delle piccole e medie imprese, comprese quelle commerciali, </a:t>
            </a:r>
            <a:r>
              <a:rPr lang="it-IT" sz="1400" u="sng" dirty="0">
                <a:solidFill>
                  <a:srgbClr val="00458A"/>
                </a:solidFill>
              </a:rPr>
              <a:t>agricole</a:t>
            </a:r>
            <a:r>
              <a:rPr lang="it-IT" sz="1400" dirty="0">
                <a:solidFill>
                  <a:srgbClr val="00458A"/>
                </a:solidFill>
              </a:rPr>
              <a:t>, turistiche e di servizi, nonché degli </a:t>
            </a:r>
            <a:r>
              <a:rPr lang="it-IT" sz="1400" u="sng" dirty="0">
                <a:solidFill>
                  <a:srgbClr val="00458A"/>
                </a:solidFill>
              </a:rPr>
              <a:t>studi professionali</a:t>
            </a:r>
            <a:r>
              <a:rPr lang="it-IT" sz="1400" b="0" dirty="0"/>
              <a:t>, con unità locali ubicate nei Comuni colpiti dagli eventi sismici del 9 aprile 2009.</a:t>
            </a:r>
          </a:p>
          <a:p>
            <a:pPr marL="285750" indent="-19050" algn="just" defTabSz="892175"/>
            <a:r>
              <a:rPr lang="it-IT" sz="1400" b="0" dirty="0"/>
              <a:t>	Alla Sezione Abruzzo è attribuita una </a:t>
            </a:r>
            <a:r>
              <a:rPr lang="it-IT" sz="1400" dirty="0">
                <a:solidFill>
                  <a:srgbClr val="00458A"/>
                </a:solidFill>
              </a:rPr>
              <a:t>dotazione finanziaria</a:t>
            </a:r>
            <a:r>
              <a:rPr lang="it-IT" sz="1400" b="0" dirty="0"/>
              <a:t>, a valere sulle disponibilità del Fondo, di </a:t>
            </a:r>
            <a:r>
              <a:rPr lang="it-IT" sz="1400" dirty="0">
                <a:solidFill>
                  <a:srgbClr val="00458A"/>
                </a:solidFill>
              </a:rPr>
              <a:t>euro 10.000.000,00</a:t>
            </a:r>
            <a:r>
              <a:rPr lang="it-IT" sz="1400" b="0" dirty="0"/>
              <a:t>.</a:t>
            </a:r>
          </a:p>
          <a:p>
            <a:pPr marL="285750" indent="-19050" algn="just" defTabSz="892175"/>
            <a:r>
              <a:rPr lang="it-IT" sz="1400" b="0" dirty="0"/>
              <a:t>	La Sezione Abruzzo è destinata alla </a:t>
            </a:r>
            <a:r>
              <a:rPr lang="it-IT" sz="1400" dirty="0">
                <a:solidFill>
                  <a:srgbClr val="00458A"/>
                </a:solidFill>
              </a:rPr>
              <a:t>concessione, a titolo gratuito</a:t>
            </a:r>
            <a:r>
              <a:rPr lang="it-IT" sz="1400" b="0" dirty="0"/>
              <a:t> e per un </a:t>
            </a:r>
            <a:r>
              <a:rPr lang="it-IT" sz="1400" dirty="0">
                <a:solidFill>
                  <a:srgbClr val="00458A"/>
                </a:solidFill>
              </a:rPr>
              <a:t>importo massimo garantito per soggetto beneficiario finale fino a euro 2.500.000,00</a:t>
            </a:r>
            <a:r>
              <a:rPr lang="it-IT" sz="1400" b="0" dirty="0"/>
              <a:t>, di garanzie dirette e controgaranzie, con copertura massima:</a:t>
            </a:r>
          </a:p>
          <a:p>
            <a:pPr marL="285750" indent="-19050" algn="just" defTabSz="892175">
              <a:spcBef>
                <a:spcPct val="30000"/>
              </a:spcBef>
              <a:buFontTx/>
              <a:buChar char="•"/>
            </a:pPr>
            <a:r>
              <a:rPr lang="it-IT" sz="1400" b="0" dirty="0"/>
              <a:t> </a:t>
            </a:r>
            <a:r>
              <a:rPr lang="it-IT" sz="1400" dirty="0">
                <a:solidFill>
                  <a:srgbClr val="00458A"/>
                </a:solidFill>
              </a:rPr>
              <a:t>dell’80 percento</a:t>
            </a:r>
            <a:r>
              <a:rPr lang="it-IT" sz="1400" b="0" dirty="0"/>
              <a:t> dell’ammontare di ciascun finanziamento, nel caso di </a:t>
            </a:r>
            <a:r>
              <a:rPr lang="it-IT" sz="1400" dirty="0">
                <a:solidFill>
                  <a:srgbClr val="00458A"/>
                </a:solidFill>
              </a:rPr>
              <a:t>Garanzia Diretta</a:t>
            </a:r>
            <a:r>
              <a:rPr lang="it-IT" sz="1400" b="0" dirty="0"/>
              <a:t>;</a:t>
            </a:r>
          </a:p>
          <a:p>
            <a:pPr marL="285750" indent="-19050" algn="just" defTabSz="892175">
              <a:spcBef>
                <a:spcPct val="30000"/>
              </a:spcBef>
              <a:buFontTx/>
              <a:buChar char="•"/>
            </a:pPr>
            <a:r>
              <a:rPr lang="it-IT" sz="1400" b="0" dirty="0"/>
              <a:t> </a:t>
            </a:r>
            <a:r>
              <a:rPr lang="it-IT" sz="1400" dirty="0">
                <a:solidFill>
                  <a:srgbClr val="00458A"/>
                </a:solidFill>
              </a:rPr>
              <a:t>del 90 percento</a:t>
            </a:r>
            <a:r>
              <a:rPr lang="it-IT" sz="1400" b="0" dirty="0"/>
              <a:t> dell’importo garantito dal Confidi o da altro fondo di garanzia, nel caso di </a:t>
            </a:r>
            <a:r>
              <a:rPr lang="it-IT" sz="1400" dirty="0">
                <a:solidFill>
                  <a:srgbClr val="00458A"/>
                </a:solidFill>
              </a:rPr>
              <a:t>Controgaranzia</a:t>
            </a:r>
            <a:r>
              <a:rPr lang="it-IT" sz="1400" b="0" dirty="0"/>
              <a:t>, a condizione che gli stessi abbiano prestato garanzie in misura non superiore all’80 percento di ciascun finanziamento.</a:t>
            </a:r>
          </a:p>
          <a:p>
            <a:pPr marL="285750" indent="-19050" algn="just" defTabSz="892175">
              <a:spcBef>
                <a:spcPct val="30000"/>
              </a:spcBef>
            </a:pPr>
            <a:r>
              <a:rPr lang="it-IT" sz="1400" b="0" dirty="0"/>
              <a:t>	Le richieste di garanzia a valere sulla Sezione Abruzzo </a:t>
            </a:r>
            <a:r>
              <a:rPr lang="it-IT" sz="1400" b="0" dirty="0" smtClean="0"/>
              <a:t>saranno esaminate </a:t>
            </a:r>
            <a:r>
              <a:rPr lang="it-IT" sz="1400" b="0" dirty="0"/>
              <a:t>con priorità dal Comitato di gestione.</a:t>
            </a:r>
          </a:p>
          <a:p>
            <a:pPr marL="285750" indent="-19050" algn="just" defTabSz="892175"/>
            <a:r>
              <a:rPr lang="it-IT" sz="1400" b="0" dirty="0"/>
              <a:t>	La Sezione Abruzzo può rilasciare garanzie per un periodo di 3 anni a decorrere dalla data di pubblicazione del decreto del 29 ottobre 2012. Decorso tale periodo, le risorse eventualmente non impegnate sono utilizzate per altri interventi del Fondo.</a:t>
            </a:r>
          </a:p>
        </p:txBody>
      </p:sp>
      <p:sp>
        <p:nvSpPr>
          <p:cNvPr id="49161" name="Rectangle 29"/>
          <p:cNvSpPr>
            <a:spLocks noChangeArrowheads="1"/>
          </p:cNvSpPr>
          <p:nvPr/>
        </p:nvSpPr>
        <p:spPr bwMode="auto">
          <a:xfrm>
            <a:off x="971550" y="220663"/>
            <a:ext cx="7777163" cy="655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lstStyle/>
          <a:p>
            <a:pPr algn="just"/>
            <a:r>
              <a:rPr lang="it-IT" sz="1900">
                <a:solidFill>
                  <a:srgbClr val="00458A"/>
                </a:solidFill>
              </a:rPr>
              <a:t>La Sezione speciale Abruzzo</a:t>
            </a:r>
          </a:p>
        </p:txBody>
      </p:sp>
    </p:spTree>
    <p:extLst>
      <p:ext uri="{BB962C8B-B14F-4D97-AF65-F5344CB8AC3E}">
        <p14:creationId xmlns="" xmlns:p14="http://schemas.microsoft.com/office/powerpoint/2010/main" val="22583089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numero diapositiva 3"/>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A98C53B0-7402-493F-8A4F-E1C32D478226}" type="slidenum">
              <a:rPr lang="it-IT" sz="800">
                <a:solidFill>
                  <a:schemeClr val="bg1"/>
                </a:solidFill>
              </a:rPr>
              <a:pPr algn="ctr"/>
              <a:t>25</a:t>
            </a:fld>
            <a:endParaRPr lang="it-IT" sz="800">
              <a:solidFill>
                <a:schemeClr val="bg1"/>
              </a:solidFill>
            </a:endParaRPr>
          </a:p>
        </p:txBody>
      </p:sp>
      <p:sp>
        <p:nvSpPr>
          <p:cNvPr id="44035" name="Segnaposto numero diapositiva 7"/>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4F90A9B0-F987-4457-B3CE-BB80CE6F08DE}" type="slidenum">
              <a:rPr lang="it-IT" sz="800">
                <a:solidFill>
                  <a:schemeClr val="bg1"/>
                </a:solidFill>
              </a:rPr>
              <a:pPr algn="ctr"/>
              <a:t>25</a:t>
            </a:fld>
            <a:endParaRPr lang="it-IT" sz="800">
              <a:solidFill>
                <a:schemeClr val="bg1"/>
              </a:solidFill>
            </a:endParaRPr>
          </a:p>
        </p:txBody>
      </p:sp>
      <p:sp>
        <p:nvSpPr>
          <p:cNvPr id="44036" name="Line 5"/>
          <p:cNvSpPr>
            <a:spLocks noChangeShapeType="1"/>
          </p:cNvSpPr>
          <p:nvPr/>
        </p:nvSpPr>
        <p:spPr bwMode="auto">
          <a:xfrm>
            <a:off x="1220788" y="3265488"/>
            <a:ext cx="74961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4037" name="Line 6"/>
          <p:cNvSpPr>
            <a:spLocks noChangeShapeType="1"/>
          </p:cNvSpPr>
          <p:nvPr/>
        </p:nvSpPr>
        <p:spPr bwMode="auto">
          <a:xfrm>
            <a:off x="8716963" y="2262188"/>
            <a:ext cx="0" cy="4325937"/>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4038" name="Line 7"/>
          <p:cNvSpPr>
            <a:spLocks noChangeShapeType="1"/>
          </p:cNvSpPr>
          <p:nvPr/>
        </p:nvSpPr>
        <p:spPr bwMode="auto">
          <a:xfrm>
            <a:off x="981075" y="1676400"/>
            <a:ext cx="79025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4039" name="Line 8"/>
          <p:cNvSpPr>
            <a:spLocks noChangeShapeType="1"/>
          </p:cNvSpPr>
          <p:nvPr/>
        </p:nvSpPr>
        <p:spPr bwMode="auto">
          <a:xfrm>
            <a:off x="8883650" y="1676400"/>
            <a:ext cx="0" cy="1677988"/>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4040" name="Rectangle 3"/>
          <p:cNvSpPr>
            <a:spLocks noChangeArrowheads="1"/>
          </p:cNvSpPr>
          <p:nvPr/>
        </p:nvSpPr>
        <p:spPr bwMode="auto">
          <a:xfrm>
            <a:off x="971550" y="1196975"/>
            <a:ext cx="7561263" cy="4752340"/>
          </a:xfrm>
          <a:prstGeom prst="rect">
            <a:avLst/>
          </a:prstGeom>
          <a:solidFill>
            <a:srgbClr val="F5F5F5"/>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lIns="91432" tIns="45716" rIns="91432" bIns="45716"/>
          <a:lstStyle/>
          <a:p>
            <a:pPr marL="38100" algn="just" defTabSz="892175">
              <a:spcBef>
                <a:spcPts val="300"/>
              </a:spcBef>
              <a:spcAft>
                <a:spcPts val="300"/>
              </a:spcAft>
              <a:buClr>
                <a:schemeClr val="tx1"/>
              </a:buClr>
            </a:pPr>
            <a:r>
              <a:rPr lang="it-IT" sz="1600" b="0" dirty="0"/>
              <a:t>Le operazioni attivabili attraverso la Sezione Speciale Presidenza del Consiglio dei Ministri - Dipartimento per le Pari opportunità riguardano </a:t>
            </a:r>
            <a:r>
              <a:rPr lang="it-IT" sz="1600" dirty="0">
                <a:solidFill>
                  <a:srgbClr val="00458A"/>
                </a:solidFill>
              </a:rPr>
              <a:t>interventi di garanzia diretta, cogaranzia e controgaranzia </a:t>
            </a:r>
            <a:r>
              <a:rPr lang="it-IT" sz="1600" b="0" dirty="0"/>
              <a:t>del Fondo di garanzia </a:t>
            </a:r>
            <a:r>
              <a:rPr lang="it-IT" sz="1600" dirty="0">
                <a:solidFill>
                  <a:srgbClr val="00458A"/>
                </a:solidFill>
              </a:rPr>
              <a:t>a favore di Imprese femminili</a:t>
            </a:r>
            <a:r>
              <a:rPr lang="it-IT" sz="1600" b="0" dirty="0"/>
              <a:t> con sede operativa e/o legale ubicata nel territorio nazionale</a:t>
            </a:r>
          </a:p>
          <a:p>
            <a:pPr marL="38100" algn="just" defTabSz="892175"/>
            <a:r>
              <a:rPr lang="it-IT" sz="1600" b="0" dirty="0"/>
              <a:t>Nel rispetto delle disposizioni operative del Fondo, </a:t>
            </a:r>
            <a:r>
              <a:rPr lang="it-IT" sz="1600" dirty="0">
                <a:solidFill>
                  <a:srgbClr val="00458A"/>
                </a:solidFill>
              </a:rPr>
              <a:t>la percentuale di copertura può raggiungere un’intensità massima dell’80%. </a:t>
            </a:r>
          </a:p>
          <a:p>
            <a:pPr marL="38100" defTabSz="892175"/>
            <a:endParaRPr lang="it-IT" sz="1600" dirty="0">
              <a:solidFill>
                <a:srgbClr val="00458A"/>
              </a:solidFill>
            </a:endParaRPr>
          </a:p>
          <a:p>
            <a:pPr marL="38100" algn="just" defTabSz="892175"/>
            <a:r>
              <a:rPr lang="it-IT" sz="1600" b="0" dirty="0"/>
              <a:t>Sulla base di quanto previsto</a:t>
            </a:r>
            <a:r>
              <a:rPr lang="it-IT" sz="1600" dirty="0">
                <a:solidFill>
                  <a:srgbClr val="00458A"/>
                </a:solidFill>
              </a:rPr>
              <a:t> </a:t>
            </a:r>
            <a:r>
              <a:rPr lang="it-IT" sz="1600" b="0" dirty="0"/>
              <a:t>dall’</a:t>
            </a:r>
            <a:r>
              <a:rPr lang="it-IT" sz="1600" dirty="0">
                <a:solidFill>
                  <a:srgbClr val="00458A"/>
                </a:solidFill>
              </a:rPr>
              <a:t>Atto di Convenzione tra la Presidenza del Consiglio dei Ministri - Dipartimento per le Pari opportunità, il Ministero dello sviluppo economico e il Ministero dell'economia e delle finanze</a:t>
            </a:r>
            <a:r>
              <a:rPr lang="it-IT" sz="1600" b="0" dirty="0"/>
              <a:t>, le risorse della Sezione Speciale sono impiegate mediante </a:t>
            </a:r>
            <a:r>
              <a:rPr lang="it-IT" sz="1600" dirty="0">
                <a:solidFill>
                  <a:srgbClr val="00458A"/>
                </a:solidFill>
              </a:rPr>
              <a:t>interventi in compartecipazione</a:t>
            </a:r>
            <a:r>
              <a:rPr lang="it-IT" sz="1600" b="0" dirty="0"/>
              <a:t> con il Fondo. La quota di copertura (fino all’80%) è ripartita nella misura del 50%. </a:t>
            </a:r>
          </a:p>
          <a:p>
            <a:pPr marL="38100" defTabSz="892175"/>
            <a:endParaRPr lang="it-IT" sz="1600" b="0" dirty="0"/>
          </a:p>
          <a:p>
            <a:pPr marL="38100" algn="just" defTabSz="892175"/>
            <a:r>
              <a:rPr lang="it-IT" sz="1600" dirty="0">
                <a:solidFill>
                  <a:srgbClr val="00458A"/>
                </a:solidFill>
              </a:rPr>
              <a:t>La Presidenza del Consiglio dei Ministri - Dipartimento per le Pari opportunità verserà al Fondo un contributo totale pari a € 10 mln.</a:t>
            </a:r>
          </a:p>
        </p:txBody>
      </p:sp>
      <p:sp>
        <p:nvSpPr>
          <p:cNvPr id="44041" name="Rectangle 29"/>
          <p:cNvSpPr>
            <a:spLocks noChangeArrowheads="1"/>
          </p:cNvSpPr>
          <p:nvPr/>
        </p:nvSpPr>
        <p:spPr bwMode="auto">
          <a:xfrm>
            <a:off x="971550" y="220663"/>
            <a:ext cx="7777163" cy="6556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lstStyle/>
          <a:p>
            <a:pPr algn="just"/>
            <a:r>
              <a:rPr lang="it-IT" sz="1900">
                <a:solidFill>
                  <a:srgbClr val="00458A"/>
                </a:solidFill>
              </a:rPr>
              <a:t>La Sezione speciale Presidenza del Consiglio dei Ministri - Dipartimento per le Pari opportunità</a:t>
            </a:r>
          </a:p>
        </p:txBody>
      </p:sp>
    </p:spTree>
    <p:extLst>
      <p:ext uri="{BB962C8B-B14F-4D97-AF65-F5344CB8AC3E}">
        <p14:creationId xmlns="" xmlns:p14="http://schemas.microsoft.com/office/powerpoint/2010/main" val="842538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26</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938750"/>
            <a:ext cx="5764212" cy="292388"/>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900" dirty="0" smtClean="0">
                <a:solidFill>
                  <a:srgbClr val="00458A"/>
                </a:solidFill>
              </a:rPr>
              <a:t> Le Riserve</a:t>
            </a: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
        <p:nvSpPr>
          <p:cNvPr id="6" name="Rectangle 2"/>
          <p:cNvSpPr>
            <a:spLocks noGrp="1" noChangeArrowheads="1"/>
          </p:cNvSpPr>
          <p:nvPr>
            <p:ph type="title"/>
          </p:nvPr>
        </p:nvSpPr>
        <p:spPr bwMode="auto">
          <a:xfrm>
            <a:off x="914400" y="333375"/>
            <a:ext cx="8229600" cy="11430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it-IT" dirty="0" smtClean="0">
                <a:solidFill>
                  <a:srgbClr val="00458A"/>
                </a:solidFill>
              </a:rPr>
              <a:t>Il Fondo di Garanzia</a:t>
            </a:r>
          </a:p>
        </p:txBody>
      </p:sp>
    </p:spTree>
    <p:extLst>
      <p:ext uri="{BB962C8B-B14F-4D97-AF65-F5344CB8AC3E}">
        <p14:creationId xmlns="" xmlns:p14="http://schemas.microsoft.com/office/powerpoint/2010/main" val="407145230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numero diapositiva 7"/>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1C4E2979-7120-4B14-9AB7-9D35269E0BDB}" type="slidenum">
              <a:rPr lang="it-IT" sz="800">
                <a:solidFill>
                  <a:schemeClr val="bg1"/>
                </a:solidFill>
              </a:rPr>
              <a:pPr algn="ctr"/>
              <a:t>27</a:t>
            </a:fld>
            <a:endParaRPr lang="it-IT" sz="800">
              <a:solidFill>
                <a:schemeClr val="bg1"/>
              </a:solidFill>
            </a:endParaRPr>
          </a:p>
        </p:txBody>
      </p:sp>
      <p:sp>
        <p:nvSpPr>
          <p:cNvPr id="45059" name="Rectangle 4"/>
          <p:cNvSpPr>
            <a:spLocks noGrp="1" noChangeArrowheads="1"/>
          </p:cNvSpPr>
          <p:nvPr>
            <p:ph type="title" idx="4294967295"/>
          </p:nvPr>
        </p:nvSpPr>
        <p:spPr bwMode="auto">
          <a:xfrm>
            <a:off x="879475" y="185738"/>
            <a:ext cx="7745413" cy="63341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lstStyle/>
          <a:p>
            <a:pPr defTabSz="892175">
              <a:spcBef>
                <a:spcPct val="20000"/>
              </a:spcBef>
            </a:pPr>
            <a:r>
              <a:rPr lang="it-IT" smtClean="0">
                <a:solidFill>
                  <a:srgbClr val="00458A"/>
                </a:solidFill>
              </a:rPr>
              <a:t>Le Riserve PON “Ricerca e Competitività 2007-2013” e POI “Energie rinnovabili e risparmio energetico 2007/2013”</a:t>
            </a:r>
            <a:r>
              <a:rPr lang="it-IT" sz="1600" smtClean="0">
                <a:solidFill>
                  <a:srgbClr val="00458A"/>
                </a:solidFill>
              </a:rPr>
              <a:t> </a:t>
            </a:r>
          </a:p>
        </p:txBody>
      </p:sp>
      <p:sp>
        <p:nvSpPr>
          <p:cNvPr id="45060" name="Line 5"/>
          <p:cNvSpPr>
            <a:spLocks noChangeShapeType="1"/>
          </p:cNvSpPr>
          <p:nvPr/>
        </p:nvSpPr>
        <p:spPr bwMode="auto">
          <a:xfrm>
            <a:off x="1220788" y="3265488"/>
            <a:ext cx="74961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5061" name="Line 6"/>
          <p:cNvSpPr>
            <a:spLocks noChangeShapeType="1"/>
          </p:cNvSpPr>
          <p:nvPr/>
        </p:nvSpPr>
        <p:spPr bwMode="auto">
          <a:xfrm>
            <a:off x="8716963" y="2262188"/>
            <a:ext cx="0" cy="4325937"/>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5062" name="Line 7"/>
          <p:cNvSpPr>
            <a:spLocks noChangeShapeType="1"/>
          </p:cNvSpPr>
          <p:nvPr/>
        </p:nvSpPr>
        <p:spPr bwMode="auto">
          <a:xfrm>
            <a:off x="981075" y="1676400"/>
            <a:ext cx="79025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5063" name="Line 8"/>
          <p:cNvSpPr>
            <a:spLocks noChangeShapeType="1"/>
          </p:cNvSpPr>
          <p:nvPr/>
        </p:nvSpPr>
        <p:spPr bwMode="auto">
          <a:xfrm>
            <a:off x="8883650" y="1676400"/>
            <a:ext cx="0" cy="1677988"/>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5064" name="Rectangle 3"/>
          <p:cNvSpPr>
            <a:spLocks noChangeArrowheads="1"/>
          </p:cNvSpPr>
          <p:nvPr/>
        </p:nvSpPr>
        <p:spPr bwMode="auto">
          <a:xfrm>
            <a:off x="981075" y="1266825"/>
            <a:ext cx="7551738" cy="5113338"/>
          </a:xfrm>
          <a:prstGeom prst="rect">
            <a:avLst/>
          </a:prstGeom>
          <a:solidFill>
            <a:srgbClr val="F5F5F5"/>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lIns="91432" tIns="72000" rIns="91432" bIns="45716"/>
          <a:lstStyle/>
          <a:p>
            <a:pPr algn="just">
              <a:spcBef>
                <a:spcPct val="50000"/>
              </a:spcBef>
              <a:buClr>
                <a:srgbClr val="E2001A"/>
              </a:buClr>
              <a:buFont typeface="Webdings" pitchFamily="18" charset="2"/>
              <a:buNone/>
            </a:pPr>
            <a:r>
              <a:rPr lang="it-IT" sz="1600" b="0" dirty="0"/>
              <a:t>Con Decreti del Ministro dello Sviluppo Economico di concerto con il Ministro dell’Economia e delle Finanze dell’11 dicembre 2009 sono state istituite due </a:t>
            </a:r>
            <a:r>
              <a:rPr lang="it-IT" sz="1600" dirty="0">
                <a:solidFill>
                  <a:srgbClr val="00458A"/>
                </a:solidFill>
              </a:rPr>
              <a:t>Riserve finalizzate agli interventi del Fondo a favore delle imprese ubicate nei territori delle Regioni dell’Obiettivo Convergenza (Campania, Puglia, Calabria e Sicilia)</a:t>
            </a:r>
            <a:r>
              <a:rPr lang="it-IT" sz="1600" b="0" dirty="0"/>
              <a:t>.</a:t>
            </a:r>
          </a:p>
          <a:p>
            <a:pPr algn="just">
              <a:spcBef>
                <a:spcPct val="50000"/>
              </a:spcBef>
              <a:buClr>
                <a:srgbClr val="E2001A"/>
              </a:buClr>
              <a:buFont typeface="Webdings" pitchFamily="18" charset="2"/>
              <a:buNone/>
            </a:pPr>
            <a:r>
              <a:rPr lang="it-IT" sz="1600" b="0" dirty="0"/>
              <a:t>Le Riserve istituite, con contabilità separata, sono state attivate a valere su:</a:t>
            </a:r>
          </a:p>
          <a:p>
            <a:pPr algn="just">
              <a:spcBef>
                <a:spcPct val="50000"/>
              </a:spcBef>
              <a:buClr>
                <a:schemeClr val="tx1"/>
              </a:buClr>
              <a:buFont typeface="Wingdings" pitchFamily="2" charset="2"/>
              <a:buChar char="§"/>
            </a:pPr>
            <a:r>
              <a:rPr lang="it-IT" sz="1600" b="0" dirty="0"/>
              <a:t>  risorse del </a:t>
            </a:r>
            <a:r>
              <a:rPr lang="it-IT" sz="1600" dirty="0">
                <a:solidFill>
                  <a:srgbClr val="00458A"/>
                </a:solidFill>
              </a:rPr>
              <a:t>Programma Operativo Nazionale “Ricerca e competitività 2007/2013”</a:t>
            </a:r>
            <a:r>
              <a:rPr lang="it-IT" sz="1600" b="0" dirty="0"/>
              <a:t>, Asse II, Obiettivo operativo “Miglioramento del mercato dei capitali” – Azione “Capitalizzazione delle PMI ed accesso al credito” (dotazione pari ad euro 150.000.000,00);</a:t>
            </a:r>
          </a:p>
          <a:p>
            <a:pPr algn="just">
              <a:spcBef>
                <a:spcPct val="50000"/>
              </a:spcBef>
              <a:buClr>
                <a:schemeClr val="tx1"/>
              </a:buClr>
              <a:buFont typeface="Wingdings" pitchFamily="2" charset="2"/>
              <a:buChar char="§"/>
            </a:pPr>
            <a:r>
              <a:rPr lang="it-IT" sz="1600" b="0" dirty="0"/>
              <a:t>  risorse del </a:t>
            </a:r>
            <a:r>
              <a:rPr lang="it-IT" sz="1600" dirty="0">
                <a:solidFill>
                  <a:srgbClr val="00458A"/>
                </a:solidFill>
              </a:rPr>
              <a:t>Programma Operativo Interregionale “Energie rinnovabili e risparmio energetico 2007/2013” </a:t>
            </a:r>
            <a:r>
              <a:rPr lang="it-IT" sz="1600" b="0" dirty="0"/>
              <a:t>(dotazione pari ad euro 96.000.000,00).</a:t>
            </a:r>
          </a:p>
          <a:p>
            <a:pPr algn="just">
              <a:spcBef>
                <a:spcPct val="50000"/>
              </a:spcBef>
              <a:buClr>
                <a:srgbClr val="00458A"/>
              </a:buClr>
              <a:buFont typeface="Webdings" pitchFamily="18" charset="2"/>
              <a:buNone/>
            </a:pPr>
            <a:r>
              <a:rPr lang="it-IT" sz="1600" b="0" dirty="0"/>
              <a:t>Per entrambe le Riserve, il Fondo di Garanzia può intervenire per le operazioni di garanzia diretta, controgaranzia o cogaranzia, </a:t>
            </a:r>
            <a:r>
              <a:rPr lang="it-IT" sz="1600" dirty="0">
                <a:solidFill>
                  <a:srgbClr val="00458A"/>
                </a:solidFill>
              </a:rPr>
              <a:t>con quote di copertura  dell’80%.</a:t>
            </a:r>
            <a:endParaRPr lang="it-IT" sz="1600" b="0" dirty="0"/>
          </a:p>
          <a:p>
            <a:pPr algn="just">
              <a:spcBef>
                <a:spcPct val="50000"/>
              </a:spcBef>
              <a:buClr>
                <a:srgbClr val="00458A"/>
              </a:buClr>
              <a:buFont typeface="Webdings" pitchFamily="18" charset="2"/>
              <a:buNone/>
            </a:pPr>
            <a:r>
              <a:rPr lang="it-IT" sz="1600" b="0" dirty="0"/>
              <a:t>Fermo restando quanto previsto per le percentuali massime di copertura, </a:t>
            </a:r>
            <a:r>
              <a:rPr lang="it-IT" sz="1600" dirty="0">
                <a:solidFill>
                  <a:srgbClr val="00458A"/>
                </a:solidFill>
              </a:rPr>
              <a:t>l’importo massimo </a:t>
            </a:r>
            <a:r>
              <a:rPr lang="it-IT" sz="1600" dirty="0" err="1">
                <a:solidFill>
                  <a:srgbClr val="00458A"/>
                </a:solidFill>
              </a:rPr>
              <a:t>garantibile</a:t>
            </a:r>
            <a:r>
              <a:rPr lang="it-IT" sz="1600" dirty="0">
                <a:solidFill>
                  <a:srgbClr val="00458A"/>
                </a:solidFill>
              </a:rPr>
              <a:t> per ciascun soggetto beneficiario finale è pari ad euro 2.500.000,00</a:t>
            </a:r>
            <a:r>
              <a:rPr lang="it-IT" sz="1600" b="0" dirty="0"/>
              <a:t>.</a:t>
            </a:r>
          </a:p>
        </p:txBody>
      </p:sp>
    </p:spTree>
    <p:extLst>
      <p:ext uri="{BB962C8B-B14F-4D97-AF65-F5344CB8AC3E}">
        <p14:creationId xmlns="" xmlns:p14="http://schemas.microsoft.com/office/powerpoint/2010/main" val="24025641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egnaposto numero diapositiva 7"/>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46529A6A-C0CC-4130-A296-D724DA1A41DE}" type="slidenum">
              <a:rPr lang="it-IT" sz="800">
                <a:solidFill>
                  <a:schemeClr val="bg1"/>
                </a:solidFill>
              </a:rPr>
              <a:pPr algn="ctr"/>
              <a:t>28</a:t>
            </a:fld>
            <a:endParaRPr lang="it-IT" sz="800">
              <a:solidFill>
                <a:schemeClr val="bg1"/>
              </a:solidFill>
            </a:endParaRPr>
          </a:p>
        </p:txBody>
      </p:sp>
      <p:sp>
        <p:nvSpPr>
          <p:cNvPr id="46083" name="Rectangle 4"/>
          <p:cNvSpPr>
            <a:spLocks noGrp="1" noChangeArrowheads="1"/>
          </p:cNvSpPr>
          <p:nvPr>
            <p:ph type="title" idx="4294967295"/>
          </p:nvPr>
        </p:nvSpPr>
        <p:spPr bwMode="auto">
          <a:xfrm>
            <a:off x="879475" y="274638"/>
            <a:ext cx="7745413" cy="63341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lstStyle/>
          <a:p>
            <a:pPr defTabSz="892175">
              <a:spcBef>
                <a:spcPct val="20000"/>
              </a:spcBef>
            </a:pPr>
            <a:r>
              <a:rPr lang="it-IT" smtClean="0">
                <a:solidFill>
                  <a:srgbClr val="00458A"/>
                </a:solidFill>
              </a:rPr>
              <a:t>La Riserva PON “Ricerca e Competitività 2007-2013” (1/2)</a:t>
            </a:r>
          </a:p>
        </p:txBody>
      </p:sp>
      <p:sp>
        <p:nvSpPr>
          <p:cNvPr id="46084" name="Line 5"/>
          <p:cNvSpPr>
            <a:spLocks noChangeShapeType="1"/>
          </p:cNvSpPr>
          <p:nvPr/>
        </p:nvSpPr>
        <p:spPr bwMode="auto">
          <a:xfrm>
            <a:off x="1220788" y="3265488"/>
            <a:ext cx="74961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6085" name="Line 6"/>
          <p:cNvSpPr>
            <a:spLocks noChangeShapeType="1"/>
          </p:cNvSpPr>
          <p:nvPr/>
        </p:nvSpPr>
        <p:spPr bwMode="auto">
          <a:xfrm>
            <a:off x="8716963" y="2262188"/>
            <a:ext cx="0" cy="4325937"/>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6086" name="Line 7"/>
          <p:cNvSpPr>
            <a:spLocks noChangeShapeType="1"/>
          </p:cNvSpPr>
          <p:nvPr/>
        </p:nvSpPr>
        <p:spPr bwMode="auto">
          <a:xfrm>
            <a:off x="981075" y="1676400"/>
            <a:ext cx="79025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6087" name="Line 8"/>
          <p:cNvSpPr>
            <a:spLocks noChangeShapeType="1"/>
          </p:cNvSpPr>
          <p:nvPr/>
        </p:nvSpPr>
        <p:spPr bwMode="auto">
          <a:xfrm>
            <a:off x="8883650" y="1676400"/>
            <a:ext cx="0" cy="1677988"/>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6088" name="Rectangle 3"/>
          <p:cNvSpPr>
            <a:spLocks noChangeArrowheads="1"/>
          </p:cNvSpPr>
          <p:nvPr/>
        </p:nvSpPr>
        <p:spPr bwMode="auto">
          <a:xfrm>
            <a:off x="971550" y="1268413"/>
            <a:ext cx="7653338" cy="4883150"/>
          </a:xfrm>
          <a:prstGeom prst="rect">
            <a:avLst/>
          </a:prstGeom>
          <a:solidFill>
            <a:srgbClr val="F5F5F5"/>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lIns="91432" tIns="72000" rIns="91432" bIns="45716"/>
          <a:lstStyle/>
          <a:p>
            <a:pPr algn="just">
              <a:spcBef>
                <a:spcPct val="50000"/>
              </a:spcBef>
              <a:buClr>
                <a:srgbClr val="E2001A"/>
              </a:buClr>
              <a:buFont typeface="Webdings" pitchFamily="18" charset="2"/>
              <a:buNone/>
            </a:pPr>
            <a:r>
              <a:rPr lang="it-IT" sz="1400" b="0" dirty="0">
                <a:solidFill>
                  <a:srgbClr val="000000"/>
                </a:solidFill>
                <a:cs typeface="Times New Roman" pitchFamily="18" charset="0"/>
              </a:rPr>
              <a:t>La Riserva PON RC è finalizzata agli </a:t>
            </a:r>
            <a:r>
              <a:rPr lang="it-IT" sz="1400" dirty="0">
                <a:solidFill>
                  <a:srgbClr val="00458A"/>
                </a:solidFill>
                <a:cs typeface="Times New Roman" pitchFamily="18" charset="0"/>
              </a:rPr>
              <a:t>interventi del Fondo a favore delle PMI ubicate nelle Regioni Convergenza</a:t>
            </a:r>
            <a:r>
              <a:rPr lang="it-IT" sz="1400" b="0" dirty="0">
                <a:solidFill>
                  <a:srgbClr val="000000"/>
                </a:solidFill>
                <a:cs typeface="Times New Roman" pitchFamily="18" charset="0"/>
              </a:rPr>
              <a:t> (Calabria, Campania, Puglia e Sicilia), secondo termini e condizioni previste dalle relative Linee Guida.</a:t>
            </a:r>
            <a:endParaRPr lang="it-IT" sz="1400" b="0" dirty="0"/>
          </a:p>
          <a:p>
            <a:pPr algn="just">
              <a:spcBef>
                <a:spcPct val="50000"/>
              </a:spcBef>
              <a:buClr>
                <a:srgbClr val="E2001A"/>
              </a:buClr>
              <a:buFont typeface="Arial" pitchFamily="34" charset="0"/>
              <a:buNone/>
            </a:pPr>
            <a:r>
              <a:rPr lang="it-IT" sz="1400" dirty="0">
                <a:solidFill>
                  <a:srgbClr val="00458A"/>
                </a:solidFill>
              </a:rPr>
              <a:t>Il decreto del</a:t>
            </a:r>
            <a:r>
              <a:rPr lang="it-IT" sz="1400" b="0" dirty="0"/>
              <a:t> Ministro dello sviluppo economico, di concerto con il Ministro dell’economia e delle finanze del </a:t>
            </a:r>
            <a:r>
              <a:rPr lang="it-IT" sz="1400" dirty="0">
                <a:solidFill>
                  <a:srgbClr val="00458A"/>
                </a:solidFill>
              </a:rPr>
              <a:t>6 dicembre 2012</a:t>
            </a:r>
            <a:r>
              <a:rPr lang="it-IT" sz="1400" b="0" dirty="0"/>
              <a:t>, ha emendato il precedente dell’11 dicembre 2009</a:t>
            </a:r>
            <a:r>
              <a:rPr lang="it-IT" sz="1400" dirty="0"/>
              <a:t> </a:t>
            </a:r>
            <a:r>
              <a:rPr lang="it-IT" sz="1400" b="0" dirty="0"/>
              <a:t>e ampliato le modalità d’intervento del Fondo nell’ambito</a:t>
            </a:r>
            <a:r>
              <a:rPr lang="it-IT" sz="1400" dirty="0"/>
              <a:t> </a:t>
            </a:r>
            <a:r>
              <a:rPr lang="it-IT" sz="1400" b="0" dirty="0"/>
              <a:t>della Riserva PON RC.</a:t>
            </a:r>
            <a:r>
              <a:rPr lang="it-IT" sz="1400" dirty="0"/>
              <a:t> </a:t>
            </a:r>
            <a:r>
              <a:rPr lang="it-IT" sz="1400" b="0" dirty="0"/>
              <a:t>Innanzitutto,</a:t>
            </a:r>
            <a:r>
              <a:rPr lang="it-IT" sz="1400" dirty="0"/>
              <a:t> </a:t>
            </a:r>
            <a:r>
              <a:rPr lang="it-IT" sz="1400" b="0" dirty="0">
                <a:solidFill>
                  <a:srgbClr val="000000"/>
                </a:solidFill>
                <a:cs typeface="Times New Roman" pitchFamily="18" charset="0"/>
              </a:rPr>
              <a:t>è stata </a:t>
            </a:r>
            <a:r>
              <a:rPr lang="it-IT" sz="1400" dirty="0">
                <a:solidFill>
                  <a:srgbClr val="00458A"/>
                </a:solidFill>
                <a:cs typeface="Times New Roman" pitchFamily="18" charset="0"/>
              </a:rPr>
              <a:t>rimossa la limitazione degli interventi di Garanzia Diretta del Fondo alle sole operazioni finanziarie a favore di </a:t>
            </a:r>
            <a:r>
              <a:rPr lang="it-IT" sz="1400" i="1" dirty="0">
                <a:solidFill>
                  <a:srgbClr val="00458A"/>
                </a:solidFill>
                <a:cs typeface="Times New Roman" pitchFamily="18" charset="0"/>
              </a:rPr>
              <a:t>pool di imprese</a:t>
            </a:r>
            <a:r>
              <a:rPr lang="it-IT" sz="1400" b="0" dirty="0">
                <a:solidFill>
                  <a:srgbClr val="000000"/>
                </a:solidFill>
                <a:cs typeface="Times New Roman" pitchFamily="18" charset="0"/>
              </a:rPr>
              <a:t>, prevedendo che, per tutte le modalità tecniche già previste dalla disciplina ordinaria del Fondo, ovvero Garanzia Diretta, Controgaranzia e Cogaranzia, </a:t>
            </a:r>
            <a:r>
              <a:rPr lang="it-IT" sz="1400" dirty="0">
                <a:solidFill>
                  <a:srgbClr val="00458A"/>
                </a:solidFill>
                <a:cs typeface="Times New Roman" pitchFamily="18" charset="0"/>
              </a:rPr>
              <a:t>i requisiti specifici</a:t>
            </a:r>
            <a:r>
              <a:rPr lang="it-IT" sz="1400" b="0" dirty="0">
                <a:solidFill>
                  <a:srgbClr val="000000"/>
                </a:solidFill>
                <a:cs typeface="Times New Roman" pitchFamily="18" charset="0"/>
              </a:rPr>
              <a:t> che i soggetti beneficiari finali devono soddisfare ai fini dell’ammissibilità alla Riserva PON RC </a:t>
            </a:r>
            <a:r>
              <a:rPr lang="it-IT" sz="1400" dirty="0">
                <a:solidFill>
                  <a:srgbClr val="00458A"/>
                </a:solidFill>
                <a:cs typeface="Times New Roman" pitchFamily="18" charset="0"/>
              </a:rPr>
              <a:t>sono</a:t>
            </a:r>
            <a:r>
              <a:rPr lang="it-IT" sz="1400" b="0" dirty="0">
                <a:ea typeface="Times New Roman" pitchFamily="18" charset="0"/>
                <a:cs typeface="Arial" pitchFamily="34" charset="0"/>
              </a:rPr>
              <a:t>:</a:t>
            </a:r>
          </a:p>
          <a:p>
            <a:pPr marL="622300" lvl="1" indent="-265113" algn="just">
              <a:spcBef>
                <a:spcPct val="50000"/>
              </a:spcBef>
              <a:buClr>
                <a:schemeClr val="tx1"/>
              </a:buClr>
              <a:buFont typeface="Webdings" pitchFamily="18" charset="2"/>
              <a:buAutoNum type="alphaLcParenR"/>
            </a:pPr>
            <a:r>
              <a:rPr lang="it-IT" sz="1400" b="0" dirty="0">
                <a:ea typeface="Times New Roman" pitchFamily="18" charset="0"/>
                <a:cs typeface="Arial" pitchFamily="34" charset="0"/>
              </a:rPr>
              <a:t>ubicazione della PMI nelle </a:t>
            </a:r>
            <a:r>
              <a:rPr lang="it-IT" sz="1400" dirty="0">
                <a:solidFill>
                  <a:srgbClr val="00458A"/>
                </a:solidFill>
                <a:ea typeface="Times New Roman" pitchFamily="18" charset="0"/>
                <a:cs typeface="Arial" pitchFamily="34" charset="0"/>
              </a:rPr>
              <a:t>Regioni Convergenza</a:t>
            </a:r>
            <a:r>
              <a:rPr lang="it-IT" sz="1400" b="0" dirty="0">
                <a:ea typeface="Times New Roman" pitchFamily="18" charset="0"/>
                <a:cs typeface="Arial" pitchFamily="34" charset="0"/>
              </a:rPr>
              <a:t>;</a:t>
            </a:r>
          </a:p>
          <a:p>
            <a:pPr marL="622300" lvl="1" indent="-265113" algn="just">
              <a:spcBef>
                <a:spcPct val="50000"/>
              </a:spcBef>
              <a:buClr>
                <a:schemeClr val="tx1"/>
              </a:buClr>
              <a:buFont typeface="Webdings" pitchFamily="18" charset="2"/>
              <a:buAutoNum type="alphaLcParenR"/>
            </a:pPr>
            <a:r>
              <a:rPr lang="it-IT" sz="1400" b="0" dirty="0">
                <a:cs typeface="Times New Roman" pitchFamily="18" charset="0"/>
              </a:rPr>
              <a:t>rispetto</a:t>
            </a:r>
            <a:r>
              <a:rPr lang="it-IT" sz="1400" dirty="0">
                <a:solidFill>
                  <a:srgbClr val="00458A"/>
                </a:solidFill>
                <a:cs typeface="Times New Roman" pitchFamily="18" charset="0"/>
              </a:rPr>
              <a:t> delle condizioni previste in via ordinaria</a:t>
            </a:r>
            <a:r>
              <a:rPr lang="it-IT" sz="1400" b="0" dirty="0">
                <a:solidFill>
                  <a:srgbClr val="000000"/>
                </a:solidFill>
                <a:cs typeface="Times New Roman" pitchFamily="18" charset="0"/>
              </a:rPr>
              <a:t> per l’ammissibilità al Fondo e rispetto dei vincoli previsti dai regimi di aiuto applicabili.</a:t>
            </a:r>
          </a:p>
          <a:p>
            <a:pPr algn="just">
              <a:spcBef>
                <a:spcPct val="50000"/>
              </a:spcBef>
              <a:buClr>
                <a:schemeClr val="tx1"/>
              </a:buClr>
              <a:buFont typeface="Arial" pitchFamily="34" charset="0"/>
              <a:buNone/>
            </a:pPr>
            <a:r>
              <a:rPr lang="it-IT" sz="1400" b="0" dirty="0"/>
              <a:t>Inoltre, è stata </a:t>
            </a:r>
            <a:r>
              <a:rPr lang="it-IT" sz="1400" dirty="0">
                <a:solidFill>
                  <a:srgbClr val="00458A"/>
                </a:solidFill>
              </a:rPr>
              <a:t>rimossa la limitazione degli interventi di garanzia del Fondo alle sole operazioni finanziarie finalizzate ad investimenti produttivi</a:t>
            </a:r>
            <a:r>
              <a:rPr lang="it-IT" sz="1400" b="0" dirty="0"/>
              <a:t>, prevedendo l’ammissibilità alla garanzia delle operazioni finanziarie concesse</a:t>
            </a:r>
            <a:r>
              <a:rPr lang="it-IT" sz="1400" dirty="0"/>
              <a:t> </a:t>
            </a:r>
            <a:r>
              <a:rPr lang="it-IT" sz="1400" b="0" dirty="0">
                <a:solidFill>
                  <a:srgbClr val="000000"/>
                </a:solidFill>
                <a:cs typeface="Times New Roman" pitchFamily="18" charset="0"/>
              </a:rPr>
              <a:t>:</a:t>
            </a:r>
          </a:p>
          <a:p>
            <a:pPr marL="622300" lvl="1" indent="-265113" algn="just">
              <a:spcBef>
                <a:spcPct val="50000"/>
              </a:spcBef>
              <a:buClr>
                <a:schemeClr val="tx1"/>
              </a:buClr>
              <a:buFont typeface="Webdings" pitchFamily="18" charset="2"/>
              <a:buAutoNum type="alphaLcParenR"/>
            </a:pPr>
            <a:r>
              <a:rPr lang="it-IT" sz="1400" b="0" dirty="0">
                <a:solidFill>
                  <a:srgbClr val="000000"/>
                </a:solidFill>
                <a:cs typeface="Times New Roman" pitchFamily="18" charset="0"/>
              </a:rPr>
              <a:t>a fronte d’</a:t>
            </a:r>
            <a:r>
              <a:rPr lang="it-IT" sz="1400" dirty="0">
                <a:solidFill>
                  <a:srgbClr val="00458A"/>
                </a:solidFill>
                <a:cs typeface="Times New Roman" pitchFamily="18" charset="0"/>
              </a:rPr>
              <a:t>investimenti</a:t>
            </a:r>
            <a:r>
              <a:rPr lang="it-IT" sz="1400" b="0" dirty="0">
                <a:solidFill>
                  <a:srgbClr val="000000"/>
                </a:solidFill>
                <a:cs typeface="Times New Roman" pitchFamily="18" charset="0"/>
              </a:rPr>
              <a:t>;</a:t>
            </a:r>
          </a:p>
          <a:p>
            <a:pPr marL="622300" lvl="1" indent="-265113" algn="just">
              <a:spcBef>
                <a:spcPct val="50000"/>
              </a:spcBef>
              <a:buClr>
                <a:schemeClr val="tx1"/>
              </a:buClr>
              <a:buFont typeface="Webdings" pitchFamily="18" charset="2"/>
              <a:buAutoNum type="alphaLcParenR"/>
            </a:pPr>
            <a:r>
              <a:rPr lang="it-IT" sz="1400" b="0" dirty="0">
                <a:solidFill>
                  <a:srgbClr val="000000"/>
                </a:solidFill>
                <a:cs typeface="Times New Roman" pitchFamily="18" charset="0"/>
              </a:rPr>
              <a:t>per gli interventi sul </a:t>
            </a:r>
            <a:r>
              <a:rPr lang="it-IT" sz="1400" dirty="0">
                <a:solidFill>
                  <a:srgbClr val="00458A"/>
                </a:solidFill>
                <a:cs typeface="Times New Roman" pitchFamily="18" charset="0"/>
              </a:rPr>
              <a:t>capitale circolante</a:t>
            </a:r>
            <a:r>
              <a:rPr lang="it-IT" sz="1400" b="0" dirty="0">
                <a:solidFill>
                  <a:srgbClr val="000000"/>
                </a:solidFill>
                <a:cs typeface="Times New Roman" pitchFamily="18" charset="0"/>
              </a:rPr>
              <a:t>.</a:t>
            </a:r>
          </a:p>
          <a:p>
            <a:pPr algn="just">
              <a:spcBef>
                <a:spcPct val="50000"/>
              </a:spcBef>
              <a:buClr>
                <a:schemeClr val="tx1"/>
              </a:buClr>
              <a:buFont typeface="Webdings" pitchFamily="18" charset="2"/>
              <a:buNone/>
            </a:pPr>
            <a:r>
              <a:rPr lang="it-IT" sz="1400" b="0" dirty="0">
                <a:solidFill>
                  <a:srgbClr val="000000"/>
                </a:solidFill>
                <a:cs typeface="Times New Roman" pitchFamily="18" charset="0"/>
              </a:rPr>
              <a:t>	</a:t>
            </a:r>
          </a:p>
        </p:txBody>
      </p:sp>
    </p:spTree>
    <p:extLst>
      <p:ext uri="{BB962C8B-B14F-4D97-AF65-F5344CB8AC3E}">
        <p14:creationId xmlns="" xmlns:p14="http://schemas.microsoft.com/office/powerpoint/2010/main" val="11990803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egnaposto numero diapositiva 7"/>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7FCEAC6A-A175-422F-87FB-54E756935773}" type="slidenum">
              <a:rPr lang="it-IT" sz="800">
                <a:solidFill>
                  <a:schemeClr val="bg1"/>
                </a:solidFill>
              </a:rPr>
              <a:pPr algn="ctr"/>
              <a:t>29</a:t>
            </a:fld>
            <a:endParaRPr lang="it-IT" sz="800">
              <a:solidFill>
                <a:schemeClr val="bg1"/>
              </a:solidFill>
            </a:endParaRPr>
          </a:p>
        </p:txBody>
      </p:sp>
      <p:sp>
        <p:nvSpPr>
          <p:cNvPr id="47107" name="Rectangle 4"/>
          <p:cNvSpPr>
            <a:spLocks noGrp="1" noChangeArrowheads="1"/>
          </p:cNvSpPr>
          <p:nvPr>
            <p:ph type="title" idx="4294967295"/>
          </p:nvPr>
        </p:nvSpPr>
        <p:spPr bwMode="auto">
          <a:xfrm>
            <a:off x="879475" y="274638"/>
            <a:ext cx="7745413" cy="63341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lstStyle/>
          <a:p>
            <a:pPr defTabSz="892175">
              <a:spcBef>
                <a:spcPct val="20000"/>
              </a:spcBef>
            </a:pPr>
            <a:r>
              <a:rPr lang="it-IT" smtClean="0">
                <a:solidFill>
                  <a:srgbClr val="00458A"/>
                </a:solidFill>
              </a:rPr>
              <a:t>La Riserva PON “Ricerca e Competitività 2007-2013” (2/2)</a:t>
            </a:r>
          </a:p>
        </p:txBody>
      </p:sp>
      <p:sp>
        <p:nvSpPr>
          <p:cNvPr id="47108" name="Line 5"/>
          <p:cNvSpPr>
            <a:spLocks noChangeShapeType="1"/>
          </p:cNvSpPr>
          <p:nvPr/>
        </p:nvSpPr>
        <p:spPr bwMode="auto">
          <a:xfrm>
            <a:off x="1220788" y="3265488"/>
            <a:ext cx="74961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7109" name="Line 6"/>
          <p:cNvSpPr>
            <a:spLocks noChangeShapeType="1"/>
          </p:cNvSpPr>
          <p:nvPr/>
        </p:nvSpPr>
        <p:spPr bwMode="auto">
          <a:xfrm>
            <a:off x="8716963" y="2262188"/>
            <a:ext cx="0" cy="4325937"/>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7110" name="Line 7"/>
          <p:cNvSpPr>
            <a:spLocks noChangeShapeType="1"/>
          </p:cNvSpPr>
          <p:nvPr/>
        </p:nvSpPr>
        <p:spPr bwMode="auto">
          <a:xfrm>
            <a:off x="981075" y="1676400"/>
            <a:ext cx="79025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7111" name="Line 8"/>
          <p:cNvSpPr>
            <a:spLocks noChangeShapeType="1"/>
          </p:cNvSpPr>
          <p:nvPr/>
        </p:nvSpPr>
        <p:spPr bwMode="auto">
          <a:xfrm>
            <a:off x="8883650" y="1676400"/>
            <a:ext cx="0" cy="1677988"/>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7112" name="Rectangle 3"/>
          <p:cNvSpPr>
            <a:spLocks noChangeArrowheads="1"/>
          </p:cNvSpPr>
          <p:nvPr/>
        </p:nvSpPr>
        <p:spPr bwMode="auto">
          <a:xfrm>
            <a:off x="971550" y="1268413"/>
            <a:ext cx="7653338" cy="5111750"/>
          </a:xfrm>
          <a:prstGeom prst="rect">
            <a:avLst/>
          </a:prstGeom>
          <a:solidFill>
            <a:srgbClr val="F5F5F5"/>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lIns="91432" tIns="72000" rIns="91432" bIns="45716"/>
          <a:lstStyle/>
          <a:p>
            <a:pPr algn="just">
              <a:spcBef>
                <a:spcPct val="50000"/>
              </a:spcBef>
              <a:buClr>
                <a:srgbClr val="E2001A"/>
              </a:buClr>
              <a:buFont typeface="Webdings" pitchFamily="18" charset="2"/>
              <a:buNone/>
            </a:pPr>
            <a:r>
              <a:rPr lang="it-IT" sz="1600" dirty="0">
                <a:solidFill>
                  <a:srgbClr val="00458A"/>
                </a:solidFill>
                <a:ea typeface="Times New Roman" pitchFamily="18" charset="0"/>
                <a:cs typeface="Arial" pitchFamily="34" charset="0"/>
              </a:rPr>
              <a:t>La Garanzia Diretta</a:t>
            </a:r>
            <a:r>
              <a:rPr lang="it-IT" sz="1600" b="0" dirty="0">
                <a:solidFill>
                  <a:srgbClr val="000000"/>
                </a:solidFill>
                <a:ea typeface="Times New Roman" pitchFamily="18" charset="0"/>
                <a:cs typeface="Arial" pitchFamily="34" charset="0"/>
              </a:rPr>
              <a:t> a valere sulle risorse della Riserva PON RC a favore di soggetti beneficiari finali ubicati nel territorio della </a:t>
            </a:r>
            <a:r>
              <a:rPr lang="it-IT" sz="1600" dirty="0">
                <a:solidFill>
                  <a:srgbClr val="00458A"/>
                </a:solidFill>
                <a:ea typeface="Times New Roman" pitchFamily="18" charset="0"/>
                <a:cs typeface="Arial" pitchFamily="34" charset="0"/>
              </a:rPr>
              <a:t>Regione Puglia</a:t>
            </a:r>
            <a:r>
              <a:rPr lang="it-IT" sz="1600" b="0" dirty="0">
                <a:solidFill>
                  <a:srgbClr val="000000"/>
                </a:solidFill>
                <a:ea typeface="Times New Roman" pitchFamily="18" charset="0"/>
                <a:cs typeface="Arial" pitchFamily="34" charset="0"/>
              </a:rPr>
              <a:t>, può essere concessa esclusivamente a fronte di </a:t>
            </a:r>
            <a:r>
              <a:rPr lang="it-IT" sz="1600" dirty="0">
                <a:solidFill>
                  <a:srgbClr val="00458A"/>
                </a:solidFill>
                <a:ea typeface="Times New Roman" pitchFamily="18" charset="0"/>
                <a:cs typeface="Arial" pitchFamily="34" charset="0"/>
              </a:rPr>
              <a:t>operazioni finanziarie di importo superiore a</a:t>
            </a:r>
            <a:r>
              <a:rPr lang="it-IT" sz="1600" b="0" dirty="0">
                <a:solidFill>
                  <a:srgbClr val="000000"/>
                </a:solidFill>
                <a:ea typeface="Times New Roman" pitchFamily="18" charset="0"/>
                <a:cs typeface="Arial" pitchFamily="34" charset="0"/>
              </a:rPr>
              <a:t>:</a:t>
            </a:r>
          </a:p>
          <a:p>
            <a:pPr algn="just">
              <a:spcBef>
                <a:spcPct val="50000"/>
              </a:spcBef>
              <a:buClr>
                <a:schemeClr val="tx1"/>
              </a:buClr>
              <a:buFont typeface="Wingdings" pitchFamily="2" charset="2"/>
              <a:buChar char="§"/>
            </a:pPr>
            <a:r>
              <a:rPr lang="it-IT" sz="1600" b="0" dirty="0">
                <a:solidFill>
                  <a:srgbClr val="000000"/>
                </a:solidFill>
                <a:ea typeface="Times New Roman" pitchFamily="18" charset="0"/>
                <a:cs typeface="Arial" pitchFamily="34" charset="0"/>
              </a:rPr>
              <a:t> 400.000,00 euro per gli interventi sul capitale circolante;</a:t>
            </a:r>
          </a:p>
          <a:p>
            <a:pPr algn="just">
              <a:spcBef>
                <a:spcPct val="50000"/>
              </a:spcBef>
              <a:buClr>
                <a:schemeClr val="tx1"/>
              </a:buClr>
              <a:buFont typeface="Wingdings" pitchFamily="2" charset="2"/>
              <a:buChar char="§"/>
            </a:pPr>
            <a:r>
              <a:rPr lang="it-IT" sz="1600" b="0" dirty="0">
                <a:solidFill>
                  <a:srgbClr val="000000"/>
                </a:solidFill>
                <a:ea typeface="Times New Roman" pitchFamily="18" charset="0"/>
                <a:cs typeface="Arial" pitchFamily="34" charset="0"/>
              </a:rPr>
              <a:t> 1.000.000,00 euro per il consolidamento di passività a breve termine;</a:t>
            </a:r>
          </a:p>
          <a:p>
            <a:pPr algn="just">
              <a:spcBef>
                <a:spcPct val="50000"/>
              </a:spcBef>
              <a:buClr>
                <a:schemeClr val="tx1"/>
              </a:buClr>
              <a:buFont typeface="Wingdings" pitchFamily="2" charset="2"/>
              <a:buChar char="§"/>
            </a:pPr>
            <a:r>
              <a:rPr lang="it-IT" sz="1600" b="0" dirty="0">
                <a:solidFill>
                  <a:srgbClr val="000000"/>
                </a:solidFill>
                <a:ea typeface="Times New Roman" pitchFamily="18" charset="0"/>
                <a:cs typeface="Arial" pitchFamily="34" charset="0"/>
              </a:rPr>
              <a:t> 1.500.000,00 per gli investimenti. 	</a:t>
            </a:r>
          </a:p>
          <a:p>
            <a:pPr algn="just">
              <a:spcBef>
                <a:spcPct val="50000"/>
              </a:spcBef>
              <a:buClr>
                <a:schemeClr val="tx1"/>
              </a:buClr>
              <a:buFont typeface="Wingdings" pitchFamily="2" charset="2"/>
              <a:buNone/>
            </a:pPr>
            <a:endParaRPr lang="it-IT" sz="1600" b="0" dirty="0">
              <a:solidFill>
                <a:srgbClr val="000000"/>
              </a:solidFill>
              <a:ea typeface="Times New Roman" pitchFamily="18" charset="0"/>
              <a:cs typeface="Arial" pitchFamily="34" charset="0"/>
            </a:endParaRPr>
          </a:p>
          <a:p>
            <a:pPr algn="just"/>
            <a:endParaRPr lang="it-IT" sz="1600" b="0" dirty="0">
              <a:solidFill>
                <a:srgbClr val="000000"/>
              </a:solidFill>
              <a:ea typeface="Times New Roman" pitchFamily="18" charset="0"/>
              <a:cs typeface="Arial" pitchFamily="34" charset="0"/>
            </a:endParaRPr>
          </a:p>
          <a:p>
            <a:pPr algn="just"/>
            <a:r>
              <a:rPr lang="it-IT" sz="1600" b="0" dirty="0">
                <a:solidFill>
                  <a:srgbClr val="000000"/>
                </a:solidFill>
                <a:ea typeface="Times New Roman" pitchFamily="18" charset="0"/>
                <a:cs typeface="Arial" pitchFamily="34" charset="0"/>
              </a:rPr>
              <a:t>Rientrano nel “capitale circolante” – e, dunque, sono ammissibili alla garanzia della Riserva PON – le </a:t>
            </a:r>
            <a:r>
              <a:rPr lang="it-IT" sz="1600" dirty="0">
                <a:solidFill>
                  <a:srgbClr val="00458A"/>
                </a:solidFill>
                <a:ea typeface="Times New Roman" pitchFamily="18" charset="0"/>
                <a:cs typeface="Arial" pitchFamily="34" charset="0"/>
              </a:rPr>
              <a:t>operazioni finanziarie a breve, medio e lungo termine finalizzate alla copertura dei fabbisogni finanziari dell’impresa</a:t>
            </a:r>
            <a:r>
              <a:rPr lang="it-IT" sz="1600" b="0" dirty="0">
                <a:solidFill>
                  <a:srgbClr val="000000"/>
                </a:solidFill>
                <a:ea typeface="Times New Roman" pitchFamily="18" charset="0"/>
                <a:cs typeface="Arial" pitchFamily="34" charset="0"/>
              </a:rPr>
              <a:t>. Rientrano nel “capitale circolante” anche le </a:t>
            </a:r>
            <a:r>
              <a:rPr lang="it-IT" sz="1600" dirty="0">
                <a:solidFill>
                  <a:srgbClr val="00458A"/>
                </a:solidFill>
                <a:ea typeface="Times New Roman" pitchFamily="18" charset="0"/>
                <a:cs typeface="Arial" pitchFamily="34" charset="0"/>
              </a:rPr>
              <a:t>operazioni di consolidamento di passività a breve termine con “banca/gruppo bancario diversi” o di rinegoziazione del debito</a:t>
            </a:r>
            <a:r>
              <a:rPr lang="it-IT" sz="1600" b="0" dirty="0">
                <a:solidFill>
                  <a:srgbClr val="000000"/>
                </a:solidFill>
                <a:ea typeface="Times New Roman" pitchFamily="18" charset="0"/>
                <a:cs typeface="Arial" pitchFamily="34" charset="0"/>
              </a:rPr>
              <a:t>, a condizione che il nuovo finanziamento concesso preveda l’erogazione all’impresa di </a:t>
            </a:r>
            <a:r>
              <a:rPr lang="it-IT" sz="1600" dirty="0">
                <a:solidFill>
                  <a:srgbClr val="00458A"/>
                </a:solidFill>
                <a:ea typeface="Times New Roman" pitchFamily="18" charset="0"/>
                <a:cs typeface="Arial" pitchFamily="34" charset="0"/>
              </a:rPr>
              <a:t>credito aggiuntivo in misura pari ad almeno il 10%</a:t>
            </a:r>
            <a:r>
              <a:rPr lang="it-IT" sz="1600" b="0" dirty="0">
                <a:solidFill>
                  <a:srgbClr val="000000"/>
                </a:solidFill>
                <a:ea typeface="Times New Roman" pitchFamily="18" charset="0"/>
                <a:cs typeface="Arial" pitchFamily="34" charset="0"/>
              </a:rPr>
              <a:t> dell’importo del debito residuo in essere dei finanziamenti oggetto di consolidamento o rinegoziazione.</a:t>
            </a:r>
          </a:p>
        </p:txBody>
      </p:sp>
    </p:spTree>
    <p:extLst>
      <p:ext uri="{BB962C8B-B14F-4D97-AF65-F5344CB8AC3E}">
        <p14:creationId xmlns="" xmlns:p14="http://schemas.microsoft.com/office/powerpoint/2010/main" val="11005326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5"/>
          <p:cNvSpPr>
            <a:spLocks noGrp="1"/>
          </p:cNvSpPr>
          <p:nvPr>
            <p:ph type="sldNum" sz="quarter" idx="12"/>
          </p:nvPr>
        </p:nvSpPr>
        <p:spPr>
          <a:noFill/>
        </p:spPr>
        <p:txBody>
          <a:bodyPr/>
          <a:lstStyle/>
          <a:p>
            <a:fld id="{ED8177CA-BDA7-4C5A-BB12-F3E28FD457B2}" type="slidenum">
              <a:rPr lang="it-IT" smtClean="0"/>
              <a:pPr/>
              <a:t>3</a:t>
            </a:fld>
            <a:endParaRPr lang="it-IT" smtClean="0"/>
          </a:p>
        </p:txBody>
      </p:sp>
      <p:sp>
        <p:nvSpPr>
          <p:cNvPr id="10243"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0244" name="Rectangle 4"/>
          <p:cNvSpPr>
            <a:spLocks noChangeArrowheads="1"/>
          </p:cNvSpPr>
          <p:nvPr/>
        </p:nvSpPr>
        <p:spPr bwMode="auto">
          <a:xfrm>
            <a:off x="2408238" y="2925763"/>
            <a:ext cx="6411912" cy="274637"/>
          </a:xfrm>
          <a:prstGeom prst="rect">
            <a:avLst/>
          </a:prstGeom>
          <a:noFill/>
          <a:ln w="9525">
            <a:noFill/>
            <a:miter lim="800000"/>
            <a:headEnd/>
            <a:tailEnd/>
          </a:ln>
        </p:spPr>
        <p:txBody>
          <a:bodyPr lIns="0" tIns="0" rIns="0" bIns="0" anchor="b">
            <a:spAutoFit/>
          </a:bodyPr>
          <a:lstStyle/>
          <a:p>
            <a:pPr>
              <a:spcBef>
                <a:spcPct val="0"/>
              </a:spcBef>
              <a:buClr>
                <a:srgbClr val="00458A"/>
              </a:buClr>
            </a:pPr>
            <a:r>
              <a:rPr lang="it-IT" sz="1800" dirty="0" smtClean="0">
                <a:solidFill>
                  <a:srgbClr val="00458A"/>
                </a:solidFill>
              </a:rPr>
              <a:t>Storia del </a:t>
            </a:r>
            <a:r>
              <a:rPr lang="it-IT" sz="1800" dirty="0">
                <a:solidFill>
                  <a:srgbClr val="00458A"/>
                </a:solidFill>
              </a:rPr>
              <a:t>Fondo di Garanzia</a:t>
            </a:r>
            <a:endParaRPr lang="de-DE" sz="1800" i="1" dirty="0">
              <a:solidFill>
                <a:srgbClr val="00458A"/>
              </a:solidFill>
            </a:endParaRPr>
          </a:p>
        </p:txBody>
      </p:sp>
      <p:pic>
        <p:nvPicPr>
          <p:cNvPr id="10245"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egnaposto numero diapositiva 7"/>
          <p:cNvSpPr txBox="1">
            <a:spLocks noGrp="1"/>
          </p:cNvSpPr>
          <p:nvPr/>
        </p:nvSpPr>
        <p:spPr bwMode="auto">
          <a:xfrm>
            <a:off x="0" y="6151563"/>
            <a:ext cx="788988"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nchor="b"/>
          <a:lstStyle>
            <a:lvl1pPr eaLnBrk="0" hangingPunct="0">
              <a:defRPr sz="1300" b="1">
                <a:solidFill>
                  <a:schemeClr val="tx1"/>
                </a:solidFill>
                <a:latin typeface="Arial" pitchFamily="34" charset="0"/>
                <a:ea typeface="Osaka"/>
                <a:cs typeface="Osaka"/>
              </a:defRPr>
            </a:lvl1pPr>
            <a:lvl2pPr marL="742950" indent="-285750" eaLnBrk="0" hangingPunct="0">
              <a:defRPr sz="1300" b="1">
                <a:solidFill>
                  <a:schemeClr val="tx1"/>
                </a:solidFill>
                <a:latin typeface="Arial" pitchFamily="34" charset="0"/>
                <a:ea typeface="Osaka"/>
                <a:cs typeface="Osaka"/>
              </a:defRPr>
            </a:lvl2pPr>
            <a:lvl3pPr marL="1143000" indent="-228600" eaLnBrk="0" hangingPunct="0">
              <a:defRPr sz="1300" b="1">
                <a:solidFill>
                  <a:schemeClr val="tx1"/>
                </a:solidFill>
                <a:latin typeface="Arial" pitchFamily="34" charset="0"/>
                <a:ea typeface="Osaka"/>
                <a:cs typeface="Osaka"/>
              </a:defRPr>
            </a:lvl3pPr>
            <a:lvl4pPr marL="1600200" indent="-228600" eaLnBrk="0" hangingPunct="0">
              <a:defRPr sz="1300" b="1">
                <a:solidFill>
                  <a:schemeClr val="tx1"/>
                </a:solidFill>
                <a:latin typeface="Arial" pitchFamily="34" charset="0"/>
                <a:ea typeface="Osaka"/>
                <a:cs typeface="Osaka"/>
              </a:defRPr>
            </a:lvl4pPr>
            <a:lvl5pPr marL="2057400" indent="-228600" eaLnBrk="0" hangingPunct="0">
              <a:defRPr sz="1300" b="1">
                <a:solidFill>
                  <a:schemeClr val="tx1"/>
                </a:solidFill>
                <a:latin typeface="Arial" pitchFamily="34" charset="0"/>
                <a:ea typeface="Osaka"/>
                <a:cs typeface="Osaka"/>
              </a:defRPr>
            </a:lvl5pPr>
            <a:lvl6pPr marL="2514600" indent="-228600" eaLnBrk="0" fontAlgn="base" hangingPunct="0">
              <a:spcBef>
                <a:spcPct val="0"/>
              </a:spcBef>
              <a:spcAft>
                <a:spcPct val="0"/>
              </a:spcAft>
              <a:defRPr sz="1300" b="1">
                <a:solidFill>
                  <a:schemeClr val="tx1"/>
                </a:solidFill>
                <a:latin typeface="Arial" pitchFamily="34" charset="0"/>
                <a:ea typeface="Osaka"/>
                <a:cs typeface="Osaka"/>
              </a:defRPr>
            </a:lvl6pPr>
            <a:lvl7pPr marL="2971800" indent="-228600" eaLnBrk="0" fontAlgn="base" hangingPunct="0">
              <a:spcBef>
                <a:spcPct val="0"/>
              </a:spcBef>
              <a:spcAft>
                <a:spcPct val="0"/>
              </a:spcAft>
              <a:defRPr sz="1300" b="1">
                <a:solidFill>
                  <a:schemeClr val="tx1"/>
                </a:solidFill>
                <a:latin typeface="Arial" pitchFamily="34" charset="0"/>
                <a:ea typeface="Osaka"/>
                <a:cs typeface="Osaka"/>
              </a:defRPr>
            </a:lvl7pPr>
            <a:lvl8pPr marL="3429000" indent="-228600" eaLnBrk="0" fontAlgn="base" hangingPunct="0">
              <a:spcBef>
                <a:spcPct val="0"/>
              </a:spcBef>
              <a:spcAft>
                <a:spcPct val="0"/>
              </a:spcAft>
              <a:defRPr sz="1300" b="1">
                <a:solidFill>
                  <a:schemeClr val="tx1"/>
                </a:solidFill>
                <a:latin typeface="Arial" pitchFamily="34" charset="0"/>
                <a:ea typeface="Osaka"/>
                <a:cs typeface="Osaka"/>
              </a:defRPr>
            </a:lvl8pPr>
            <a:lvl9pPr marL="3886200" indent="-228600" eaLnBrk="0" fontAlgn="base" hangingPunct="0">
              <a:spcBef>
                <a:spcPct val="0"/>
              </a:spcBef>
              <a:spcAft>
                <a:spcPct val="0"/>
              </a:spcAft>
              <a:defRPr sz="1300" b="1">
                <a:solidFill>
                  <a:schemeClr val="tx1"/>
                </a:solidFill>
                <a:latin typeface="Arial" pitchFamily="34" charset="0"/>
                <a:ea typeface="Osaka"/>
                <a:cs typeface="Osaka"/>
              </a:defRPr>
            </a:lvl9pPr>
          </a:lstStyle>
          <a:p>
            <a:pPr algn="ctr"/>
            <a:fld id="{DB1FA7D8-8894-46B0-BB85-7DCD139C2050}" type="slidenum">
              <a:rPr lang="it-IT" sz="800">
                <a:solidFill>
                  <a:schemeClr val="bg1"/>
                </a:solidFill>
              </a:rPr>
              <a:pPr algn="ctr"/>
              <a:t>30</a:t>
            </a:fld>
            <a:endParaRPr lang="it-IT" sz="800">
              <a:solidFill>
                <a:schemeClr val="bg1"/>
              </a:solidFill>
            </a:endParaRPr>
          </a:p>
        </p:txBody>
      </p:sp>
      <p:sp>
        <p:nvSpPr>
          <p:cNvPr id="48131" name="Rectangle 4"/>
          <p:cNvSpPr>
            <a:spLocks noGrp="1" noChangeArrowheads="1"/>
          </p:cNvSpPr>
          <p:nvPr>
            <p:ph type="title" idx="4294967295"/>
          </p:nvPr>
        </p:nvSpPr>
        <p:spPr bwMode="auto">
          <a:xfrm>
            <a:off x="879475" y="274638"/>
            <a:ext cx="7745413" cy="633412"/>
          </a:xfrm>
          <a:prstGeom prst="rect">
            <a:avLst/>
          </a:prstGeom>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91432" tIns="45716" rIns="91432" bIns="45716"/>
          <a:lstStyle/>
          <a:p>
            <a:pPr defTabSz="892175">
              <a:spcBef>
                <a:spcPct val="20000"/>
              </a:spcBef>
            </a:pPr>
            <a:r>
              <a:rPr lang="it-IT" smtClean="0">
                <a:solidFill>
                  <a:srgbClr val="00458A"/>
                </a:solidFill>
              </a:rPr>
              <a:t>La Riserva POI “Energie rinnovabili e risparmio energetico 2007/2013”</a:t>
            </a:r>
            <a:r>
              <a:rPr lang="it-IT" sz="1600" smtClean="0">
                <a:solidFill>
                  <a:srgbClr val="00458A"/>
                </a:solidFill>
              </a:rPr>
              <a:t> </a:t>
            </a:r>
          </a:p>
        </p:txBody>
      </p:sp>
      <p:sp>
        <p:nvSpPr>
          <p:cNvPr id="48132" name="Line 5"/>
          <p:cNvSpPr>
            <a:spLocks noChangeShapeType="1"/>
          </p:cNvSpPr>
          <p:nvPr/>
        </p:nvSpPr>
        <p:spPr bwMode="auto">
          <a:xfrm>
            <a:off x="1220788" y="3265488"/>
            <a:ext cx="74961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8133" name="Line 6"/>
          <p:cNvSpPr>
            <a:spLocks noChangeShapeType="1"/>
          </p:cNvSpPr>
          <p:nvPr/>
        </p:nvSpPr>
        <p:spPr bwMode="auto">
          <a:xfrm>
            <a:off x="8716963" y="2262188"/>
            <a:ext cx="0" cy="4325937"/>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8134" name="Line 7"/>
          <p:cNvSpPr>
            <a:spLocks noChangeShapeType="1"/>
          </p:cNvSpPr>
          <p:nvPr/>
        </p:nvSpPr>
        <p:spPr bwMode="auto">
          <a:xfrm>
            <a:off x="981075" y="1676400"/>
            <a:ext cx="7902575" cy="0"/>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8135" name="Line 8"/>
          <p:cNvSpPr>
            <a:spLocks noChangeShapeType="1"/>
          </p:cNvSpPr>
          <p:nvPr/>
        </p:nvSpPr>
        <p:spPr bwMode="auto">
          <a:xfrm>
            <a:off x="8883650" y="1676400"/>
            <a:ext cx="0" cy="1677988"/>
          </a:xfrm>
          <a:prstGeom prst="line">
            <a:avLst/>
          </a:prstGeom>
          <a:noFill/>
          <a:ln>
            <a:noFill/>
          </a:ln>
          <a:extLst>
            <a:ext uri="{909E8E84-426E-40DD-AFC4-6F175D3DCCD1}">
              <a14:hiddenFill xmlns="" xmlns:a14="http://schemas.microsoft.com/office/drawing/2010/main">
                <a:noFill/>
              </a14:hiddenFill>
            </a:ext>
            <a:ext uri="{91240B29-F687-4F45-9708-019B960494DF}">
              <a14:hiddenLine xmlns="" xmlns:a14="http://schemas.microsoft.com/office/drawing/2010/main" w="31750">
                <a:solidFill>
                  <a:srgbClr val="000000"/>
                </a:solidFill>
                <a:round/>
                <a:headEnd/>
                <a:tailEnd/>
              </a14:hiddenLine>
            </a:ext>
          </a:extLst>
        </p:spPr>
        <p:txBody>
          <a:bodyPr lIns="96661" tIns="48331" rIns="96661" bIns="48331" anchor="ctr"/>
          <a:lstStyle/>
          <a:p>
            <a:endParaRPr lang="it-IT"/>
          </a:p>
        </p:txBody>
      </p:sp>
      <p:sp>
        <p:nvSpPr>
          <p:cNvPr id="48136" name="Rectangle 3"/>
          <p:cNvSpPr>
            <a:spLocks noChangeArrowheads="1"/>
          </p:cNvSpPr>
          <p:nvPr/>
        </p:nvSpPr>
        <p:spPr bwMode="auto">
          <a:xfrm>
            <a:off x="971550" y="1268413"/>
            <a:ext cx="7653338" cy="5040312"/>
          </a:xfrm>
          <a:prstGeom prst="rect">
            <a:avLst/>
          </a:prstGeom>
          <a:solidFill>
            <a:srgbClr val="F5F5F5"/>
          </a:solidFill>
          <a:ln>
            <a:noFill/>
          </a:ln>
          <a:extLst>
            <a:ext uri="{91240B29-F687-4F45-9708-019B960494DF}">
              <a14:hiddenLine xmlns="" xmlns:a14="http://schemas.microsoft.com/office/drawing/2010/main" w="9525" algn="ctr">
                <a:solidFill>
                  <a:srgbClr val="000000"/>
                </a:solidFill>
                <a:miter lim="800000"/>
                <a:headEnd/>
                <a:tailEnd/>
              </a14:hiddenLine>
            </a:ext>
          </a:extLst>
        </p:spPr>
        <p:txBody>
          <a:bodyPr lIns="91432" tIns="72000" rIns="91432" bIns="45716"/>
          <a:lstStyle/>
          <a:p>
            <a:pPr algn="just">
              <a:spcBef>
                <a:spcPct val="20000"/>
              </a:spcBef>
              <a:buClr>
                <a:srgbClr val="E2001A"/>
              </a:buClr>
              <a:buFont typeface="Webdings" pitchFamily="18" charset="2"/>
              <a:buNone/>
            </a:pPr>
            <a:r>
              <a:rPr lang="it-IT" b="0">
                <a:solidFill>
                  <a:srgbClr val="000000"/>
                </a:solidFill>
              </a:rPr>
              <a:t>La Riserva POI è finalizzata agli </a:t>
            </a:r>
            <a:r>
              <a:rPr lang="it-IT">
                <a:solidFill>
                  <a:srgbClr val="00458A"/>
                </a:solidFill>
              </a:rPr>
              <a:t>interventi del Fondo a favore delle PMI ubicate nelle Regioni Convergenza</a:t>
            </a:r>
            <a:r>
              <a:rPr lang="it-IT" b="0">
                <a:solidFill>
                  <a:srgbClr val="000000"/>
                </a:solidFill>
              </a:rPr>
              <a:t> (Calabria, Campania, Puglia e Sicilia), secondo termini e condizioni previste dalle relative Linee Guida.</a:t>
            </a:r>
            <a:r>
              <a:rPr lang="it-IT"/>
              <a:t> </a:t>
            </a:r>
          </a:p>
          <a:p>
            <a:pPr algn="just">
              <a:spcBef>
                <a:spcPct val="20000"/>
              </a:spcBef>
              <a:buClr>
                <a:srgbClr val="E2001A"/>
              </a:buClr>
              <a:buFont typeface="Webdings" pitchFamily="18" charset="2"/>
              <a:buNone/>
            </a:pPr>
            <a:r>
              <a:rPr lang="it-IT" b="0"/>
              <a:t>La riserva POI è costituita da </a:t>
            </a:r>
            <a:r>
              <a:rPr lang="it-IT">
                <a:solidFill>
                  <a:srgbClr val="00458A"/>
                </a:solidFill>
              </a:rPr>
              <a:t>cinque sottoriserve ognuna delle quali è destinata a garantire finanziamenti a fronte di investimenti</a:t>
            </a:r>
            <a:r>
              <a:rPr lang="it-IT" b="0"/>
              <a:t> previsti nell’ambito delle Attività 1.1, 1.2, 1.4, 2.1 e 2.5 del Programma Operativo</a:t>
            </a:r>
            <a:r>
              <a:rPr lang="it-IT"/>
              <a:t> </a:t>
            </a:r>
            <a:r>
              <a:rPr lang="it-IT" b="0"/>
              <a:t>e descritti nelle Linee Guida:</a:t>
            </a:r>
          </a:p>
          <a:p>
            <a:pPr algn="just">
              <a:spcBef>
                <a:spcPct val="50000"/>
              </a:spcBef>
              <a:buClr>
                <a:schemeClr val="tx1"/>
              </a:buClr>
              <a:buFont typeface="Wingdings" pitchFamily="2" charset="2"/>
              <a:buChar char="§"/>
            </a:pPr>
            <a:r>
              <a:rPr lang="it-IT"/>
              <a:t> </a:t>
            </a:r>
            <a:r>
              <a:rPr lang="it-IT">
                <a:solidFill>
                  <a:srgbClr val="00458A"/>
                </a:solidFill>
              </a:rPr>
              <a:t>Asse I “ Produzione di energia da fonti rinnovabili” - Attività 1.1</a:t>
            </a:r>
            <a:r>
              <a:rPr lang="it-IT" b="0"/>
              <a:t>: Interventi di attivazione di filiere produttive che integrino obiettivi energetici e obiettivi di salvaguardia dell’ambiente e sviluppo del territorio (con una dotazione pari a € 32,6 mln); </a:t>
            </a:r>
          </a:p>
          <a:p>
            <a:pPr algn="just">
              <a:spcBef>
                <a:spcPct val="50000"/>
              </a:spcBef>
              <a:buClr>
                <a:schemeClr val="tx1"/>
              </a:buClr>
              <a:buFont typeface="Wingdings" pitchFamily="2" charset="2"/>
              <a:buChar char="§"/>
            </a:pPr>
            <a:r>
              <a:rPr lang="it-IT"/>
              <a:t> </a:t>
            </a:r>
            <a:r>
              <a:rPr lang="it-IT">
                <a:solidFill>
                  <a:srgbClr val="00458A"/>
                </a:solidFill>
              </a:rPr>
              <a:t>Asse I “ Produzione di energia da fonti rinnovabili” - Attività 1.2</a:t>
            </a:r>
            <a:r>
              <a:rPr lang="it-IT" b="0"/>
              <a:t>: Interventi a sostegno dello sviluppo dell’imprenditoria collegata alla ricerca e all’applicazione di tecnologie innovative nel settore delle fonti rinnovabili (con una dotazione pari a € 5,7 mln); </a:t>
            </a:r>
          </a:p>
          <a:p>
            <a:pPr algn="just">
              <a:spcBef>
                <a:spcPct val="50000"/>
              </a:spcBef>
              <a:buClr>
                <a:schemeClr val="tx1"/>
              </a:buClr>
              <a:buFont typeface="Wingdings" pitchFamily="2" charset="2"/>
              <a:buChar char="§"/>
            </a:pPr>
            <a:r>
              <a:rPr lang="it-IT" b="0"/>
              <a:t> </a:t>
            </a:r>
            <a:r>
              <a:rPr lang="it-IT">
                <a:solidFill>
                  <a:srgbClr val="00458A"/>
                </a:solidFill>
              </a:rPr>
              <a:t>Asse I “ Produzione di energia da fonti rinnovabili” - Attività 1.4</a:t>
            </a:r>
            <a:r>
              <a:rPr lang="it-IT" b="0"/>
              <a:t>: Interventi sperimentali di geotermia ad alta entalpia (con una dotazione pari a € 15,5 mln); </a:t>
            </a:r>
          </a:p>
          <a:p>
            <a:pPr algn="just">
              <a:spcBef>
                <a:spcPct val="50000"/>
              </a:spcBef>
              <a:buClr>
                <a:schemeClr val="tx1"/>
              </a:buClr>
              <a:buFont typeface="Wingdings" pitchFamily="2" charset="2"/>
              <a:buChar char="§"/>
            </a:pPr>
            <a:r>
              <a:rPr lang="it-IT"/>
              <a:t> </a:t>
            </a:r>
            <a:r>
              <a:rPr lang="it-IT">
                <a:solidFill>
                  <a:srgbClr val="00458A"/>
                </a:solidFill>
              </a:rPr>
              <a:t>Asse II : “Efficienza energetica e ottimizzazione del sistema energetico” - Attività 2.1</a:t>
            </a:r>
            <a:r>
              <a:rPr lang="it-IT" b="0"/>
              <a:t>: Interventi a sostegno dell'imprenditorialità collegata al risparmio energetico con particolare riferimento alla creazione di imprese e alle reti (con una dotazione pari a € 8,2 mln);</a:t>
            </a:r>
          </a:p>
          <a:p>
            <a:pPr algn="just">
              <a:spcBef>
                <a:spcPct val="50000"/>
              </a:spcBef>
              <a:buClr>
                <a:schemeClr val="tx1"/>
              </a:buClr>
              <a:buFont typeface="Wingdings" pitchFamily="2" charset="2"/>
              <a:buChar char="§"/>
            </a:pPr>
            <a:r>
              <a:rPr lang="it-IT"/>
              <a:t> </a:t>
            </a:r>
            <a:r>
              <a:rPr lang="it-IT">
                <a:solidFill>
                  <a:srgbClr val="00458A"/>
                </a:solidFill>
              </a:rPr>
              <a:t>Asse II : “Efficienza energetica e ottimizzazione del sistema energetico” - Attività 2.5</a:t>
            </a:r>
            <a:r>
              <a:rPr lang="it-IT" b="0"/>
              <a:t>: Interventi sulle reti di distribuzione del calore, in particolare da cogenerazione e per teleriscaldamento e teleraffrescamento (con una dotazione pari a € 34,0 mln).</a:t>
            </a:r>
          </a:p>
          <a:p>
            <a:pPr>
              <a:spcBef>
                <a:spcPct val="20000"/>
              </a:spcBef>
              <a:buClr>
                <a:srgbClr val="E2001A"/>
              </a:buClr>
              <a:buFont typeface="Webdings" pitchFamily="18" charset="2"/>
              <a:buNone/>
            </a:pPr>
            <a:endParaRPr lang="it-IT" b="0"/>
          </a:p>
          <a:p>
            <a:pPr>
              <a:spcBef>
                <a:spcPct val="20000"/>
              </a:spcBef>
              <a:buClr>
                <a:srgbClr val="E2001A"/>
              </a:buClr>
              <a:buFont typeface="Webdings" pitchFamily="18" charset="2"/>
              <a:buNone/>
            </a:pPr>
            <a:endParaRPr lang="it-IT" sz="1400" b="0"/>
          </a:p>
          <a:p>
            <a:pPr>
              <a:spcBef>
                <a:spcPct val="20000"/>
              </a:spcBef>
              <a:buClr>
                <a:srgbClr val="E2001A"/>
              </a:buClr>
              <a:buFont typeface="Webdings" pitchFamily="18" charset="2"/>
              <a:buNone/>
            </a:pPr>
            <a:endParaRPr lang="it-IT" sz="1400" b="0"/>
          </a:p>
        </p:txBody>
      </p:sp>
    </p:spTree>
    <p:extLst>
      <p:ext uri="{BB962C8B-B14F-4D97-AF65-F5344CB8AC3E}">
        <p14:creationId xmlns="" xmlns:p14="http://schemas.microsoft.com/office/powerpoint/2010/main" val="187102997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5"/>
          <p:cNvSpPr>
            <a:spLocks noGrp="1"/>
          </p:cNvSpPr>
          <p:nvPr>
            <p:ph type="sldNum" sz="quarter" idx="12"/>
          </p:nvPr>
        </p:nvSpPr>
        <p:spPr>
          <a:noFill/>
        </p:spPr>
        <p:txBody>
          <a:bodyPr/>
          <a:lstStyle/>
          <a:p>
            <a:fld id="{C7AA45F8-5E39-4E88-BB82-B5D13099D47A}" type="slidenum">
              <a:rPr lang="it-IT" smtClean="0"/>
              <a:pPr/>
              <a:t>31</a:t>
            </a:fld>
            <a:endParaRPr lang="it-IT" dirty="0" smtClean="0"/>
          </a:p>
        </p:txBody>
      </p:sp>
      <p:sp>
        <p:nvSpPr>
          <p:cNvPr id="1843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dirty="0"/>
          </a:p>
        </p:txBody>
      </p:sp>
      <p:sp>
        <p:nvSpPr>
          <p:cNvPr id="18436" name="Rectangle 4"/>
          <p:cNvSpPr>
            <a:spLocks noChangeArrowheads="1"/>
          </p:cNvSpPr>
          <p:nvPr/>
        </p:nvSpPr>
        <p:spPr bwMode="auto">
          <a:xfrm>
            <a:off x="2408238" y="2924175"/>
            <a:ext cx="6411912" cy="292388"/>
          </a:xfrm>
          <a:prstGeom prst="rect">
            <a:avLst/>
          </a:prstGeom>
          <a:noFill/>
          <a:ln w="9525">
            <a:noFill/>
            <a:miter lim="800000"/>
            <a:headEnd/>
            <a:tailEnd/>
          </a:ln>
        </p:spPr>
        <p:txBody>
          <a:bodyPr lIns="0" tIns="0" rIns="0" bIns="0" anchor="b">
            <a:spAutoFit/>
          </a:bodyPr>
          <a:lstStyle/>
          <a:p>
            <a:pPr>
              <a:spcBef>
                <a:spcPct val="0"/>
              </a:spcBef>
              <a:buClr>
                <a:srgbClr val="00458A"/>
              </a:buClr>
            </a:pPr>
            <a:r>
              <a:rPr lang="it-IT" sz="1900" dirty="0" smtClean="0">
                <a:solidFill>
                  <a:srgbClr val="00458A"/>
                </a:solidFill>
              </a:rPr>
              <a:t>Modalità operative</a:t>
            </a:r>
            <a:endParaRPr lang="de-DE" sz="1900" dirty="0">
              <a:solidFill>
                <a:srgbClr val="00458A"/>
              </a:solidFill>
            </a:endParaRPr>
          </a:p>
        </p:txBody>
      </p:sp>
      <p:pic>
        <p:nvPicPr>
          <p:cNvPr id="1843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numero diapositiva 7"/>
          <p:cNvSpPr>
            <a:spLocks noGrp="1"/>
          </p:cNvSpPr>
          <p:nvPr>
            <p:ph type="sldNum" sz="quarter" idx="12"/>
          </p:nvPr>
        </p:nvSpPr>
        <p:spPr>
          <a:noFill/>
        </p:spPr>
        <p:txBody>
          <a:bodyPr/>
          <a:lstStyle/>
          <a:p>
            <a:fld id="{84717F4B-42CE-4F5D-AAF7-C764BCC23B86}" type="slidenum">
              <a:rPr lang="it-IT" smtClean="0"/>
              <a:pPr/>
              <a:t>32</a:t>
            </a:fld>
            <a:endParaRPr lang="it-IT" dirty="0" smtClean="0"/>
          </a:p>
        </p:txBody>
      </p:sp>
      <p:sp>
        <p:nvSpPr>
          <p:cNvPr id="29699"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a:t>
            </a:r>
            <a:br>
              <a:rPr lang="it-IT" dirty="0" smtClean="0">
                <a:solidFill>
                  <a:srgbClr val="00458A"/>
                </a:solidFill>
              </a:rPr>
            </a:br>
            <a:r>
              <a:rPr lang="it-IT" sz="1600" dirty="0" smtClean="0">
                <a:solidFill>
                  <a:srgbClr val="00458A"/>
                </a:solidFill>
              </a:rPr>
              <a:t>Soggetti beneficiari</a:t>
            </a:r>
          </a:p>
        </p:txBody>
      </p:sp>
      <p:sp>
        <p:nvSpPr>
          <p:cNvPr id="2970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2970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2970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dirty="0"/>
          </a:p>
        </p:txBody>
      </p:sp>
      <p:sp>
        <p:nvSpPr>
          <p:cNvPr id="2970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dirty="0"/>
          </a:p>
        </p:txBody>
      </p:sp>
      <p:sp>
        <p:nvSpPr>
          <p:cNvPr id="29704" name="Rectangle 9"/>
          <p:cNvSpPr>
            <a:spLocks noChangeArrowheads="1"/>
          </p:cNvSpPr>
          <p:nvPr/>
        </p:nvSpPr>
        <p:spPr bwMode="auto">
          <a:xfrm>
            <a:off x="971550" y="1233488"/>
            <a:ext cx="1800225" cy="5075872"/>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a:solidFill>
                  <a:schemeClr val="bg1"/>
                </a:solidFill>
              </a:rPr>
              <a:t>I soggetti beneficiari finali</a:t>
            </a:r>
          </a:p>
        </p:txBody>
      </p:sp>
      <p:sp>
        <p:nvSpPr>
          <p:cNvPr id="24" name="Rectangle 3"/>
          <p:cNvSpPr>
            <a:spLocks noChangeArrowheads="1"/>
          </p:cNvSpPr>
          <p:nvPr/>
        </p:nvSpPr>
        <p:spPr bwMode="auto">
          <a:xfrm>
            <a:off x="2954338" y="1233488"/>
            <a:ext cx="5938837" cy="5075872"/>
          </a:xfrm>
          <a:prstGeom prst="rect">
            <a:avLst/>
          </a:prstGeom>
          <a:noFill/>
          <a:ln w="9525" algn="ctr">
            <a:solidFill>
              <a:schemeClr val="tx1"/>
            </a:solidFill>
            <a:miter lim="800000"/>
            <a:headEnd/>
            <a:tailEnd/>
          </a:ln>
          <a:effectLst/>
        </p:spPr>
        <p:txBody>
          <a:bodyPr lIns="91432" tIns="45716" rIns="91432" bIns="45716"/>
          <a:lstStyle/>
          <a:p>
            <a:pPr>
              <a:lnSpc>
                <a:spcPct val="130000"/>
              </a:lnSpc>
              <a:buSzPct val="70000"/>
              <a:buFont typeface="Monotype Sorts" pitchFamily="2" charset="2"/>
              <a:buNone/>
              <a:tabLst>
                <a:tab pos="536575" algn="l"/>
                <a:tab pos="901700" algn="l"/>
              </a:tabLst>
              <a:defRPr/>
            </a:pPr>
            <a:r>
              <a:rPr lang="it-IT" sz="1400" b="0" dirty="0"/>
              <a:t>Tutte le PMI rientranti nei parametri dimensionali di cui al Decreto MAP del 18 aprile 2005, pubblicato in Gazzetta Ufficiale n. 238 del 12 ottobre 2005, ed alla Raccomandazione della Commissione </a:t>
            </a:r>
            <a:r>
              <a:rPr lang="it-IT" sz="1400" b="0" dirty="0" err="1" smtClean="0"/>
              <a:t>€pea</a:t>
            </a:r>
            <a:r>
              <a:rPr lang="it-IT" sz="1400" b="0" dirty="0" smtClean="0"/>
              <a:t> </a:t>
            </a:r>
            <a:r>
              <a:rPr lang="it-IT" sz="1400" b="0" dirty="0"/>
              <a:t>2003/361/CE del 6 maggio 2003</a:t>
            </a:r>
            <a:r>
              <a:rPr lang="it-IT" sz="1400" b="0" dirty="0" smtClean="0"/>
              <a:t>:</a:t>
            </a:r>
          </a:p>
          <a:p>
            <a:pPr marL="177800" indent="-177800" algn="just">
              <a:lnSpc>
                <a:spcPct val="130000"/>
              </a:lnSpc>
              <a:buClr>
                <a:schemeClr val="tx1"/>
              </a:buClr>
              <a:buSzPct val="70000"/>
              <a:buFont typeface="Wingdings" pitchFamily="2" charset="2"/>
              <a:buChar char="§"/>
              <a:tabLst>
                <a:tab pos="534988" algn="l"/>
                <a:tab pos="901700" algn="l"/>
              </a:tabLst>
              <a:defRPr/>
            </a:pPr>
            <a:r>
              <a:rPr lang="it-IT" sz="1400" b="0" dirty="0" smtClean="0"/>
              <a:t>valutate </a:t>
            </a:r>
            <a:r>
              <a:rPr lang="it-IT" sz="1400" b="0" dirty="0"/>
              <a:t>economicamente e finanziariamente sane; </a:t>
            </a:r>
          </a:p>
          <a:p>
            <a:pPr marL="177800" indent="-177800" algn="just">
              <a:lnSpc>
                <a:spcPct val="130000"/>
              </a:lnSpc>
              <a:buClr>
                <a:schemeClr val="tx1"/>
              </a:buClr>
              <a:buSzPct val="70000"/>
              <a:buFont typeface="Wingdings" pitchFamily="2" charset="2"/>
              <a:buChar char="§"/>
              <a:tabLst>
                <a:tab pos="534988" algn="l"/>
                <a:tab pos="901700" algn="l"/>
              </a:tabLst>
              <a:defRPr/>
            </a:pPr>
            <a:r>
              <a:rPr lang="it-IT" sz="1400" b="0" dirty="0"/>
              <a:t>appartenenti a qualsiasi settore ad eccezione di alcuni settori esclusi dalla UE (trasporti ad eccezione dell’autotrasporto merci c/terzi, cantieristica navale, industria automobilistica, etc). Il settore agricolo è escluso dalla garanzia </a:t>
            </a:r>
            <a:r>
              <a:rPr lang="it-IT" sz="1400" b="0" dirty="0" smtClean="0"/>
              <a:t>diretta (ad eccezione delle classi 01.41, 01.42, 01.5, 0.2) ma </a:t>
            </a:r>
            <a:r>
              <a:rPr lang="it-IT" sz="1400" b="0" dirty="0"/>
              <a:t>non dalla controgaranzia</a:t>
            </a:r>
            <a:r>
              <a:rPr lang="it-IT" sz="1400" b="0" dirty="0" smtClean="0"/>
              <a:t>; </a:t>
            </a:r>
            <a:endParaRPr lang="it-IT" sz="1400" b="0" dirty="0"/>
          </a:p>
          <a:p>
            <a:pPr marL="177800" indent="-177800" algn="just">
              <a:lnSpc>
                <a:spcPct val="130000"/>
              </a:lnSpc>
              <a:buClr>
                <a:schemeClr val="tx1"/>
              </a:buClr>
              <a:buSzPct val="70000"/>
              <a:buFont typeface="Wingdings" pitchFamily="2" charset="2"/>
              <a:buChar char="§"/>
              <a:tabLst>
                <a:tab pos="534988" algn="l"/>
                <a:tab pos="901700" algn="l"/>
              </a:tabLst>
              <a:defRPr/>
            </a:pPr>
            <a:r>
              <a:rPr lang="it-IT" sz="1400" b="0" dirty="0" smtClean="0"/>
              <a:t>situate </a:t>
            </a:r>
            <a:r>
              <a:rPr lang="it-IT" sz="1400" b="0" dirty="0"/>
              <a:t>sul territorio </a:t>
            </a:r>
            <a:r>
              <a:rPr lang="it-IT" sz="1400" b="0" dirty="0" smtClean="0"/>
              <a:t>nazionale;</a:t>
            </a:r>
          </a:p>
          <a:p>
            <a:pPr marL="177800" indent="-177800" algn="just">
              <a:lnSpc>
                <a:spcPct val="130000"/>
              </a:lnSpc>
              <a:buClr>
                <a:schemeClr val="tx1"/>
              </a:buClr>
              <a:buSzPct val="70000"/>
              <a:buFont typeface="Wingdings" pitchFamily="2" charset="2"/>
              <a:buChar char="§"/>
              <a:tabLst>
                <a:tab pos="534988" algn="l"/>
                <a:tab pos="901700" algn="l"/>
              </a:tabLst>
              <a:defRPr/>
            </a:pPr>
            <a:r>
              <a:rPr lang="it-IT" sz="1400" b="0" dirty="0" smtClean="0"/>
              <a:t> Non sono ammesse alla Garanzia le operazioni a favore di soggetti beneficiari finali per i quali sia pervenuta comunicazione di avvio delle procedure di recupero, di richiesta di attivazione o di richiesta di prolungamento relativa ad altre operazioni già garantite dal Fondo.</a:t>
            </a:r>
          </a:p>
          <a:p>
            <a:pPr algn="just">
              <a:lnSpc>
                <a:spcPct val="130000"/>
              </a:lnSpc>
              <a:buClr>
                <a:schemeClr val="tx1"/>
              </a:buClr>
              <a:buSzPct val="70000"/>
              <a:buFont typeface="Monotype Sorts" pitchFamily="2" charset="2"/>
              <a:buNone/>
              <a:tabLst>
                <a:tab pos="536575" algn="l"/>
                <a:tab pos="901700" algn="l"/>
              </a:tabLst>
              <a:defRPr/>
            </a:pPr>
            <a:r>
              <a:rPr lang="it-IT" sz="1400" dirty="0" smtClean="0"/>
              <a:t>N.B</a:t>
            </a:r>
            <a:r>
              <a:rPr lang="it-IT" sz="1400" dirty="0"/>
              <a:t>. </a:t>
            </a:r>
            <a:r>
              <a:rPr lang="it-IT" sz="1400" b="0" dirty="0"/>
              <a:t>Non è ammesso l’intervento del Fondo in garanzia diretta per le imprese </a:t>
            </a:r>
            <a:r>
              <a:rPr lang="it-IT" sz="1400" b="0" dirty="0" smtClean="0"/>
              <a:t>aventi sede legale/operativa </a:t>
            </a:r>
            <a:r>
              <a:rPr lang="it-IT" sz="1400" b="0" dirty="0"/>
              <a:t>nel Lazio e </a:t>
            </a:r>
            <a:r>
              <a:rPr lang="it-IT" sz="1400" b="0" dirty="0" smtClean="0"/>
              <a:t>in </a:t>
            </a:r>
            <a:r>
              <a:rPr lang="it-IT" sz="1400" b="0" dirty="0"/>
              <a:t>Toscana</a:t>
            </a:r>
            <a:r>
              <a:rPr lang="it-IT" sz="1400" b="0" dirty="0" smtClean="0"/>
              <a:t>. </a:t>
            </a:r>
            <a:endParaRPr lang="it-IT" sz="1400" b="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numero diapositiva 7"/>
          <p:cNvSpPr>
            <a:spLocks noGrp="1"/>
          </p:cNvSpPr>
          <p:nvPr>
            <p:ph type="sldNum" sz="quarter" idx="12"/>
          </p:nvPr>
        </p:nvSpPr>
        <p:spPr>
          <a:noFill/>
        </p:spPr>
        <p:txBody>
          <a:bodyPr/>
          <a:lstStyle/>
          <a:p>
            <a:fld id="{84717F4B-42CE-4F5D-AAF7-C764BCC23B86}" type="slidenum">
              <a:rPr lang="it-IT" smtClean="0"/>
              <a:pPr/>
              <a:t>33</a:t>
            </a:fld>
            <a:endParaRPr lang="it-IT" smtClean="0"/>
          </a:p>
        </p:txBody>
      </p:sp>
      <p:sp>
        <p:nvSpPr>
          <p:cNvPr id="29699"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a:t>
            </a:r>
            <a:br>
              <a:rPr lang="it-IT" dirty="0" smtClean="0">
                <a:solidFill>
                  <a:srgbClr val="00458A"/>
                </a:solidFill>
              </a:rPr>
            </a:br>
            <a:r>
              <a:rPr lang="it-IT" sz="1600" dirty="0" smtClean="0">
                <a:solidFill>
                  <a:srgbClr val="00458A"/>
                </a:solidFill>
              </a:rPr>
              <a:t>Soggetti richiedenti</a:t>
            </a:r>
          </a:p>
        </p:txBody>
      </p:sp>
      <p:sp>
        <p:nvSpPr>
          <p:cNvPr id="2970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2970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2970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2970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29704" name="Rectangle 9"/>
          <p:cNvSpPr>
            <a:spLocks noChangeArrowheads="1"/>
          </p:cNvSpPr>
          <p:nvPr/>
        </p:nvSpPr>
        <p:spPr bwMode="auto">
          <a:xfrm>
            <a:off x="981075" y="1268731"/>
            <a:ext cx="1800225" cy="5319394"/>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a:solidFill>
                  <a:schemeClr val="bg1"/>
                </a:solidFill>
              </a:rPr>
              <a:t>I </a:t>
            </a:r>
            <a:r>
              <a:rPr lang="it-IT" sz="1400" dirty="0" smtClean="0">
                <a:solidFill>
                  <a:schemeClr val="bg1"/>
                </a:solidFill>
              </a:rPr>
              <a:t>soggetti</a:t>
            </a:r>
          </a:p>
          <a:p>
            <a:pPr algn="ctr" defTabSz="912813"/>
            <a:r>
              <a:rPr lang="it-IT" sz="1400" dirty="0" smtClean="0">
                <a:solidFill>
                  <a:schemeClr val="bg1"/>
                </a:solidFill>
              </a:rPr>
              <a:t>richiedenti</a:t>
            </a:r>
            <a:endParaRPr lang="it-IT" sz="1400" dirty="0">
              <a:solidFill>
                <a:schemeClr val="bg1"/>
              </a:solidFill>
            </a:endParaRPr>
          </a:p>
        </p:txBody>
      </p:sp>
      <p:sp>
        <p:nvSpPr>
          <p:cNvPr id="10" name="Segnaposto contenuto 2"/>
          <p:cNvSpPr>
            <a:spLocks noGrp="1"/>
          </p:cNvSpPr>
          <p:nvPr>
            <p:ph idx="1"/>
          </p:nvPr>
        </p:nvSpPr>
        <p:spPr>
          <a:xfrm>
            <a:off x="2949579" y="1268731"/>
            <a:ext cx="5586414" cy="5319394"/>
          </a:xfrm>
          <a:ln>
            <a:solidFill>
              <a:schemeClr val="tx1"/>
            </a:solidFill>
          </a:ln>
        </p:spPr>
        <p:txBody>
          <a:bodyPr/>
          <a:lstStyle/>
          <a:p>
            <a:pPr algn="just">
              <a:spcAft>
                <a:spcPts val="1000"/>
              </a:spcAft>
              <a:buClrTx/>
              <a:buFont typeface="Wingdings" pitchFamily="2" charset="2"/>
              <a:buChar char="§"/>
            </a:pPr>
            <a:r>
              <a:rPr lang="it-IT" sz="1400" kern="1200" dirty="0" smtClean="0">
                <a:latin typeface="Arial" charset="0"/>
                <a:ea typeface="Osaka" pitchFamily="1" charset="-128"/>
              </a:rPr>
              <a:t>Possono richiedere la Garanzia Diretta previo accreditamento:</a:t>
            </a:r>
          </a:p>
          <a:p>
            <a:pPr marL="793750" lvl="1" indent="-342900" algn="just">
              <a:spcAft>
                <a:spcPts val="0"/>
              </a:spcAft>
              <a:buClrTx/>
              <a:buFont typeface="Wingdings"/>
              <a:buChar char=""/>
            </a:pPr>
            <a:r>
              <a:rPr lang="it-IT" sz="1400" dirty="0" smtClean="0">
                <a:ea typeface="Calibri"/>
                <a:cs typeface="Times New Roman"/>
              </a:rPr>
              <a:t>Banche anche in qualità di capofila di pool di banche</a:t>
            </a:r>
          </a:p>
          <a:p>
            <a:pPr marL="793750" lvl="1" indent="-342900" algn="just">
              <a:spcAft>
                <a:spcPts val="0"/>
              </a:spcAft>
              <a:buClrTx/>
              <a:buFont typeface="Wingdings"/>
              <a:buChar char=""/>
            </a:pPr>
            <a:r>
              <a:rPr lang="it-IT" sz="1400" dirty="0" smtClean="0">
                <a:ea typeface="Calibri"/>
                <a:cs typeface="Times New Roman"/>
              </a:rPr>
              <a:t>intermediari finanziari  ex art. 107 </a:t>
            </a:r>
            <a:endParaRPr lang="it-IT" sz="1200" dirty="0" smtClean="0">
              <a:latin typeface="Calibri"/>
              <a:ea typeface="Calibri"/>
              <a:cs typeface="Times New Roman"/>
            </a:endParaRPr>
          </a:p>
          <a:p>
            <a:pPr marL="793750" lvl="1" indent="-342900" algn="just">
              <a:spcAft>
                <a:spcPts val="0"/>
              </a:spcAft>
              <a:buClrTx/>
              <a:buFont typeface="Wingdings"/>
              <a:buChar char=""/>
            </a:pPr>
            <a:r>
              <a:rPr lang="it-IT" sz="1400" dirty="0" err="1" smtClean="0">
                <a:ea typeface="Calibri"/>
                <a:cs typeface="Times New Roman"/>
              </a:rPr>
              <a:t>S.F.I.S.</a:t>
            </a:r>
            <a:r>
              <a:rPr lang="it-IT" sz="1400" dirty="0" smtClean="0">
                <a:ea typeface="Calibri"/>
                <a:cs typeface="Times New Roman"/>
              </a:rPr>
              <a:t> (società finanziarie per l’innovazione e lo sviluppo)</a:t>
            </a:r>
            <a:endParaRPr lang="it-IT" sz="1200" dirty="0" smtClean="0">
              <a:latin typeface="Calibri"/>
              <a:ea typeface="Calibri"/>
              <a:cs typeface="Times New Roman"/>
            </a:endParaRPr>
          </a:p>
          <a:p>
            <a:pPr marL="793750" lvl="1" indent="-342900" algn="just">
              <a:spcAft>
                <a:spcPts val="1000"/>
              </a:spcAft>
              <a:buClrTx/>
              <a:buFont typeface="Wingdings"/>
              <a:buChar char=""/>
              <a:tabLst>
                <a:tab pos="111760" algn="l"/>
              </a:tabLst>
            </a:pPr>
            <a:r>
              <a:rPr lang="it-IT" sz="1400" dirty="0" smtClean="0">
                <a:ea typeface="SymbolMT"/>
                <a:cs typeface="Times New Roman"/>
              </a:rPr>
              <a:t>SGR</a:t>
            </a:r>
            <a:r>
              <a:rPr lang="it-IT" sz="1400" i="1" dirty="0" smtClean="0">
                <a:latin typeface="Arial,Italic"/>
                <a:ea typeface="Calibri"/>
                <a:cs typeface="Arial,Italic"/>
              </a:rPr>
              <a:t> e le Società di gestione armonizzate </a:t>
            </a:r>
            <a:r>
              <a:rPr lang="it-IT" sz="1400" dirty="0" smtClean="0">
                <a:ea typeface="Calibri"/>
                <a:cs typeface="Times New Roman"/>
              </a:rPr>
              <a:t>per le sole </a:t>
            </a:r>
            <a:r>
              <a:rPr lang="it-IT" sz="1400" i="1" dirty="0" smtClean="0">
                <a:latin typeface="Arial,Italic"/>
                <a:ea typeface="Calibri"/>
                <a:cs typeface="Arial,Italic"/>
              </a:rPr>
              <a:t>Operazioni sul capitale di Rischio</a:t>
            </a:r>
            <a:r>
              <a:rPr lang="it-IT" sz="1400" dirty="0" smtClean="0">
                <a:ea typeface="Calibri"/>
                <a:cs typeface="Times New Roman"/>
              </a:rPr>
              <a:t>.</a:t>
            </a:r>
          </a:p>
          <a:p>
            <a:pPr marL="342900" indent="-342900" algn="just">
              <a:spcAft>
                <a:spcPts val="1000"/>
              </a:spcAft>
              <a:buNone/>
              <a:tabLst>
                <a:tab pos="111760" algn="l"/>
              </a:tabLst>
            </a:pPr>
            <a:r>
              <a:rPr lang="it-IT" sz="1400" i="1" dirty="0" smtClean="0">
                <a:ea typeface="Calibri"/>
                <a:cs typeface="Times New Roman"/>
              </a:rPr>
              <a:t>		Per  l’accreditamento i richiedenti devono presentare richiesta scritta al gestore ovvero richiesta di credenziali per l’utilizzo della piattaforma web</a:t>
            </a:r>
          </a:p>
          <a:p>
            <a:pPr algn="just">
              <a:spcAft>
                <a:spcPts val="1000"/>
              </a:spcAft>
              <a:buClrTx/>
              <a:buFont typeface="Wingdings" pitchFamily="2" charset="2"/>
              <a:buChar char="§"/>
            </a:pPr>
            <a:r>
              <a:rPr lang="it-IT" sz="1400" dirty="0" smtClean="0">
                <a:ea typeface="Calibri"/>
                <a:cs typeface="Times New Roman"/>
              </a:rPr>
              <a:t>Possono richiedere la Controgaranzia e la Cogaranzia:</a:t>
            </a:r>
            <a:endParaRPr lang="it-IT" sz="1200" dirty="0" smtClean="0">
              <a:latin typeface="Calibri"/>
              <a:ea typeface="Calibri"/>
              <a:cs typeface="Times New Roman"/>
            </a:endParaRPr>
          </a:p>
          <a:p>
            <a:pPr marL="793750" lvl="1" indent="-342900" algn="just">
              <a:spcAft>
                <a:spcPts val="1000"/>
              </a:spcAft>
              <a:buClrTx/>
              <a:buFont typeface="Wingdings"/>
              <a:buChar char=""/>
            </a:pPr>
            <a:r>
              <a:rPr lang="it-IT" sz="1400" dirty="0" smtClean="0">
                <a:ea typeface="Calibri"/>
                <a:cs typeface="Times New Roman"/>
              </a:rPr>
              <a:t>Confidi</a:t>
            </a:r>
          </a:p>
          <a:p>
            <a:pPr marL="793750" lvl="1" indent="-342900" algn="just">
              <a:spcAft>
                <a:spcPts val="1000"/>
              </a:spcAft>
              <a:buClrTx/>
              <a:buFont typeface="Wingdings"/>
              <a:buChar char=""/>
            </a:pPr>
            <a:r>
              <a:rPr lang="it-IT" sz="1400" dirty="0" smtClean="0">
                <a:ea typeface="Calibri"/>
              </a:rPr>
              <a:t>Altri Fondi di Garanzia gestiti da Banche e Intermediari</a:t>
            </a:r>
          </a:p>
          <a:p>
            <a:pPr marL="342900" lvl="0" indent="-342900" algn="just">
              <a:spcAft>
                <a:spcPts val="1000"/>
              </a:spcAft>
              <a:buNone/>
            </a:pPr>
            <a:r>
              <a:rPr lang="it-IT" sz="1400" i="1" dirty="0" smtClean="0">
                <a:ea typeface="Calibri"/>
                <a:cs typeface="Times New Roman"/>
              </a:rPr>
              <a:t>	Per  l’accreditamento i richiedenti devono presentare richiesta scritta al gestore ovvero richiesta di credenziali per l’utilizzo della piattaforma web e copia della documentazione di iscrizione nell’elenco generale o nell’apposita sezione 107, copia dell’ultimo bilancio, informazioni redatte sul modulo allegato 6, copia delle convenzioni sottoscritte con le banche .</a:t>
            </a:r>
            <a:endParaRPr lang="it-IT" sz="1400" dirty="0" smtClean="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numero diapositiva 7"/>
          <p:cNvSpPr>
            <a:spLocks noGrp="1"/>
          </p:cNvSpPr>
          <p:nvPr>
            <p:ph type="sldNum" sz="quarter" idx="12"/>
          </p:nvPr>
        </p:nvSpPr>
        <p:spPr>
          <a:noFill/>
        </p:spPr>
        <p:txBody>
          <a:bodyPr/>
          <a:lstStyle/>
          <a:p>
            <a:fld id="{84717F4B-42CE-4F5D-AAF7-C764BCC23B86}" type="slidenum">
              <a:rPr lang="it-IT" smtClean="0"/>
              <a:pPr/>
              <a:t>34</a:t>
            </a:fld>
            <a:endParaRPr lang="it-IT" smtClean="0"/>
          </a:p>
        </p:txBody>
      </p:sp>
      <p:sp>
        <p:nvSpPr>
          <p:cNvPr id="29699"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a:t>
            </a:r>
            <a:br>
              <a:rPr lang="it-IT" dirty="0" smtClean="0">
                <a:solidFill>
                  <a:srgbClr val="00458A"/>
                </a:solidFill>
              </a:rPr>
            </a:br>
            <a:r>
              <a:rPr lang="it-IT" sz="1600" dirty="0" smtClean="0">
                <a:solidFill>
                  <a:srgbClr val="00458A"/>
                </a:solidFill>
              </a:rPr>
              <a:t>Operazioni finanziarie ammissibili</a:t>
            </a:r>
          </a:p>
        </p:txBody>
      </p:sp>
      <p:sp>
        <p:nvSpPr>
          <p:cNvPr id="2970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2970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2970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2970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29704" name="Rectangle 9"/>
          <p:cNvSpPr>
            <a:spLocks noChangeArrowheads="1"/>
          </p:cNvSpPr>
          <p:nvPr/>
        </p:nvSpPr>
        <p:spPr bwMode="auto">
          <a:xfrm>
            <a:off x="981075" y="1268731"/>
            <a:ext cx="1800225" cy="5319394"/>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Operazioni ammissibili</a:t>
            </a:r>
            <a:endParaRPr lang="it-IT" sz="1400" dirty="0">
              <a:solidFill>
                <a:schemeClr val="bg1"/>
              </a:solidFill>
            </a:endParaRPr>
          </a:p>
        </p:txBody>
      </p:sp>
      <p:sp>
        <p:nvSpPr>
          <p:cNvPr id="10" name="Segnaposto contenuto 2"/>
          <p:cNvSpPr>
            <a:spLocks noGrp="1"/>
          </p:cNvSpPr>
          <p:nvPr>
            <p:ph idx="1"/>
          </p:nvPr>
        </p:nvSpPr>
        <p:spPr>
          <a:xfrm>
            <a:off x="2949579" y="1268731"/>
            <a:ext cx="5586414" cy="5319394"/>
          </a:xfrm>
          <a:ln>
            <a:solidFill>
              <a:schemeClr val="tx1"/>
            </a:solidFill>
          </a:ln>
        </p:spPr>
        <p:txBody>
          <a:bodyPr/>
          <a:lstStyle/>
          <a:p>
            <a:pPr>
              <a:buClrTx/>
              <a:buFont typeface="Wingdings" pitchFamily="2" charset="2"/>
              <a:buChar char="§"/>
            </a:pPr>
            <a:endParaRPr lang="it-IT" sz="1400" dirty="0" smtClean="0"/>
          </a:p>
          <a:p>
            <a:pPr>
              <a:buClrTx/>
              <a:buFont typeface="Wingdings" pitchFamily="2" charset="2"/>
              <a:buChar char="§"/>
            </a:pPr>
            <a:r>
              <a:rPr lang="it-IT" sz="1400" dirty="0" smtClean="0"/>
              <a:t>La </a:t>
            </a:r>
            <a:r>
              <a:rPr lang="it-IT" sz="1400" i="1" dirty="0" smtClean="0"/>
              <a:t>Garanzia è concessa secondo il regime de </a:t>
            </a:r>
            <a:r>
              <a:rPr lang="it-IT" sz="1400" i="1" dirty="0" err="1" smtClean="0"/>
              <a:t>minimis</a:t>
            </a:r>
            <a:r>
              <a:rPr lang="it-IT" sz="1400" i="1" dirty="0" smtClean="0"/>
              <a:t> per le seguenti tipologie </a:t>
            </a:r>
            <a:r>
              <a:rPr lang="it-IT" sz="1400" dirty="0" smtClean="0"/>
              <a:t>di operazione finanziaria:</a:t>
            </a:r>
          </a:p>
          <a:p>
            <a:pPr>
              <a:buClrTx/>
              <a:buNone/>
            </a:pPr>
            <a:endParaRPr lang="it-IT" sz="1400" dirty="0" smtClean="0"/>
          </a:p>
          <a:p>
            <a:pPr marL="793750" lvl="1" indent="-342900" algn="just">
              <a:spcAft>
                <a:spcPts val="0"/>
              </a:spcAft>
              <a:buClrTx/>
              <a:buFont typeface="Wingdings"/>
              <a:buChar char=""/>
            </a:pPr>
            <a:r>
              <a:rPr lang="it-IT" sz="1400" dirty="0" smtClean="0">
                <a:ea typeface="Calibri"/>
                <a:cs typeface="Times New Roman"/>
              </a:rPr>
              <a:t>Operazioni di anticipazione dei crediti verso la P.A.;</a:t>
            </a:r>
          </a:p>
          <a:p>
            <a:pPr marL="793750" lvl="1" indent="-342900" algn="just">
              <a:spcAft>
                <a:spcPts val="0"/>
              </a:spcAft>
              <a:buClrTx/>
              <a:buFont typeface="Wingdings"/>
              <a:buChar char=""/>
            </a:pPr>
            <a:r>
              <a:rPr lang="it-IT" sz="1400" dirty="0" smtClean="0">
                <a:ea typeface="Calibri"/>
                <a:cs typeface="Times New Roman"/>
              </a:rPr>
              <a:t>Operazioni sul capitale di rischio;</a:t>
            </a:r>
          </a:p>
          <a:p>
            <a:pPr marL="793750" lvl="1" indent="-342900" algn="just">
              <a:spcAft>
                <a:spcPts val="0"/>
              </a:spcAft>
              <a:buClrTx/>
              <a:buFont typeface="Wingdings"/>
              <a:buChar char=""/>
            </a:pPr>
            <a:r>
              <a:rPr lang="it-IT" sz="1400" dirty="0" smtClean="0">
                <a:ea typeface="Calibri"/>
                <a:cs typeface="Times New Roman"/>
              </a:rPr>
              <a:t>Operazioni di consolidamento delle passività a BT su stessa banca o gruppo bancario di qualsiasi durata;</a:t>
            </a:r>
          </a:p>
          <a:p>
            <a:pPr marL="793750" lvl="1" indent="-342900" algn="just">
              <a:spcAft>
                <a:spcPts val="0"/>
              </a:spcAft>
              <a:buClrTx/>
              <a:buFont typeface="Wingdings"/>
              <a:buChar char=""/>
            </a:pPr>
            <a:r>
              <a:rPr lang="it-IT" sz="1400" dirty="0" smtClean="0">
                <a:ea typeface="Calibri"/>
                <a:cs typeface="Times New Roman"/>
              </a:rPr>
              <a:t>Operazioni a favore delle piccole imprese dell’indotto di imprese in amministrazione straordinaria di durata non inferiore a 5 anni;</a:t>
            </a:r>
          </a:p>
          <a:p>
            <a:pPr marL="793750" lvl="1" indent="-342900" algn="just">
              <a:spcAft>
                <a:spcPts val="0"/>
              </a:spcAft>
              <a:buClrTx/>
              <a:buFont typeface="Wingdings"/>
              <a:buChar char=""/>
            </a:pPr>
            <a:r>
              <a:rPr lang="it-IT" sz="1400" dirty="0" smtClean="0">
                <a:ea typeface="Calibri"/>
                <a:cs typeface="Times New Roman"/>
              </a:rPr>
              <a:t>Operazioni di durata non inferiore a 36 mesi (con esclusione dei Prestiti partecipativi e dei Finanziamenti a medio - lungo termine);</a:t>
            </a:r>
          </a:p>
          <a:p>
            <a:pPr marL="793750" lvl="1" indent="-342900" algn="just">
              <a:spcAft>
                <a:spcPts val="0"/>
              </a:spcAft>
              <a:buClrTx/>
              <a:buFont typeface="Wingdings"/>
              <a:buChar char=""/>
            </a:pPr>
            <a:r>
              <a:rPr lang="it-IT" sz="1400" dirty="0" smtClean="0">
                <a:ea typeface="Calibri"/>
                <a:cs typeface="Times New Roman"/>
              </a:rPr>
              <a:t>Altre operazioni finanziarie (con esclusione dei Prestiti partecipativi e dei Finanziamenti a medio - lungo termine).</a:t>
            </a:r>
          </a:p>
          <a:p>
            <a:pPr marL="793750" lvl="1" indent="-342900" algn="just">
              <a:spcAft>
                <a:spcPts val="0"/>
              </a:spcAft>
              <a:buClrTx/>
              <a:buNone/>
            </a:pPr>
            <a:endParaRPr lang="it-IT" sz="1400" dirty="0" smtClean="0">
              <a:ea typeface="Calibri"/>
              <a:cs typeface="Times New Roman"/>
            </a:endParaRPr>
          </a:p>
          <a:p>
            <a:pPr>
              <a:buClrTx/>
              <a:buFont typeface="Wingdings" pitchFamily="2" charset="2"/>
              <a:buChar char="§"/>
            </a:pPr>
            <a:r>
              <a:rPr lang="it-IT" sz="1400" dirty="0" smtClean="0"/>
              <a:t>Per i </a:t>
            </a:r>
            <a:r>
              <a:rPr lang="it-IT" sz="1400" i="1" dirty="0" smtClean="0"/>
              <a:t>Finanziamenti a M/L Termine ed i Prestiti partecipativi, la Garanzia </a:t>
            </a:r>
            <a:r>
              <a:rPr lang="it-IT" sz="1400" dirty="0" smtClean="0"/>
              <a:t>è concessa secondo il regime </a:t>
            </a:r>
            <a:r>
              <a:rPr lang="it-IT" sz="1400" dirty="0" err="1" smtClean="0"/>
              <a:t>agevolativo</a:t>
            </a:r>
            <a:r>
              <a:rPr lang="it-IT" sz="1400" dirty="0" smtClean="0"/>
              <a:t> individuato dal Regolamento CE n. 800/2008 a meno che i </a:t>
            </a:r>
            <a:r>
              <a:rPr lang="it-IT" sz="1400" i="1" dirty="0" smtClean="0"/>
              <a:t>soggetti beneficiari finali </a:t>
            </a:r>
            <a:r>
              <a:rPr lang="it-IT" sz="1400" dirty="0" smtClean="0"/>
              <a:t>richiedano espressamente </a:t>
            </a:r>
            <a:r>
              <a:rPr lang="it-IT" sz="1400" i="1" dirty="0" smtClean="0"/>
              <a:t>che sia comunque </a:t>
            </a:r>
            <a:r>
              <a:rPr lang="it-IT" sz="1400" dirty="0" smtClean="0"/>
              <a:t>concessa secondo il regime </a:t>
            </a:r>
            <a:r>
              <a:rPr lang="it-IT" sz="1400" i="1" dirty="0" smtClean="0"/>
              <a:t>de </a:t>
            </a:r>
            <a:r>
              <a:rPr lang="it-IT" sz="1400" i="1" dirty="0" err="1" smtClean="0"/>
              <a:t>minimis</a:t>
            </a:r>
            <a:endParaRPr lang="it-IT" sz="1400" dirty="0" smtClean="0">
              <a:solidFill>
                <a:schemeClr val="tx1"/>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7"/>
          <p:cNvSpPr>
            <a:spLocks noGrp="1"/>
          </p:cNvSpPr>
          <p:nvPr>
            <p:ph type="sldNum" sz="quarter" idx="12"/>
          </p:nvPr>
        </p:nvSpPr>
        <p:spPr>
          <a:noFill/>
        </p:spPr>
        <p:txBody>
          <a:bodyPr/>
          <a:lstStyle/>
          <a:p>
            <a:fld id="{80268C83-8B45-40CF-A1E8-147D65A6575A}" type="slidenum">
              <a:rPr lang="it-IT" smtClean="0"/>
              <a:pPr/>
              <a:t>35</a:t>
            </a:fld>
            <a:endParaRPr lang="it-IT" smtClean="0"/>
          </a:p>
        </p:txBody>
      </p:sp>
      <p:sp>
        <p:nvSpPr>
          <p:cNvPr id="10244"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0245"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0246"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0247" name="Rectangle 9"/>
          <p:cNvSpPr>
            <a:spLocks noChangeArrowheads="1"/>
          </p:cNvSpPr>
          <p:nvPr/>
        </p:nvSpPr>
        <p:spPr bwMode="auto">
          <a:xfrm>
            <a:off x="981075" y="1200892"/>
            <a:ext cx="1476000" cy="3309196"/>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smtClean="0">
                <a:solidFill>
                  <a:schemeClr val="bg1"/>
                </a:solidFill>
              </a:rPr>
              <a:t>Richiesta di ammissione</a:t>
            </a:r>
            <a:endParaRPr lang="it-IT" sz="1400" dirty="0">
              <a:solidFill>
                <a:schemeClr val="bg1"/>
              </a:solidFill>
            </a:endParaRPr>
          </a:p>
        </p:txBody>
      </p:sp>
      <p:sp>
        <p:nvSpPr>
          <p:cNvPr id="10248" name="Rectangle 3"/>
          <p:cNvSpPr>
            <a:spLocks noChangeArrowheads="1"/>
          </p:cNvSpPr>
          <p:nvPr/>
        </p:nvSpPr>
        <p:spPr bwMode="auto">
          <a:xfrm>
            <a:off x="2781298" y="1200891"/>
            <a:ext cx="6077038" cy="3309197"/>
          </a:xfrm>
          <a:prstGeom prst="rect">
            <a:avLst/>
          </a:prstGeom>
          <a:noFill/>
          <a:ln w="9525" algn="ctr">
            <a:solidFill>
              <a:schemeClr val="bg2"/>
            </a:solidFill>
            <a:miter lim="800000"/>
            <a:headEnd/>
            <a:tailEnd/>
          </a:ln>
        </p:spPr>
        <p:txBody>
          <a:bodyPr lIns="91432" tIns="45716" rIns="91432" bIns="45716"/>
          <a:lstStyle/>
          <a:p>
            <a:pPr lvl="0" algn="just">
              <a:spcBef>
                <a:spcPct val="0"/>
              </a:spcBef>
              <a:spcAft>
                <a:spcPts val="0"/>
              </a:spcAft>
              <a:buClrTx/>
            </a:pPr>
            <a:r>
              <a:rPr lang="it-IT" sz="1400" b="0" dirty="0" smtClean="0">
                <a:ea typeface="Calibri" pitchFamily="34" charset="0"/>
                <a:cs typeface="Arial" pitchFamily="34" charset="0"/>
              </a:rPr>
              <a:t>Deve pervenire al </a:t>
            </a:r>
            <a:r>
              <a:rPr lang="it-IT" sz="1400" b="0" i="1" dirty="0" smtClean="0">
                <a:ea typeface="Calibri" pitchFamily="34" charset="0"/>
                <a:cs typeface="Arial,Italic"/>
              </a:rPr>
              <a:t>Gestore </a:t>
            </a:r>
            <a:r>
              <a:rPr lang="it-IT" sz="1400" dirty="0" smtClean="0">
                <a:ea typeface="Calibri" pitchFamily="34" charset="0"/>
                <a:cs typeface="Arial" pitchFamily="34" charset="0"/>
              </a:rPr>
              <a:t>entro 6 mesi</a:t>
            </a:r>
            <a:r>
              <a:rPr lang="it-IT" sz="1400" b="0" dirty="0" smtClean="0">
                <a:ea typeface="Calibri" pitchFamily="34" charset="0"/>
                <a:cs typeface="Arial" pitchFamily="34" charset="0"/>
              </a:rPr>
              <a:t>:</a:t>
            </a:r>
          </a:p>
          <a:p>
            <a:pPr lvl="0" algn="just">
              <a:spcBef>
                <a:spcPct val="0"/>
              </a:spcBef>
              <a:spcAft>
                <a:spcPts val="0"/>
              </a:spcAft>
              <a:buClrTx/>
              <a:buFont typeface="Wingdings" pitchFamily="2" charset="2"/>
              <a:buChar char="§"/>
            </a:pPr>
            <a:r>
              <a:rPr lang="it-IT" sz="1400" b="0" dirty="0" smtClean="0">
                <a:ea typeface="Calibri" pitchFamily="34" charset="0"/>
                <a:cs typeface="Arial" pitchFamily="34" charset="0"/>
              </a:rPr>
              <a:t> dalla data di delibera dell’operazione da parte  dei </a:t>
            </a:r>
            <a:r>
              <a:rPr lang="it-IT" sz="1400" b="0" i="1" dirty="0" smtClean="0">
                <a:ea typeface="Calibri" pitchFamily="34" charset="0"/>
                <a:cs typeface="Arial,Italic"/>
              </a:rPr>
              <a:t>soggetti  richiedenti          - </a:t>
            </a:r>
            <a:r>
              <a:rPr lang="it-IT" sz="1400" dirty="0" smtClean="0">
                <a:ea typeface="Calibri" pitchFamily="34" charset="0"/>
                <a:cs typeface="Arial,Italic"/>
              </a:rPr>
              <a:t>Garanzia Diretta</a:t>
            </a:r>
          </a:p>
          <a:p>
            <a:pPr defTabSz="949325">
              <a:buClrTx/>
              <a:buSzPct val="100000"/>
              <a:buFont typeface="Wingdings" pitchFamily="2" charset="2"/>
              <a:buChar char="§"/>
              <a:defRPr/>
            </a:pPr>
            <a:r>
              <a:rPr lang="it-IT" sz="1400" b="0" i="1" dirty="0" smtClean="0">
                <a:ea typeface="Calibri" pitchFamily="34" charset="0"/>
                <a:cs typeface="Arial,Italic"/>
              </a:rPr>
              <a:t> </a:t>
            </a:r>
            <a:r>
              <a:rPr lang="it-IT" sz="1400" b="0" dirty="0" smtClean="0">
                <a:ea typeface="Calibri" pitchFamily="34" charset="0"/>
                <a:cs typeface="Arial,Italic"/>
              </a:rPr>
              <a:t>dalla data di delibera del soggetto richiedente e del soggetto finanziatore - </a:t>
            </a:r>
            <a:r>
              <a:rPr lang="it-IT" sz="1400" i="1" dirty="0" smtClean="0">
                <a:ea typeface="Calibri" pitchFamily="34" charset="0"/>
                <a:cs typeface="Arial,Italic"/>
              </a:rPr>
              <a:t>Controgaranzia</a:t>
            </a:r>
            <a:r>
              <a:rPr lang="it-IT" sz="1400" b="0" dirty="0" smtClean="0">
                <a:solidFill>
                  <a:srgbClr val="00458A"/>
                </a:solidFill>
              </a:rPr>
              <a:t> </a:t>
            </a:r>
          </a:p>
          <a:p>
            <a:pPr defTabSz="949325">
              <a:buClr>
                <a:srgbClr val="00458A"/>
              </a:buClr>
              <a:buSzPct val="70000"/>
              <a:buFont typeface="Wingdings" pitchFamily="2" charset="2"/>
              <a:buNone/>
              <a:defRPr/>
            </a:pPr>
            <a:r>
              <a:rPr lang="it-IT" sz="1400" b="0" dirty="0" smtClean="0"/>
              <a:t>Occorre trasmettere il solo modulo di domanda, senza la necessità di presentare bilanci o altra documentazione. Il modulo di domanda deve essere inviato dal soggetto richiedente al gestore mediante:</a:t>
            </a:r>
          </a:p>
          <a:p>
            <a:pPr indent="-177800">
              <a:buClrTx/>
              <a:buSzPct val="70000"/>
              <a:buFont typeface="Wingdings" pitchFamily="2" charset="2"/>
              <a:buChar char="§"/>
              <a:tabLst>
                <a:tab pos="536575" algn="l"/>
                <a:tab pos="901700" algn="l"/>
              </a:tabLst>
              <a:defRPr/>
            </a:pPr>
            <a:r>
              <a:rPr lang="it-IT" sz="1400" b="0" dirty="0" smtClean="0"/>
              <a:t>piattaforma web;</a:t>
            </a:r>
          </a:p>
          <a:p>
            <a:pPr indent="-177800">
              <a:buClrTx/>
              <a:buSzPct val="70000"/>
              <a:buFont typeface="Wingdings" pitchFamily="2" charset="2"/>
              <a:buChar char="§"/>
              <a:tabLst>
                <a:tab pos="536575" algn="l"/>
                <a:tab pos="901700" algn="l"/>
              </a:tabLst>
              <a:defRPr/>
            </a:pPr>
            <a:r>
              <a:rPr lang="it-IT" sz="1400" b="0" dirty="0" smtClean="0"/>
              <a:t>posta raccomandata A/R;</a:t>
            </a:r>
          </a:p>
          <a:p>
            <a:pPr indent="-177800">
              <a:buClrTx/>
              <a:buSzPct val="70000"/>
              <a:buFont typeface="Wingdings" pitchFamily="2" charset="2"/>
              <a:buChar char="§"/>
              <a:tabLst>
                <a:tab pos="536575" algn="l"/>
                <a:tab pos="901700" algn="l"/>
              </a:tabLst>
              <a:defRPr/>
            </a:pPr>
            <a:r>
              <a:rPr lang="it-IT" sz="1400" b="0" dirty="0" smtClean="0"/>
              <a:t>fax.</a:t>
            </a:r>
          </a:p>
          <a:p>
            <a:pPr indent="-177800">
              <a:buClr>
                <a:srgbClr val="00458A"/>
              </a:buClr>
              <a:buSzPct val="70000"/>
              <a:tabLst>
                <a:tab pos="536575" algn="l"/>
                <a:tab pos="901700" algn="l"/>
              </a:tabLst>
              <a:defRPr/>
            </a:pPr>
            <a:r>
              <a:rPr lang="it-IT" sz="1400" b="0" dirty="0" smtClean="0"/>
              <a:t>Il soggetto richiedente conserva agli atti il modulo Allegato 4 compilato dal legale rappresentante dell’impresa.</a:t>
            </a:r>
            <a:endParaRPr lang="it-IT" sz="1400" i="1" dirty="0" smtClean="0">
              <a:ea typeface="Calibri" pitchFamily="34" charset="0"/>
              <a:cs typeface="Arial,Italic"/>
            </a:endParaRPr>
          </a:p>
        </p:txBody>
      </p:sp>
      <p:sp>
        <p:nvSpPr>
          <p:cNvPr id="10251" name="Rectangle 9"/>
          <p:cNvSpPr>
            <a:spLocks noChangeArrowheads="1"/>
          </p:cNvSpPr>
          <p:nvPr/>
        </p:nvSpPr>
        <p:spPr bwMode="auto">
          <a:xfrm>
            <a:off x="981075" y="4772026"/>
            <a:ext cx="1476000" cy="1179516"/>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smtClean="0">
                <a:solidFill>
                  <a:schemeClr val="bg1"/>
                </a:solidFill>
              </a:rPr>
              <a:t>Richiesta preventiva</a:t>
            </a:r>
            <a:endParaRPr lang="it-IT" sz="1400" dirty="0">
              <a:solidFill>
                <a:schemeClr val="bg1"/>
              </a:solidFill>
            </a:endParaRPr>
          </a:p>
        </p:txBody>
      </p:sp>
      <p:sp>
        <p:nvSpPr>
          <p:cNvPr id="10252" name="Rectangle 3"/>
          <p:cNvSpPr>
            <a:spLocks noChangeArrowheads="1"/>
          </p:cNvSpPr>
          <p:nvPr/>
        </p:nvSpPr>
        <p:spPr bwMode="auto">
          <a:xfrm>
            <a:off x="2794004" y="4772026"/>
            <a:ext cx="6102352" cy="1179516"/>
          </a:xfrm>
          <a:prstGeom prst="rect">
            <a:avLst/>
          </a:prstGeom>
          <a:noFill/>
          <a:ln w="9525" algn="ctr">
            <a:solidFill>
              <a:schemeClr val="bg2"/>
            </a:solidFill>
            <a:miter lim="800000"/>
            <a:headEnd/>
            <a:tailEnd/>
          </a:ln>
        </p:spPr>
        <p:txBody>
          <a:bodyPr lIns="91432" tIns="45716" rIns="91432" bIns="45716"/>
          <a:lstStyle/>
          <a:p>
            <a:pPr lvl="0" algn="just">
              <a:spcBef>
                <a:spcPct val="0"/>
              </a:spcBef>
              <a:spcAft>
                <a:spcPts val="0"/>
              </a:spcAft>
              <a:buClrTx/>
            </a:pPr>
            <a:r>
              <a:rPr lang="it-IT" sz="1400" b="0" dirty="0" smtClean="0">
                <a:ea typeface="Calibri" pitchFamily="34" charset="0"/>
                <a:cs typeface="Arial" pitchFamily="34" charset="0"/>
              </a:rPr>
              <a:t>E’ possibile presentare la richiesta di ammissione prima della delibera delle operazioni da parte dei </a:t>
            </a:r>
            <a:r>
              <a:rPr lang="it-IT" sz="1400" b="0" i="1" dirty="0" smtClean="0">
                <a:ea typeface="Calibri" pitchFamily="34" charset="0"/>
                <a:cs typeface="Arial,Italic"/>
              </a:rPr>
              <a:t>soggetti finanziatori. </a:t>
            </a:r>
            <a:r>
              <a:rPr lang="it-IT" sz="1400" b="0" dirty="0" smtClean="0">
                <a:ea typeface="Calibri" pitchFamily="34" charset="0"/>
                <a:cs typeface="Arial" pitchFamily="34" charset="0"/>
              </a:rPr>
              <a:t>In tal caso, </a:t>
            </a:r>
            <a:r>
              <a:rPr lang="it-IT" sz="1400" dirty="0" smtClean="0">
                <a:ea typeface="Calibri" pitchFamily="34" charset="0"/>
                <a:cs typeface="Arial" pitchFamily="34" charset="0"/>
              </a:rPr>
              <a:t>entro 3 mesi</a:t>
            </a:r>
            <a:r>
              <a:rPr lang="it-IT" sz="1400" b="0" dirty="0" smtClean="0">
                <a:ea typeface="Calibri" pitchFamily="34" charset="0"/>
                <a:cs typeface="Arial" pitchFamily="34" charset="0"/>
              </a:rPr>
              <a:t> dalla delibera del </a:t>
            </a:r>
            <a:r>
              <a:rPr lang="it-IT" sz="1400" b="0" i="1" dirty="0" smtClean="0">
                <a:ea typeface="Calibri" pitchFamily="34" charset="0"/>
                <a:cs typeface="Arial,Italic"/>
              </a:rPr>
              <a:t>Comitato </a:t>
            </a:r>
            <a:r>
              <a:rPr lang="it-IT" sz="1400" b="0" dirty="0" smtClean="0">
                <a:ea typeface="Calibri" pitchFamily="34" charset="0"/>
                <a:cs typeface="Arial" pitchFamily="34" charset="0"/>
              </a:rPr>
              <a:t>deve essere trasmessa al </a:t>
            </a:r>
            <a:r>
              <a:rPr lang="it-IT" sz="1400" b="0" i="1" dirty="0" smtClean="0">
                <a:ea typeface="Calibri" pitchFamily="34" charset="0"/>
                <a:cs typeface="Arial,Italic"/>
              </a:rPr>
              <a:t>Gestore </a:t>
            </a:r>
            <a:r>
              <a:rPr lang="it-IT" sz="1400" b="0" dirty="0" smtClean="0">
                <a:ea typeface="Calibri" pitchFamily="34" charset="0"/>
                <a:cs typeface="Arial" pitchFamily="34" charset="0"/>
              </a:rPr>
              <a:t>la comunicazione della delibera di concessione. </a:t>
            </a:r>
          </a:p>
        </p:txBody>
      </p:sp>
      <p:sp>
        <p:nvSpPr>
          <p:cNvPr id="14"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a:t>
            </a:r>
            <a:br>
              <a:rPr lang="it-IT" dirty="0" smtClean="0">
                <a:solidFill>
                  <a:srgbClr val="00458A"/>
                </a:solidFill>
              </a:rPr>
            </a:br>
            <a:r>
              <a:rPr lang="it-IT" sz="1600" dirty="0" smtClean="0">
                <a:solidFill>
                  <a:srgbClr val="00458A"/>
                </a:solidFill>
              </a:rPr>
              <a:t>Procedure per la concessione della garanzia</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7"/>
          <p:cNvSpPr>
            <a:spLocks noGrp="1"/>
          </p:cNvSpPr>
          <p:nvPr>
            <p:ph type="sldNum" sz="quarter" idx="12"/>
          </p:nvPr>
        </p:nvSpPr>
        <p:spPr>
          <a:noFill/>
        </p:spPr>
        <p:txBody>
          <a:bodyPr/>
          <a:lstStyle/>
          <a:p>
            <a:fld id="{80268C83-8B45-40CF-A1E8-147D65A6575A}" type="slidenum">
              <a:rPr lang="it-IT" smtClean="0"/>
              <a:pPr/>
              <a:t>36</a:t>
            </a:fld>
            <a:endParaRPr lang="it-IT" smtClean="0"/>
          </a:p>
        </p:txBody>
      </p:sp>
      <p:sp>
        <p:nvSpPr>
          <p:cNvPr id="10244"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0245"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0246"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0247" name="Rectangle 9"/>
          <p:cNvSpPr>
            <a:spLocks noChangeArrowheads="1"/>
          </p:cNvSpPr>
          <p:nvPr/>
        </p:nvSpPr>
        <p:spPr bwMode="auto">
          <a:xfrm>
            <a:off x="981075" y="3674219"/>
            <a:ext cx="1476000" cy="835870"/>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smtClean="0">
                <a:solidFill>
                  <a:schemeClr val="bg1"/>
                </a:solidFill>
              </a:rPr>
              <a:t>Delibera del Comitato</a:t>
            </a:r>
            <a:endParaRPr lang="it-IT" sz="1400" dirty="0">
              <a:solidFill>
                <a:schemeClr val="bg1"/>
              </a:solidFill>
            </a:endParaRPr>
          </a:p>
        </p:txBody>
      </p:sp>
      <p:sp>
        <p:nvSpPr>
          <p:cNvPr id="10248" name="Rectangle 3"/>
          <p:cNvSpPr>
            <a:spLocks noChangeArrowheads="1"/>
          </p:cNvSpPr>
          <p:nvPr/>
        </p:nvSpPr>
        <p:spPr bwMode="auto">
          <a:xfrm>
            <a:off x="2781298" y="3674219"/>
            <a:ext cx="6077038" cy="835870"/>
          </a:xfrm>
          <a:prstGeom prst="rect">
            <a:avLst/>
          </a:prstGeom>
          <a:noFill/>
          <a:ln w="9525" algn="ctr">
            <a:solidFill>
              <a:schemeClr val="bg2"/>
            </a:solidFill>
            <a:miter lim="800000"/>
            <a:headEnd/>
            <a:tailEnd/>
          </a:ln>
        </p:spPr>
        <p:txBody>
          <a:bodyPr lIns="91432" tIns="45716" rIns="91432" bIns="45716"/>
          <a:lstStyle/>
          <a:p>
            <a:pPr lvl="0" algn="just">
              <a:spcBef>
                <a:spcPct val="0"/>
              </a:spcBef>
              <a:spcAft>
                <a:spcPts val="600"/>
              </a:spcAft>
              <a:buClrTx/>
            </a:pPr>
            <a:r>
              <a:rPr lang="it-IT" sz="1400" b="0" dirty="0" smtClean="0">
                <a:ea typeface="Calibri" pitchFamily="34" charset="0"/>
                <a:cs typeface="Arial" pitchFamily="34" charset="0"/>
              </a:rPr>
              <a:t>Le proposte sono </a:t>
            </a:r>
            <a:r>
              <a:rPr lang="it-IT" sz="1400" dirty="0" smtClean="0">
                <a:ea typeface="Calibri" pitchFamily="34" charset="0"/>
                <a:cs typeface="Arial" pitchFamily="34" charset="0"/>
              </a:rPr>
              <a:t>deliberate dal </a:t>
            </a:r>
            <a:r>
              <a:rPr lang="it-IT" sz="1400" i="1" dirty="0" smtClean="0">
                <a:ea typeface="Calibri" pitchFamily="34" charset="0"/>
                <a:cs typeface="Arial,Italic"/>
              </a:rPr>
              <a:t>Comitato </a:t>
            </a:r>
            <a:r>
              <a:rPr lang="it-IT" sz="1400" dirty="0" smtClean="0">
                <a:ea typeface="Calibri" pitchFamily="34" charset="0"/>
                <a:cs typeface="Arial" pitchFamily="34" charset="0"/>
              </a:rPr>
              <a:t>entro 2 mesi</a:t>
            </a:r>
            <a:r>
              <a:rPr lang="it-IT" sz="1400" b="0" dirty="0" smtClean="0">
                <a:ea typeface="Calibri" pitchFamily="34" charset="0"/>
                <a:cs typeface="Arial" pitchFamily="34" charset="0"/>
              </a:rPr>
              <a:t> dalla data di arrivo o di completamento della richiesta. </a:t>
            </a:r>
            <a:endParaRPr lang="it-IT" sz="1400" b="0" dirty="0" smtClean="0">
              <a:cs typeface="Arial" pitchFamily="34" charset="0"/>
            </a:endParaRPr>
          </a:p>
        </p:txBody>
      </p:sp>
      <p:sp>
        <p:nvSpPr>
          <p:cNvPr id="14"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a:t>
            </a:r>
            <a:br>
              <a:rPr lang="it-IT" dirty="0" smtClean="0">
                <a:solidFill>
                  <a:srgbClr val="00458A"/>
                </a:solidFill>
              </a:rPr>
            </a:br>
            <a:r>
              <a:rPr lang="it-IT" sz="1600" dirty="0" smtClean="0">
                <a:solidFill>
                  <a:srgbClr val="00458A"/>
                </a:solidFill>
              </a:rPr>
              <a:t>Procedure per la concessione della garanzia</a:t>
            </a:r>
          </a:p>
        </p:txBody>
      </p:sp>
      <p:sp>
        <p:nvSpPr>
          <p:cNvPr id="13" name="Rectangle 9"/>
          <p:cNvSpPr>
            <a:spLocks noChangeArrowheads="1"/>
          </p:cNvSpPr>
          <p:nvPr/>
        </p:nvSpPr>
        <p:spPr bwMode="auto">
          <a:xfrm>
            <a:off x="981075" y="4870452"/>
            <a:ext cx="1476000" cy="1081089"/>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smtClean="0">
                <a:solidFill>
                  <a:schemeClr val="bg1"/>
                </a:solidFill>
              </a:rPr>
              <a:t>Comunicazioni al Gestore</a:t>
            </a:r>
            <a:endParaRPr lang="it-IT" sz="1400" dirty="0">
              <a:solidFill>
                <a:schemeClr val="bg1"/>
              </a:solidFill>
            </a:endParaRPr>
          </a:p>
        </p:txBody>
      </p:sp>
      <p:sp>
        <p:nvSpPr>
          <p:cNvPr id="15" name="Rectangle 3"/>
          <p:cNvSpPr>
            <a:spLocks noChangeArrowheads="1"/>
          </p:cNvSpPr>
          <p:nvPr/>
        </p:nvSpPr>
        <p:spPr bwMode="auto">
          <a:xfrm>
            <a:off x="2819318" y="4870452"/>
            <a:ext cx="6077038" cy="1081089"/>
          </a:xfrm>
          <a:prstGeom prst="rect">
            <a:avLst/>
          </a:prstGeom>
          <a:noFill/>
          <a:ln w="9525" algn="ctr">
            <a:solidFill>
              <a:schemeClr val="bg2"/>
            </a:solidFill>
            <a:miter lim="800000"/>
            <a:headEnd/>
            <a:tailEnd/>
          </a:ln>
        </p:spPr>
        <p:txBody>
          <a:bodyPr lIns="91432" tIns="45716" rIns="91432" bIns="45716"/>
          <a:lstStyle/>
          <a:p>
            <a:pPr lvl="0" algn="just">
              <a:spcBef>
                <a:spcPct val="0"/>
              </a:spcBef>
              <a:spcAft>
                <a:spcPts val="600"/>
              </a:spcAft>
              <a:buClrTx/>
            </a:pPr>
            <a:r>
              <a:rPr lang="it-IT" sz="1400" b="0" dirty="0" smtClean="0">
                <a:ea typeface="Calibri" pitchFamily="34" charset="0"/>
                <a:cs typeface="Arial" pitchFamily="34" charset="0"/>
              </a:rPr>
              <a:t>Per ogni comunicazione, i </a:t>
            </a:r>
            <a:r>
              <a:rPr lang="it-IT" sz="1400" b="0" i="1" dirty="0" smtClean="0">
                <a:ea typeface="Calibri" pitchFamily="34" charset="0"/>
                <a:cs typeface="Arial" pitchFamily="34" charset="0"/>
              </a:rPr>
              <a:t>soggetti richiedenti</a:t>
            </a:r>
            <a:r>
              <a:rPr lang="it-IT" sz="1400" b="0" dirty="0" smtClean="0">
                <a:ea typeface="Calibri" pitchFamily="34" charset="0"/>
                <a:cs typeface="Arial" pitchFamily="34" charset="0"/>
              </a:rPr>
              <a:t> possono utilizzare dei modelli e/o degli allegati predefiniti facilmente compilabili e reperibili on  </a:t>
            </a:r>
            <a:r>
              <a:rPr lang="it-IT" sz="1400" b="0" dirty="0" err="1" smtClean="0">
                <a:ea typeface="Calibri" pitchFamily="34" charset="0"/>
                <a:cs typeface="Arial" pitchFamily="34" charset="0"/>
              </a:rPr>
              <a:t>line</a:t>
            </a:r>
            <a:r>
              <a:rPr lang="it-IT" sz="1400" b="0" dirty="0" smtClean="0">
                <a:ea typeface="Calibri" pitchFamily="34" charset="0"/>
                <a:cs typeface="Arial" pitchFamily="34" charset="0"/>
              </a:rPr>
              <a:t> sul sito web</a:t>
            </a:r>
            <a:endParaRPr lang="it-IT" sz="1400" b="0" dirty="0" smtClean="0">
              <a:cs typeface="Arial" pitchFamily="34" charset="0"/>
            </a:endParaRPr>
          </a:p>
        </p:txBody>
      </p:sp>
      <p:sp>
        <p:nvSpPr>
          <p:cNvPr id="19" name="Rectangle 9"/>
          <p:cNvSpPr>
            <a:spLocks noChangeArrowheads="1"/>
          </p:cNvSpPr>
          <p:nvPr/>
        </p:nvSpPr>
        <p:spPr bwMode="auto">
          <a:xfrm>
            <a:off x="981075" y="1266822"/>
            <a:ext cx="1476000" cy="1801815"/>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smtClean="0">
                <a:solidFill>
                  <a:schemeClr val="bg1"/>
                </a:solidFill>
              </a:rPr>
              <a:t>Istruttoria</a:t>
            </a:r>
            <a:endParaRPr lang="it-IT" sz="1400" dirty="0">
              <a:solidFill>
                <a:schemeClr val="bg1"/>
              </a:solidFill>
            </a:endParaRPr>
          </a:p>
        </p:txBody>
      </p:sp>
      <p:sp>
        <p:nvSpPr>
          <p:cNvPr id="20" name="Rectangle 3"/>
          <p:cNvSpPr>
            <a:spLocks noChangeArrowheads="1"/>
          </p:cNvSpPr>
          <p:nvPr/>
        </p:nvSpPr>
        <p:spPr bwMode="auto">
          <a:xfrm>
            <a:off x="2781298" y="1266822"/>
            <a:ext cx="6077037" cy="1801815"/>
          </a:xfrm>
          <a:prstGeom prst="rect">
            <a:avLst/>
          </a:prstGeom>
          <a:noFill/>
          <a:ln w="9525" algn="ctr">
            <a:solidFill>
              <a:schemeClr val="bg2"/>
            </a:solidFill>
            <a:miter lim="800000"/>
            <a:headEnd/>
            <a:tailEnd/>
          </a:ln>
        </p:spPr>
        <p:txBody>
          <a:bodyPr lIns="91432" tIns="45716" rIns="91432" bIns="45716"/>
          <a:lstStyle/>
          <a:p>
            <a:r>
              <a:rPr lang="it-IT" sz="1400" b="0" dirty="0" smtClean="0"/>
              <a:t>Il </a:t>
            </a:r>
            <a:r>
              <a:rPr lang="it-IT" sz="1400" b="0" i="1" dirty="0" smtClean="0"/>
              <a:t>Gestore </a:t>
            </a:r>
            <a:r>
              <a:rPr lang="it-IT" sz="1400" b="0" dirty="0" smtClean="0"/>
              <a:t>assegna alle richieste un </a:t>
            </a:r>
            <a:r>
              <a:rPr lang="it-IT" sz="1400" b="0" dirty="0" err="1" smtClean="0"/>
              <a:t>nr</a:t>
            </a:r>
            <a:r>
              <a:rPr lang="it-IT" sz="1400" b="0" dirty="0" smtClean="0"/>
              <a:t>. di posizione identificativo e comunica ai </a:t>
            </a:r>
            <a:r>
              <a:rPr lang="it-IT" sz="1400" b="0" i="1" dirty="0" smtClean="0"/>
              <a:t>soggetti richiedenti </a:t>
            </a:r>
            <a:r>
              <a:rPr lang="it-IT" sz="1400" b="0" dirty="0" smtClean="0"/>
              <a:t>e ai </a:t>
            </a:r>
            <a:r>
              <a:rPr lang="it-IT" sz="1400" b="0" i="1" dirty="0" smtClean="0"/>
              <a:t>soggetti beneficiari finali </a:t>
            </a:r>
            <a:r>
              <a:rPr lang="it-IT" sz="1400" b="0" dirty="0" smtClean="0"/>
              <a:t>entro </a:t>
            </a:r>
            <a:r>
              <a:rPr lang="it-IT" sz="1400" dirty="0" smtClean="0"/>
              <a:t>15 </a:t>
            </a:r>
            <a:r>
              <a:rPr lang="it-IT" sz="1400" dirty="0" err="1" smtClean="0"/>
              <a:t>gg</a:t>
            </a:r>
            <a:r>
              <a:rPr lang="it-IT" sz="1400" dirty="0" smtClean="0"/>
              <a:t> lavorativi </a:t>
            </a:r>
            <a:r>
              <a:rPr lang="it-IT" sz="1400" b="0" dirty="0" smtClean="0"/>
              <a:t>dall’arrivo delle richieste, il </a:t>
            </a:r>
            <a:r>
              <a:rPr lang="it-IT" sz="1400" b="0" dirty="0" err="1" smtClean="0"/>
              <a:t>nr</a:t>
            </a:r>
            <a:r>
              <a:rPr lang="it-IT" sz="1400" b="0" dirty="0" smtClean="0"/>
              <a:t>. di posizione assegnato e il  Responsabile per l’istruttoria, ovvero comunica l’improcedibilità.</a:t>
            </a:r>
          </a:p>
          <a:p>
            <a:endParaRPr lang="it-IT" sz="1400" b="0" dirty="0" smtClean="0">
              <a:solidFill>
                <a:srgbClr val="000000"/>
              </a:solidFill>
              <a:latin typeface="Arial"/>
              <a:ea typeface="Calibri" pitchFamily="34" charset="0"/>
              <a:cs typeface="Arial" pitchFamily="34" charset="0"/>
            </a:endParaRPr>
          </a:p>
          <a:p>
            <a:r>
              <a:rPr lang="it-IT" sz="1400" b="0" dirty="0" smtClean="0">
                <a:solidFill>
                  <a:srgbClr val="000000"/>
                </a:solidFill>
                <a:latin typeface="Arial"/>
                <a:ea typeface="Calibri" pitchFamily="34" charset="0"/>
                <a:cs typeface="Arial" pitchFamily="34" charset="0"/>
              </a:rPr>
              <a:t>Il soggetto richiedente deve inviare le eventuali integrazioni richieste entro </a:t>
            </a:r>
            <a:r>
              <a:rPr lang="it-IT" sz="1400" dirty="0" smtClean="0">
                <a:solidFill>
                  <a:srgbClr val="000000"/>
                </a:solidFill>
                <a:latin typeface="Arial"/>
                <a:ea typeface="Calibri" pitchFamily="34" charset="0"/>
                <a:cs typeface="Arial" pitchFamily="34" charset="0"/>
              </a:rPr>
              <a:t>3 mesi </a:t>
            </a:r>
            <a:r>
              <a:rPr lang="it-IT" sz="1400" b="0" dirty="0" smtClean="0">
                <a:solidFill>
                  <a:srgbClr val="000000"/>
                </a:solidFill>
                <a:latin typeface="Arial"/>
                <a:ea typeface="Calibri" pitchFamily="34" charset="0"/>
                <a:cs typeface="Arial" pitchFamily="34" charset="0"/>
              </a:rPr>
              <a:t>dalla data di ricezione della richiesta da parte del Gestore</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egnaposto numero diapositiva 5"/>
          <p:cNvSpPr>
            <a:spLocks noGrp="1"/>
          </p:cNvSpPr>
          <p:nvPr>
            <p:ph type="sldNum" sz="quarter" idx="12"/>
          </p:nvPr>
        </p:nvSpPr>
        <p:spPr/>
        <p:txBody>
          <a:bodyPr/>
          <a:lstStyle/>
          <a:p>
            <a:pPr>
              <a:defRPr/>
            </a:pPr>
            <a:fld id="{CEA926AC-47C8-4FCF-864F-5A7E60270122}" type="slidenum">
              <a:rPr lang="it-IT" smtClean="0"/>
              <a:pPr>
                <a:defRPr/>
              </a:pPr>
              <a:t>37</a:t>
            </a:fld>
            <a:endParaRPr lang="it-IT"/>
          </a:p>
        </p:txBody>
      </p:sp>
      <p:sp>
        <p:nvSpPr>
          <p:cNvPr id="7" name="Rectangle 9"/>
          <p:cNvSpPr>
            <a:spLocks noChangeArrowheads="1"/>
          </p:cNvSpPr>
          <p:nvPr/>
        </p:nvSpPr>
        <p:spPr bwMode="auto">
          <a:xfrm>
            <a:off x="981075" y="1540439"/>
            <a:ext cx="1476000" cy="4050740"/>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smtClean="0">
                <a:solidFill>
                  <a:schemeClr val="bg1"/>
                </a:solidFill>
              </a:rPr>
              <a:t>Garanzie integrative</a:t>
            </a:r>
            <a:endParaRPr lang="it-IT" sz="1400" dirty="0">
              <a:solidFill>
                <a:schemeClr val="bg1"/>
              </a:solidFill>
            </a:endParaRPr>
          </a:p>
        </p:txBody>
      </p:sp>
      <p:sp>
        <p:nvSpPr>
          <p:cNvPr id="8" name="Rectangle 3"/>
          <p:cNvSpPr>
            <a:spLocks noChangeArrowheads="1"/>
          </p:cNvSpPr>
          <p:nvPr/>
        </p:nvSpPr>
        <p:spPr bwMode="auto">
          <a:xfrm>
            <a:off x="2819318" y="1540438"/>
            <a:ext cx="6077038" cy="4050740"/>
          </a:xfrm>
          <a:prstGeom prst="rect">
            <a:avLst/>
          </a:prstGeom>
          <a:noFill/>
          <a:ln w="9525" algn="ctr">
            <a:solidFill>
              <a:schemeClr val="bg2"/>
            </a:solidFill>
            <a:miter lim="800000"/>
            <a:headEnd/>
            <a:tailEnd/>
          </a:ln>
        </p:spPr>
        <p:txBody>
          <a:bodyPr lIns="91432" tIns="45716" rIns="91432" bIns="45716"/>
          <a:lstStyle/>
          <a:p>
            <a:pPr marL="180000" indent="-180000" algn="just">
              <a:buClrTx/>
              <a:buFont typeface="Wingdings" pitchFamily="2" charset="2"/>
              <a:buChar char="§"/>
            </a:pPr>
            <a:r>
              <a:rPr lang="it-IT" sz="1400" b="0" dirty="0" smtClean="0"/>
              <a:t>Sulla quota di finanziamento garantita dal Fondo non può essere acquisita alcuna altra garanzia reale, assicurativa e bancaria, che invece possono essere acquisite sulla parte residua del finanziamento, purché il loro valore cauzionale complessivo non superi la quota di finanziamento non coperta dalla garanzia del Fondo.</a:t>
            </a:r>
          </a:p>
          <a:p>
            <a:pPr marL="180000" indent="-180000" algn="just">
              <a:buClrTx/>
              <a:buFont typeface="Wingdings" pitchFamily="2" charset="2"/>
              <a:buChar char="§"/>
            </a:pPr>
            <a:endParaRPr lang="it-IT" sz="1400" b="0" dirty="0" smtClean="0"/>
          </a:p>
          <a:p>
            <a:pPr marL="180000" indent="-180000" algn="just">
              <a:buClrTx/>
              <a:buFont typeface="Wingdings" pitchFamily="2" charset="2"/>
              <a:buChar char="§"/>
            </a:pPr>
            <a:r>
              <a:rPr lang="it-IT" sz="1400" b="0" dirty="0" smtClean="0"/>
              <a:t>Nel caso in cui sulla quota non coperta dalla Garanzia venga acquisita una garanzia reale, il soggetto richiedente deve indicare, in fase di richiesta di ammissione o, eventualmente, in fase di richiesta di conferma della garanzia l’ubicazione e la proprietà del bene, il grado dell’eventuale ipoteca, eventuali precedenti gravami, l’ammontare dell’eventuale debito residuo nonché il valore iscritto a garanzia. </a:t>
            </a:r>
          </a:p>
          <a:p>
            <a:pPr marL="180000" indent="-180000" algn="just">
              <a:buClrTx/>
              <a:buFont typeface="Wingdings" pitchFamily="2" charset="2"/>
              <a:buChar char="§"/>
            </a:pPr>
            <a:endParaRPr lang="it-IT" sz="1400" b="0" dirty="0" smtClean="0"/>
          </a:p>
          <a:p>
            <a:pPr marL="180000" indent="-180000" algn="just">
              <a:buClrTx/>
              <a:buFont typeface="Wingdings" pitchFamily="2" charset="2"/>
              <a:buChar char="§"/>
            </a:pPr>
            <a:r>
              <a:rPr lang="it-IT" sz="1400" b="0" dirty="0" smtClean="0"/>
              <a:t>Qualora sulla quota non garantita dal Fondo venga acquisito un pegno su valori mobiliari o denaro, l’importo garantito dal Fondo viene ridotto del valore nominale del citato pegno.</a:t>
            </a:r>
          </a:p>
        </p:txBody>
      </p:sp>
      <p:sp>
        <p:nvSpPr>
          <p:cNvPr id="9" name="Rectangle 4"/>
          <p:cNvSpPr>
            <a:spLocks noGrp="1" noChangeArrowheads="1"/>
          </p:cNvSpPr>
          <p:nvPr>
            <p:ph type="title"/>
          </p:nvPr>
        </p:nvSpPr>
        <p:spPr bwMode="auto">
          <a:xfrm>
            <a:off x="914400" y="274638"/>
            <a:ext cx="8229600" cy="1143000"/>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a:t>
            </a:r>
            <a:br>
              <a:rPr lang="it-IT" dirty="0" smtClean="0">
                <a:solidFill>
                  <a:srgbClr val="00458A"/>
                </a:solidFill>
              </a:rPr>
            </a:br>
            <a:r>
              <a:rPr lang="it-IT" sz="1600" dirty="0" smtClean="0">
                <a:solidFill>
                  <a:srgbClr val="00458A"/>
                </a:solidFill>
              </a:rPr>
              <a:t>Garanzie integrative</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numero diapositiva 7"/>
          <p:cNvSpPr txBox="1">
            <a:spLocks noGrp="1"/>
          </p:cNvSpPr>
          <p:nvPr/>
        </p:nvSpPr>
        <p:spPr bwMode="auto">
          <a:xfrm>
            <a:off x="0" y="6151563"/>
            <a:ext cx="788988" cy="457200"/>
          </a:xfrm>
          <a:prstGeom prst="rect">
            <a:avLst/>
          </a:prstGeom>
          <a:noFill/>
          <a:ln w="9525">
            <a:noFill/>
            <a:miter lim="800000"/>
            <a:headEnd/>
            <a:tailEnd/>
          </a:ln>
        </p:spPr>
        <p:txBody>
          <a:bodyPr lIns="91432" tIns="45716" rIns="91432" bIns="45716" anchor="b"/>
          <a:lstStyle/>
          <a:p>
            <a:pPr algn="ctr" eaLnBrk="0" hangingPunct="0">
              <a:spcBef>
                <a:spcPct val="0"/>
              </a:spcBef>
              <a:buClrTx/>
              <a:buFontTx/>
              <a:buNone/>
            </a:pPr>
            <a:fld id="{9DE455DC-6F52-4566-AC77-B364AB40C7F7}" type="slidenum">
              <a:rPr lang="it-IT" sz="800">
                <a:solidFill>
                  <a:schemeClr val="bg1"/>
                </a:solidFill>
              </a:rPr>
              <a:pPr algn="ctr" eaLnBrk="0" hangingPunct="0">
                <a:spcBef>
                  <a:spcPct val="0"/>
                </a:spcBef>
                <a:buClrTx/>
                <a:buFontTx/>
                <a:buNone/>
              </a:pPr>
              <a:t>38</a:t>
            </a:fld>
            <a:endParaRPr lang="it-IT" sz="800">
              <a:solidFill>
                <a:schemeClr val="bg1"/>
              </a:solidFill>
            </a:endParaRPr>
          </a:p>
        </p:txBody>
      </p:sp>
      <p:sp>
        <p:nvSpPr>
          <p:cNvPr id="19459" name="Rectangle 4"/>
          <p:cNvSpPr>
            <a:spLocks noGrp="1" noChangeArrowheads="1"/>
          </p:cNvSpPr>
          <p:nvPr>
            <p:ph type="title" idx="4294967295"/>
          </p:nvPr>
        </p:nvSpPr>
        <p:spPr bwMode="auto">
          <a:xfrm>
            <a:off x="971550" y="274638"/>
            <a:ext cx="7561263" cy="431800"/>
          </a:xfrm>
          <a:prstGeom prst="rect">
            <a:avLst/>
          </a:prstGeom>
          <a:noFill/>
          <a:ln>
            <a:miter lim="800000"/>
            <a:headEnd/>
            <a:tailEnd/>
          </a:ln>
        </p:spPr>
        <p:txBody>
          <a:bodyPr lIns="91432" tIns="45716" rIns="91432" bIns="45716"/>
          <a:lstStyle/>
          <a:p>
            <a:pPr eaLnBrk="1" hangingPunct="1"/>
            <a:r>
              <a:rPr lang="it-IT" dirty="0" smtClean="0">
                <a:solidFill>
                  <a:srgbClr val="00458A"/>
                </a:solidFill>
              </a:rPr>
              <a:t>Modalità Operative</a:t>
            </a:r>
            <a:r>
              <a:rPr lang="it-IT" sz="1800" dirty="0" smtClean="0">
                <a:solidFill>
                  <a:srgbClr val="00458A"/>
                </a:solidFill>
              </a:rPr>
              <a:t/>
            </a:r>
            <a:br>
              <a:rPr lang="it-IT" sz="1800" dirty="0" smtClean="0">
                <a:solidFill>
                  <a:srgbClr val="00458A"/>
                </a:solidFill>
              </a:rPr>
            </a:br>
            <a:r>
              <a:rPr lang="it-IT" sz="1600" dirty="0" smtClean="0">
                <a:solidFill>
                  <a:srgbClr val="00458A"/>
                </a:solidFill>
              </a:rPr>
              <a:t>Erogazioni</a:t>
            </a:r>
          </a:p>
        </p:txBody>
      </p:sp>
      <p:sp>
        <p:nvSpPr>
          <p:cNvPr id="1946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946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9462"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9463" name="Rectangle 8"/>
          <p:cNvSpPr>
            <a:spLocks noChangeArrowheads="1"/>
          </p:cNvSpPr>
          <p:nvPr/>
        </p:nvSpPr>
        <p:spPr bwMode="auto">
          <a:xfrm>
            <a:off x="2871470" y="1121586"/>
            <a:ext cx="6012180" cy="1814747"/>
          </a:xfrm>
          <a:prstGeom prst="rect">
            <a:avLst/>
          </a:prstGeom>
          <a:noFill/>
          <a:ln w="9525" algn="ctr">
            <a:solidFill>
              <a:schemeClr val="tx1"/>
            </a:solidFill>
            <a:miter lim="800000"/>
            <a:headEnd/>
            <a:tailEnd/>
          </a:ln>
          <a:effectLst/>
        </p:spPr>
        <p:txBody>
          <a:bodyPr wrap="square" lIns="90315" tIns="45158" rIns="90315" bIns="45158">
            <a:spAutoFit/>
          </a:bodyPr>
          <a:lstStyle/>
          <a:p>
            <a:pPr algn="just"/>
            <a:r>
              <a:rPr lang="it-IT" sz="1400" b="0" dirty="0" smtClean="0"/>
              <a:t>I </a:t>
            </a:r>
            <a:r>
              <a:rPr lang="it-IT" sz="1400" b="0" i="1" dirty="0"/>
              <a:t>soggetti richiedenti </a:t>
            </a:r>
            <a:r>
              <a:rPr lang="it-IT" sz="1400" b="0" dirty="0"/>
              <a:t>devono comunicare, in fase di richiesta di ammissione, o, nel caso di richieste preventive, in sede di comunicazione della delibera del </a:t>
            </a:r>
            <a:r>
              <a:rPr lang="it-IT" sz="1400" b="0" i="1" dirty="0"/>
              <a:t>soggetto finanziatore</a:t>
            </a:r>
            <a:r>
              <a:rPr lang="it-IT" sz="1400" b="0" dirty="0"/>
              <a:t>, la data di scadenza e il costo della garanzia, il tasso e le commissioni bancarie applicate</a:t>
            </a:r>
            <a:r>
              <a:rPr lang="it-IT" sz="1400" b="0" dirty="0" smtClean="0"/>
              <a:t>. Nel caso di operazioni finanziarie (ad esempio “anticipazioni auto liquidanti”), la data di stipula o perfezionamento può essere assimilata, ai fini della determinazione della durata della garanzia, alla data di delibera di concessione del </a:t>
            </a:r>
            <a:r>
              <a:rPr lang="it-IT" sz="1400" b="0" i="1" dirty="0" smtClean="0"/>
              <a:t>soggetto finanziatore.</a:t>
            </a:r>
            <a:endParaRPr lang="it-IT" sz="1400" b="0" dirty="0"/>
          </a:p>
        </p:txBody>
      </p:sp>
      <p:sp>
        <p:nvSpPr>
          <p:cNvPr id="19464" name="Rectangle 9"/>
          <p:cNvSpPr>
            <a:spLocks noChangeArrowheads="1"/>
          </p:cNvSpPr>
          <p:nvPr/>
        </p:nvSpPr>
        <p:spPr bwMode="auto">
          <a:xfrm>
            <a:off x="971550" y="1121584"/>
            <a:ext cx="1798635" cy="1814749"/>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a:solidFill>
                  <a:schemeClr val="bg1"/>
                </a:solidFill>
              </a:rPr>
              <a:t>Operazioni di durata pari o inferiore a 18 mesi che non presentano un PDA</a:t>
            </a:r>
          </a:p>
        </p:txBody>
      </p:sp>
      <p:sp>
        <p:nvSpPr>
          <p:cNvPr id="19465" name="Rectangle 11"/>
          <p:cNvSpPr>
            <a:spLocks noChangeArrowheads="1"/>
          </p:cNvSpPr>
          <p:nvPr/>
        </p:nvSpPr>
        <p:spPr bwMode="auto">
          <a:xfrm>
            <a:off x="2871470" y="2994343"/>
            <a:ext cx="6012180" cy="3064320"/>
          </a:xfrm>
          <a:prstGeom prst="rect">
            <a:avLst/>
          </a:prstGeom>
          <a:noFill/>
          <a:ln w="9525" algn="ctr">
            <a:solidFill>
              <a:schemeClr val="tx1"/>
            </a:solidFill>
            <a:miter lim="800000"/>
            <a:headEnd/>
            <a:tailEnd/>
          </a:ln>
          <a:effectLst/>
        </p:spPr>
        <p:txBody>
          <a:bodyPr wrap="square" lIns="90315" tIns="45158" rIns="90315" bIns="45158">
            <a:spAutoFit/>
          </a:bodyPr>
          <a:lstStyle/>
          <a:p>
            <a:pPr algn="just" defTabSz="892175">
              <a:buClrTx/>
              <a:buFont typeface="Wingdings" pitchFamily="2" charset="2"/>
              <a:buChar char="§"/>
            </a:pPr>
            <a:r>
              <a:rPr lang="it-IT" sz="1400" b="0" dirty="0"/>
              <a:t>Le operazioni devono essere perfezionate mediante contratto di finanziamento e atto di erogazione.</a:t>
            </a:r>
          </a:p>
          <a:p>
            <a:pPr algn="just" defTabSz="892175">
              <a:buClrTx/>
              <a:buFont typeface="Wingdings" pitchFamily="2" charset="2"/>
              <a:buChar char="§"/>
            </a:pPr>
            <a:r>
              <a:rPr lang="it-IT" sz="1400" b="0" dirty="0"/>
              <a:t>almeno il 25% dell’importo </a:t>
            </a:r>
            <a:r>
              <a:rPr lang="it-IT" sz="1400" b="0" dirty="0" smtClean="0"/>
              <a:t>deve </a:t>
            </a:r>
            <a:r>
              <a:rPr lang="it-IT" sz="1400" b="0" dirty="0"/>
              <a:t>essere erogato entro 6 mesi dalla delibera del Comitato</a:t>
            </a:r>
          </a:p>
          <a:p>
            <a:pPr algn="just" defTabSz="892175">
              <a:buClrTx/>
              <a:buFont typeface="Wingdings" pitchFamily="2" charset="2"/>
              <a:buChar char="§"/>
            </a:pPr>
            <a:r>
              <a:rPr lang="it-IT" sz="1400" b="0" dirty="0"/>
              <a:t>L’erogazione a saldo deve avvenire entro 18 mesi dalla data della delibera del Comitato.</a:t>
            </a:r>
          </a:p>
          <a:p>
            <a:pPr algn="just" defTabSz="892175">
              <a:buClrTx/>
              <a:buFont typeface="Wingdings" pitchFamily="2" charset="2"/>
              <a:buChar char="§"/>
            </a:pPr>
            <a:r>
              <a:rPr lang="it-IT" sz="1400" b="0" dirty="0"/>
              <a:t>Ciascuna erogazione, parziale o a saldo, deve essere comunicata entro 3 mesi dalla data di erogazione.</a:t>
            </a:r>
          </a:p>
          <a:p>
            <a:pPr algn="just" defTabSz="892175">
              <a:buClrTx/>
              <a:buFont typeface="Wingdings" pitchFamily="2" charset="2"/>
              <a:buChar char="§"/>
            </a:pPr>
            <a:r>
              <a:rPr lang="it-IT" sz="1400" b="0" dirty="0"/>
              <a:t>In caso di erogazione parziale o a saldo antecedente alla data di concessione della </a:t>
            </a:r>
            <a:r>
              <a:rPr lang="it-IT" sz="1400" b="0" dirty="0" smtClean="0"/>
              <a:t>garanzia</a:t>
            </a:r>
            <a:r>
              <a:rPr lang="it-IT" sz="1400" b="0" i="1" dirty="0" smtClean="0"/>
              <a:t> </a:t>
            </a:r>
            <a:r>
              <a:rPr lang="it-IT" sz="1400" b="0" dirty="0"/>
              <a:t>e non indicata sulla richiesta di ammissione, il </a:t>
            </a:r>
            <a:r>
              <a:rPr lang="it-IT" sz="1400" b="0" i="1" dirty="0"/>
              <a:t>soggetto richiedente </a:t>
            </a:r>
            <a:r>
              <a:rPr lang="it-IT" sz="1400" b="0" dirty="0"/>
              <a:t>(e/o il </a:t>
            </a:r>
            <a:r>
              <a:rPr lang="it-IT" sz="1400" b="0" i="1" dirty="0"/>
              <a:t>soggetto finanziatore, </a:t>
            </a:r>
            <a:r>
              <a:rPr lang="it-IT" sz="1400" b="0" dirty="0"/>
              <a:t>nel caso di </a:t>
            </a:r>
            <a:r>
              <a:rPr lang="it-IT" sz="1400" b="0" i="1" dirty="0"/>
              <a:t>Controgaranzia </a:t>
            </a:r>
            <a:r>
              <a:rPr lang="it-IT" sz="1400" b="0" dirty="0"/>
              <a:t>“a </a:t>
            </a:r>
            <a:r>
              <a:rPr lang="it-IT" sz="1400" b="0" dirty="0" smtClean="0"/>
              <a:t>prima richiesta</a:t>
            </a:r>
            <a:r>
              <a:rPr lang="it-IT" sz="1400" b="0" dirty="0"/>
              <a:t>”), deve comunicare l’erogazione entro 3 mesi dalla data di delibera di ammissione all’intervento del F</a:t>
            </a:r>
            <a:r>
              <a:rPr lang="it-IT" sz="1400" b="0" i="1" dirty="0"/>
              <a:t>ondo</a:t>
            </a:r>
            <a:r>
              <a:rPr lang="it-IT" sz="1400" b="0" dirty="0"/>
              <a:t>.</a:t>
            </a:r>
          </a:p>
        </p:txBody>
      </p:sp>
      <p:sp>
        <p:nvSpPr>
          <p:cNvPr id="19466" name="Rectangle 9"/>
          <p:cNvSpPr>
            <a:spLocks noChangeArrowheads="1"/>
          </p:cNvSpPr>
          <p:nvPr/>
        </p:nvSpPr>
        <p:spPr bwMode="auto">
          <a:xfrm>
            <a:off x="971550" y="2994343"/>
            <a:ext cx="1798635" cy="3064320"/>
          </a:xfrm>
          <a:prstGeom prst="rect">
            <a:avLst/>
          </a:prstGeom>
          <a:solidFill>
            <a:srgbClr val="00458A"/>
          </a:solidFill>
          <a:ln w="9525">
            <a:noFill/>
            <a:miter lim="800000"/>
            <a:headEnd/>
            <a:tailEnd/>
          </a:ln>
        </p:spPr>
        <p:txBody>
          <a:bodyPr lIns="86493" tIns="43247" rIns="86493" bIns="43247" anchor="ctr"/>
          <a:lstStyle/>
          <a:p>
            <a:pPr algn="ctr" defTabSz="912813"/>
            <a:r>
              <a:rPr lang="it-IT" sz="1400" dirty="0">
                <a:solidFill>
                  <a:schemeClr val="bg1"/>
                </a:solidFill>
              </a:rPr>
              <a:t>Operazioni di durata superiore a 18 mesi ed operazioni di durata pari o inferiore a 18 mesi che presentano un PDA</a:t>
            </a:r>
          </a:p>
        </p:txBody>
      </p:sp>
      <p:sp>
        <p:nvSpPr>
          <p:cNvPr id="11" name="CasellaDiTesto 10"/>
          <p:cNvSpPr txBox="1"/>
          <p:nvPr/>
        </p:nvSpPr>
        <p:spPr>
          <a:xfrm>
            <a:off x="971550" y="5949315"/>
            <a:ext cx="7561263" cy="292388"/>
          </a:xfrm>
          <a:prstGeom prst="rect">
            <a:avLst/>
          </a:prstGeom>
          <a:noFill/>
        </p:spPr>
        <p:txBody>
          <a:bodyPr wrap="square" rtlCol="0">
            <a:spAutoFit/>
          </a:bodyPr>
          <a:lstStyle/>
          <a:p>
            <a:endParaRPr lang="it-IT" dirty="0"/>
          </a:p>
        </p:txBody>
      </p:sp>
      <p:sp>
        <p:nvSpPr>
          <p:cNvPr id="12" name="CasellaDiTesto 11"/>
          <p:cNvSpPr txBox="1"/>
          <p:nvPr/>
        </p:nvSpPr>
        <p:spPr>
          <a:xfrm>
            <a:off x="971550" y="6116320"/>
            <a:ext cx="7923212" cy="523220"/>
          </a:xfrm>
          <a:prstGeom prst="rect">
            <a:avLst/>
          </a:prstGeom>
          <a:noFill/>
          <a:ln>
            <a:solidFill>
              <a:schemeClr val="tx1"/>
            </a:solidFill>
          </a:ln>
        </p:spPr>
        <p:txBody>
          <a:bodyPr wrap="square" rtlCol="0">
            <a:spAutoFit/>
          </a:bodyPr>
          <a:lstStyle/>
          <a:p>
            <a:pPr algn="just"/>
            <a:r>
              <a:rPr lang="it-IT" sz="1400" b="0" dirty="0" smtClean="0"/>
              <a:t>Sono previste diverse tempistiche di erogazione (parziale e a saldo) per le operazioni di leasing mobiliare e immobiliare e per le operazioni sul capitale di rischio.</a:t>
            </a:r>
            <a:endParaRPr lang="it-IT" sz="1400" b="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5"/>
          <p:cNvSpPr>
            <a:spLocks noGrp="1"/>
          </p:cNvSpPr>
          <p:nvPr>
            <p:ph type="sldNum" sz="quarter" idx="12"/>
          </p:nvPr>
        </p:nvSpPr>
        <p:spPr>
          <a:noFill/>
        </p:spPr>
        <p:txBody>
          <a:bodyPr/>
          <a:lstStyle/>
          <a:p>
            <a:fld id="{ED8177CA-BDA7-4C5A-BB12-F3E28FD457B2}" type="slidenum">
              <a:rPr lang="it-IT" smtClean="0"/>
              <a:pPr/>
              <a:t>39</a:t>
            </a:fld>
            <a:endParaRPr lang="it-IT" smtClean="0"/>
          </a:p>
        </p:txBody>
      </p:sp>
      <p:sp>
        <p:nvSpPr>
          <p:cNvPr id="10243"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0244" name="Rectangle 4"/>
          <p:cNvSpPr>
            <a:spLocks noChangeArrowheads="1"/>
          </p:cNvSpPr>
          <p:nvPr/>
        </p:nvSpPr>
        <p:spPr bwMode="auto">
          <a:xfrm>
            <a:off x="2408238" y="2925763"/>
            <a:ext cx="6411912" cy="274637"/>
          </a:xfrm>
          <a:prstGeom prst="rect">
            <a:avLst/>
          </a:prstGeom>
          <a:noFill/>
          <a:ln w="9525">
            <a:noFill/>
            <a:miter lim="800000"/>
            <a:headEnd/>
            <a:tailEnd/>
          </a:ln>
        </p:spPr>
        <p:txBody>
          <a:bodyPr lIns="0" tIns="0" rIns="0" bIns="0" anchor="b">
            <a:spAutoFit/>
          </a:bodyPr>
          <a:lstStyle/>
          <a:p>
            <a:pPr>
              <a:spcBef>
                <a:spcPct val="0"/>
              </a:spcBef>
              <a:buClr>
                <a:srgbClr val="00458A"/>
              </a:buClr>
            </a:pPr>
            <a:r>
              <a:rPr lang="it-IT" sz="1800" dirty="0" smtClean="0">
                <a:solidFill>
                  <a:srgbClr val="00458A"/>
                </a:solidFill>
              </a:rPr>
              <a:t>Criteri di Valutazione</a:t>
            </a:r>
            <a:endParaRPr lang="de-DE" sz="1800" i="1" dirty="0">
              <a:solidFill>
                <a:srgbClr val="00458A"/>
              </a:solidFill>
            </a:endParaRPr>
          </a:p>
        </p:txBody>
      </p:sp>
      <p:pic>
        <p:nvPicPr>
          <p:cNvPr id="10245"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numero diapositiva 7"/>
          <p:cNvSpPr>
            <a:spLocks noGrp="1"/>
          </p:cNvSpPr>
          <p:nvPr>
            <p:ph type="sldNum" sz="quarter" idx="12"/>
          </p:nvPr>
        </p:nvSpPr>
        <p:spPr>
          <a:noFill/>
        </p:spPr>
        <p:txBody>
          <a:bodyPr/>
          <a:lstStyle/>
          <a:p>
            <a:fld id="{46340A48-BD67-416D-A0F9-E8524FE986A8}" type="slidenum">
              <a:rPr lang="it-IT" smtClean="0"/>
              <a:pPr/>
              <a:t>4</a:t>
            </a:fld>
            <a:endParaRPr lang="it-IT" smtClean="0"/>
          </a:p>
        </p:txBody>
      </p:sp>
      <p:sp>
        <p:nvSpPr>
          <p:cNvPr id="11267" name="Rectangle 3"/>
          <p:cNvSpPr>
            <a:spLocks noChangeArrowheads="1"/>
          </p:cNvSpPr>
          <p:nvPr/>
        </p:nvSpPr>
        <p:spPr bwMode="auto">
          <a:xfrm>
            <a:off x="976313" y="2946400"/>
            <a:ext cx="7653337" cy="2411413"/>
          </a:xfrm>
          <a:prstGeom prst="rect">
            <a:avLst/>
          </a:prstGeom>
          <a:noFill/>
          <a:ln w="9525" algn="ctr">
            <a:noFill/>
            <a:miter lim="800000"/>
            <a:headEnd/>
            <a:tailEnd/>
          </a:ln>
        </p:spPr>
        <p:txBody>
          <a:bodyPr lIns="91432" tIns="45716" rIns="91432" bIns="45716"/>
          <a:lstStyle/>
          <a:p>
            <a:pPr algn="just">
              <a:spcBef>
                <a:spcPct val="50000"/>
              </a:spcBef>
            </a:pPr>
            <a:r>
              <a:rPr lang="it-IT" sz="1600" b="0" dirty="0" smtClean="0">
                <a:ea typeface="Times New Roman" pitchFamily="18" charset="0"/>
                <a:cs typeface="Arial" charset="0"/>
              </a:rPr>
              <a:t>Il </a:t>
            </a:r>
            <a:r>
              <a:rPr lang="it-IT" sz="1600" b="0" dirty="0">
                <a:ea typeface="Times New Roman" pitchFamily="18" charset="0"/>
                <a:cs typeface="Arial" charset="0"/>
              </a:rPr>
              <a:t>Fondo interviene su operazioni finanziarie, a favore di PMI, perfezionate da banche, intermediari finanziari “</a:t>
            </a:r>
            <a:r>
              <a:rPr lang="it-IT" sz="1600" b="0" dirty="0" smtClean="0">
                <a:ea typeface="Times New Roman" pitchFamily="18" charset="0"/>
                <a:cs typeface="Arial" charset="0"/>
              </a:rPr>
              <a:t>107”, SFIS </a:t>
            </a:r>
            <a:r>
              <a:rPr lang="it-IT" sz="1600" b="0" dirty="0">
                <a:ea typeface="Times New Roman" pitchFamily="18" charset="0"/>
                <a:cs typeface="Arial" charset="0"/>
              </a:rPr>
              <a:t>(Società Finanziarie per l’Innovazione e lo Sviluppo</a:t>
            </a:r>
            <a:r>
              <a:rPr lang="it-IT" sz="1600" b="0" dirty="0" smtClean="0">
                <a:ea typeface="Times New Roman" pitchFamily="18" charset="0"/>
                <a:cs typeface="Arial" charset="0"/>
              </a:rPr>
              <a:t>), SGR e Società di Gestione Armonizzate. </a:t>
            </a:r>
            <a:r>
              <a:rPr lang="it-IT" sz="1600" b="0" dirty="0">
                <a:ea typeface="Times New Roman" pitchFamily="18" charset="0"/>
                <a:cs typeface="Arial" charset="0"/>
              </a:rPr>
              <a:t>E’ inoltre prevista la controgaranzia del Fondo a favore delle garanzie prestate dai Confidi e dagli altri fondi di garanzia. </a:t>
            </a:r>
            <a:endParaRPr lang="it-IT" sz="1600" b="0" dirty="0" smtClean="0">
              <a:ea typeface="Times New Roman" pitchFamily="18" charset="0"/>
              <a:cs typeface="Arial" charset="0"/>
            </a:endParaRPr>
          </a:p>
          <a:p>
            <a:pPr algn="just">
              <a:spcBef>
                <a:spcPct val="50000"/>
              </a:spcBef>
            </a:pPr>
            <a:r>
              <a:rPr lang="it-IT" sz="1600" b="0" dirty="0"/>
              <a:t>Disposizioni di estremo rilievo circa l’operatività del Fondo, sono state introdotte dalla Legge anti-crisi n. 2/2009 (Art. 11 “</a:t>
            </a:r>
            <a:r>
              <a:rPr lang="it-IT" sz="1600" b="0" i="1" dirty="0"/>
              <a:t>Potenziamento finanziario dei Confidi anche con addizione della garanzia dello Stato</a:t>
            </a:r>
            <a:r>
              <a:rPr lang="it-IT" sz="1600" b="0" dirty="0"/>
              <a:t>”) e dalla Legge incentivi n. 33/2009 (Art. 7 </a:t>
            </a:r>
            <a:r>
              <a:rPr lang="it-IT" sz="1600" b="0" dirty="0" err="1"/>
              <a:t>quinquies</a:t>
            </a:r>
            <a:r>
              <a:rPr lang="it-IT" sz="1600" b="0" dirty="0"/>
              <a:t>) e dalla Legge Salva Italia n. 214/2011 (Art. 39 Misure per le micro, piccole e medie imprese</a:t>
            </a:r>
            <a:endParaRPr lang="it-IT" sz="1600" b="0" dirty="0">
              <a:ea typeface="Times New Roman" pitchFamily="18" charset="0"/>
              <a:cs typeface="Arial" charset="0"/>
            </a:endParaRPr>
          </a:p>
        </p:txBody>
      </p:sp>
      <p:sp>
        <p:nvSpPr>
          <p:cNvPr id="11268"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600" dirty="0" smtClean="0">
                <a:solidFill>
                  <a:srgbClr val="00458A"/>
                </a:solidFill>
              </a:rPr>
              <a:t>Storia del Fondo di Garanzia</a:t>
            </a:r>
            <a:br>
              <a:rPr lang="it-IT" sz="1600" dirty="0" smtClean="0">
                <a:solidFill>
                  <a:srgbClr val="00458A"/>
                </a:solidFill>
              </a:rPr>
            </a:br>
            <a:r>
              <a:rPr lang="it-IT" sz="1600" dirty="0" smtClean="0">
                <a:solidFill>
                  <a:srgbClr val="00458A"/>
                </a:solidFill>
              </a:rPr>
              <a:t>Evoluzione</a:t>
            </a:r>
          </a:p>
        </p:txBody>
      </p:sp>
      <p:sp>
        <p:nvSpPr>
          <p:cNvPr id="11269"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1270"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1271"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1272"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1273" name="Rectangle 9"/>
          <p:cNvSpPr>
            <a:spLocks noChangeArrowheads="1"/>
          </p:cNvSpPr>
          <p:nvPr/>
        </p:nvSpPr>
        <p:spPr bwMode="auto">
          <a:xfrm>
            <a:off x="976313" y="1341438"/>
            <a:ext cx="7654925" cy="826002"/>
          </a:xfrm>
          <a:prstGeom prst="rect">
            <a:avLst/>
          </a:prstGeom>
          <a:noFill/>
          <a:ln w="9525">
            <a:solidFill>
              <a:schemeClr val="bg2"/>
            </a:solidFill>
            <a:miter lim="800000"/>
            <a:headEnd/>
            <a:tailEnd/>
          </a:ln>
        </p:spPr>
        <p:txBody>
          <a:bodyPr lIns="86493" tIns="43247" rIns="86493" bIns="43247">
            <a:spAutoFit/>
          </a:bodyPr>
          <a:lstStyle/>
          <a:p>
            <a:pPr algn="just">
              <a:spcBef>
                <a:spcPct val="50000"/>
              </a:spcBef>
            </a:pPr>
            <a:r>
              <a:rPr lang="it-IT" sz="1600" b="0" dirty="0"/>
              <a:t>Il Fondo di garanzia per le PMI viene costituito presso </a:t>
            </a:r>
            <a:r>
              <a:rPr lang="it-IT" sz="1600" b="0" dirty="0" smtClean="0"/>
              <a:t> </a:t>
            </a:r>
            <a:r>
              <a:rPr lang="it-IT" sz="1600" b="0" dirty="0"/>
              <a:t>con Legge n. 662/96 (art. 2, comma 100, lettera a) “</a:t>
            </a:r>
            <a:r>
              <a:rPr lang="it-IT" sz="1600" b="0" i="1" dirty="0"/>
              <a:t>allo scopo di assicurare una parziale assicurazione ai crediti concessi dagli istituti di credito a favore delle piccole e medie imprese</a:t>
            </a:r>
            <a:r>
              <a:rPr lang="it-IT" sz="1600" b="0" dirty="0"/>
              <a:t>”</a:t>
            </a:r>
          </a:p>
        </p:txBody>
      </p:sp>
      <p:sp>
        <p:nvSpPr>
          <p:cNvPr id="11274" name="AutoShape 11"/>
          <p:cNvSpPr>
            <a:spLocks noChangeArrowheads="1"/>
          </p:cNvSpPr>
          <p:nvPr/>
        </p:nvSpPr>
        <p:spPr bwMode="auto">
          <a:xfrm rot="10800000">
            <a:off x="3851274" y="2347911"/>
            <a:ext cx="1800000" cy="324000"/>
          </a:xfrm>
          <a:prstGeom prst="triangle">
            <a:avLst>
              <a:gd name="adj" fmla="val 50000"/>
            </a:avLst>
          </a:prstGeom>
          <a:solidFill>
            <a:srgbClr val="00458A"/>
          </a:solidFill>
          <a:ln w="9525">
            <a:solidFill>
              <a:schemeClr val="bg2"/>
            </a:solidFill>
            <a:miter lim="800000"/>
            <a:headEnd/>
            <a:tailEnd/>
          </a:ln>
        </p:spPr>
        <p:txBody>
          <a:bodyPr wrap="none" anchor="ctr"/>
          <a:lstStyle/>
          <a:p>
            <a:endParaRPr lang="it-IT"/>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numero diapositiva 7"/>
          <p:cNvSpPr txBox="1">
            <a:spLocks noGrp="1"/>
          </p:cNvSpPr>
          <p:nvPr/>
        </p:nvSpPr>
        <p:spPr bwMode="auto">
          <a:xfrm>
            <a:off x="0" y="6151563"/>
            <a:ext cx="788988" cy="457200"/>
          </a:xfrm>
          <a:prstGeom prst="rect">
            <a:avLst/>
          </a:prstGeom>
          <a:noFill/>
          <a:ln w="9525">
            <a:noFill/>
            <a:miter lim="800000"/>
            <a:headEnd/>
            <a:tailEnd/>
          </a:ln>
        </p:spPr>
        <p:txBody>
          <a:bodyPr lIns="91432" tIns="45716" rIns="91432" bIns="45716" anchor="b"/>
          <a:lstStyle/>
          <a:p>
            <a:pPr algn="ctr" eaLnBrk="0" hangingPunct="0">
              <a:spcBef>
                <a:spcPct val="0"/>
              </a:spcBef>
              <a:buClrTx/>
              <a:buFontTx/>
              <a:buNone/>
            </a:pPr>
            <a:fld id="{6526EFBE-667F-4643-B111-0C3C5CADE543}" type="slidenum">
              <a:rPr lang="it-IT" sz="800">
                <a:solidFill>
                  <a:schemeClr val="bg1"/>
                </a:solidFill>
              </a:rPr>
              <a:pPr algn="ctr" eaLnBrk="0" hangingPunct="0">
                <a:spcBef>
                  <a:spcPct val="0"/>
                </a:spcBef>
                <a:buClrTx/>
                <a:buFontTx/>
                <a:buNone/>
              </a:pPr>
              <a:t>40</a:t>
            </a:fld>
            <a:endParaRPr lang="it-IT" sz="800">
              <a:solidFill>
                <a:schemeClr val="bg1"/>
              </a:solidFill>
            </a:endParaRPr>
          </a:p>
        </p:txBody>
      </p:sp>
      <p:sp>
        <p:nvSpPr>
          <p:cNvPr id="44035" name="Rectangle 4"/>
          <p:cNvSpPr>
            <a:spLocks noGrp="1" noChangeArrowheads="1"/>
          </p:cNvSpPr>
          <p:nvPr>
            <p:ph type="title" idx="4294967295"/>
          </p:nvPr>
        </p:nvSpPr>
        <p:spPr bwMode="auto">
          <a:xfrm>
            <a:off x="879475" y="274637"/>
            <a:ext cx="7751763" cy="631821"/>
          </a:xfrm>
          <a:prstGeom prst="rect">
            <a:avLst/>
          </a:prstGeom>
          <a:noFill/>
          <a:ln>
            <a:miter lim="800000"/>
            <a:headEnd/>
            <a:tailEnd/>
          </a:ln>
        </p:spPr>
        <p:txBody>
          <a:bodyPr lIns="91432" tIns="45716" rIns="91432" bIns="45716"/>
          <a:lstStyle/>
          <a:p>
            <a:pPr eaLnBrk="1" hangingPunct="1"/>
            <a:r>
              <a:rPr lang="it-IT" dirty="0" smtClean="0">
                <a:solidFill>
                  <a:srgbClr val="00458A"/>
                </a:solidFill>
              </a:rPr>
              <a:t>Criteri di valutazione</a:t>
            </a:r>
            <a:r>
              <a:rPr lang="it-IT" sz="1800" dirty="0" smtClean="0">
                <a:solidFill>
                  <a:srgbClr val="00458A"/>
                </a:solidFill>
              </a:rPr>
              <a:t> </a:t>
            </a:r>
            <a:br>
              <a:rPr lang="it-IT" sz="1800" dirty="0" smtClean="0">
                <a:solidFill>
                  <a:srgbClr val="00458A"/>
                </a:solidFill>
              </a:rPr>
            </a:br>
            <a:r>
              <a:rPr lang="it-IT" sz="1600" dirty="0" err="1" smtClean="0">
                <a:solidFill>
                  <a:srgbClr val="00458A"/>
                </a:solidFill>
              </a:rPr>
              <a:t>Scoring</a:t>
            </a:r>
            <a:r>
              <a:rPr lang="it-IT" sz="1600" dirty="0" smtClean="0">
                <a:solidFill>
                  <a:srgbClr val="00458A"/>
                </a:solidFill>
              </a:rPr>
              <a:t> e Fasce di Valutazione</a:t>
            </a:r>
            <a:endParaRPr lang="it-IT" sz="1600" b="0" dirty="0" smtClean="0">
              <a:solidFill>
                <a:srgbClr val="00458A"/>
              </a:solidFill>
            </a:endParaRPr>
          </a:p>
        </p:txBody>
      </p:sp>
      <p:sp>
        <p:nvSpPr>
          <p:cNvPr id="44036"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44037"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44038"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44039"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44040" name="Rectangle 3"/>
          <p:cNvSpPr>
            <a:spLocks noChangeArrowheads="1"/>
          </p:cNvSpPr>
          <p:nvPr/>
        </p:nvSpPr>
        <p:spPr bwMode="auto">
          <a:xfrm>
            <a:off x="981075" y="1022350"/>
            <a:ext cx="7551738" cy="5289554"/>
          </a:xfrm>
          <a:prstGeom prst="rect">
            <a:avLst/>
          </a:prstGeom>
          <a:noFill/>
          <a:ln w="9525" algn="ctr">
            <a:noFill/>
            <a:miter lim="800000"/>
            <a:headEnd/>
            <a:tailEnd/>
          </a:ln>
        </p:spPr>
        <p:txBody>
          <a:bodyPr lIns="91432" tIns="45716" rIns="91432" bIns="45716" anchor="ctr"/>
          <a:lstStyle/>
          <a:p>
            <a:pPr marL="270000" indent="-270000" algn="just" defTabSz="892175">
              <a:lnSpc>
                <a:spcPct val="90000"/>
              </a:lnSpc>
              <a:buClrTx/>
              <a:buSzPct val="70000"/>
              <a:buFont typeface="Wingdings" pitchFamily="2" charset="2"/>
              <a:buChar char="§"/>
            </a:pPr>
            <a:r>
              <a:rPr lang="it-IT" sz="1400" b="0" dirty="0" smtClean="0">
                <a:cs typeface="Arial" charset="0"/>
              </a:rPr>
              <a:t>Ai </a:t>
            </a:r>
            <a:r>
              <a:rPr lang="it-IT" sz="1400" b="0" dirty="0">
                <a:cs typeface="Arial" charset="0"/>
              </a:rPr>
              <a:t>fini dell’ammissione alla garanzia del Fondo le PMI vengono valutate, mediante appositi modelli, sulla base dei dati di bilancio degli ultimi due esercizi e della situazione contabile aggiornata a data recente</a:t>
            </a:r>
            <a:r>
              <a:rPr lang="it-IT" sz="1400" b="0" dirty="0" smtClean="0">
                <a:cs typeface="Arial" charset="0"/>
              </a:rPr>
              <a:t>.</a:t>
            </a:r>
          </a:p>
          <a:p>
            <a:pPr marL="270000" indent="-270000" algn="just" defTabSz="892175">
              <a:lnSpc>
                <a:spcPct val="90000"/>
              </a:lnSpc>
              <a:buClrTx/>
              <a:buSzPct val="70000"/>
            </a:pPr>
            <a:endParaRPr lang="it-IT" sz="1400" b="0" dirty="0">
              <a:cs typeface="Arial" charset="0"/>
            </a:endParaRPr>
          </a:p>
          <a:p>
            <a:pPr marL="270000" indent="-270000" algn="just" defTabSz="892175">
              <a:lnSpc>
                <a:spcPct val="90000"/>
              </a:lnSpc>
              <a:buClrTx/>
              <a:buSzPct val="70000"/>
              <a:buFont typeface="Wingdings" pitchFamily="2" charset="2"/>
              <a:buChar char="§"/>
            </a:pPr>
            <a:r>
              <a:rPr lang="it-IT" sz="1400" b="0" dirty="0">
                <a:cs typeface="Arial" charset="0"/>
              </a:rPr>
              <a:t>I modelli di valutazione sono suddivisi per settore economico, regime </a:t>
            </a:r>
            <a:r>
              <a:rPr lang="it-IT" sz="1400" b="0" dirty="0" smtClean="0">
                <a:cs typeface="Arial" charset="0"/>
              </a:rPr>
              <a:t>di contabilità </a:t>
            </a:r>
            <a:r>
              <a:rPr lang="it-IT" sz="1400" b="0" dirty="0">
                <a:cs typeface="Arial" charset="0"/>
              </a:rPr>
              <a:t>(ordinaria o semplificata) e tipologia di operazione </a:t>
            </a:r>
            <a:r>
              <a:rPr lang="it-IT" sz="1400" b="0" dirty="0" smtClean="0">
                <a:cs typeface="Arial" charset="0"/>
              </a:rPr>
              <a:t>presentata. </a:t>
            </a:r>
          </a:p>
          <a:p>
            <a:pPr marL="270000" indent="-270000" algn="just" defTabSz="892175">
              <a:lnSpc>
                <a:spcPct val="90000"/>
              </a:lnSpc>
              <a:buClrTx/>
              <a:buSzPct val="70000"/>
            </a:pPr>
            <a:endParaRPr lang="it-IT" sz="1400" b="0" dirty="0" smtClean="0">
              <a:cs typeface="Arial" charset="0"/>
            </a:endParaRPr>
          </a:p>
          <a:p>
            <a:pPr marL="270000" indent="-270000" algn="just" defTabSz="892175">
              <a:lnSpc>
                <a:spcPct val="90000"/>
              </a:lnSpc>
              <a:buClrTx/>
              <a:buSzPct val="70000"/>
              <a:buFont typeface="Wingdings" pitchFamily="2" charset="2"/>
              <a:buChar char="§"/>
            </a:pPr>
            <a:r>
              <a:rPr lang="it-IT" sz="1400" b="0" dirty="0" smtClean="0">
                <a:cs typeface="Arial" charset="0"/>
              </a:rPr>
              <a:t>Per ogni impresa viene calcolato lo </a:t>
            </a:r>
            <a:r>
              <a:rPr lang="it-IT" sz="1400" b="0" dirty="0" err="1" smtClean="0">
                <a:cs typeface="Arial" charset="0"/>
              </a:rPr>
              <a:t>scoring</a:t>
            </a:r>
            <a:r>
              <a:rPr lang="it-IT" sz="1400" b="0" dirty="0" smtClean="0">
                <a:cs typeface="Arial" charset="0"/>
              </a:rPr>
              <a:t> sulla base di 4 indici calcolati sugli ultimi due bilanci</a:t>
            </a:r>
          </a:p>
          <a:p>
            <a:pPr marL="270000" indent="-270000" algn="just" defTabSz="892175">
              <a:lnSpc>
                <a:spcPct val="90000"/>
              </a:lnSpc>
              <a:buClrTx/>
              <a:buSzPct val="70000"/>
            </a:pPr>
            <a:endParaRPr lang="it-IT" sz="1400" b="0" dirty="0" smtClean="0">
              <a:cs typeface="Arial" charset="0"/>
            </a:endParaRPr>
          </a:p>
          <a:p>
            <a:pPr marL="270000" indent="-270000" algn="just" defTabSz="892175">
              <a:lnSpc>
                <a:spcPct val="90000"/>
              </a:lnSpc>
              <a:buClrTx/>
              <a:buFont typeface="Wingdings" pitchFamily="2" charset="2"/>
              <a:buChar char="§"/>
            </a:pPr>
            <a:r>
              <a:rPr lang="it-IT" sz="1400" b="0" dirty="0" smtClean="0">
                <a:cs typeface="Arial" charset="0"/>
              </a:rPr>
              <a:t>Dopo il calcolo dello </a:t>
            </a:r>
            <a:r>
              <a:rPr lang="it-IT" sz="1400" b="0" dirty="0" err="1" smtClean="0">
                <a:cs typeface="Arial" charset="0"/>
              </a:rPr>
              <a:t>scoring</a:t>
            </a:r>
            <a:r>
              <a:rPr lang="it-IT" sz="1400" b="0" dirty="0" smtClean="0">
                <a:cs typeface="Arial" charset="0"/>
              </a:rPr>
              <a:t>, è possibile attribuire all’impresa una delle fasce di valutazione:</a:t>
            </a:r>
          </a:p>
          <a:p>
            <a:pPr marL="637200" lvl="2" indent="-180000" algn="just" defTabSz="892175">
              <a:lnSpc>
                <a:spcPct val="90000"/>
              </a:lnSpc>
              <a:buClrTx/>
              <a:buFont typeface="Wingdings" pitchFamily="2" charset="2"/>
              <a:buChar char="Ø"/>
            </a:pPr>
            <a:r>
              <a:rPr lang="it-IT" sz="1400" b="0" dirty="0" smtClean="0">
                <a:cs typeface="Arial" charset="0"/>
              </a:rPr>
              <a:t>FASCIA 1: proposta positiva del Comitato</a:t>
            </a:r>
          </a:p>
          <a:p>
            <a:pPr marL="637200" lvl="2" indent="-180000" algn="just" defTabSz="892175">
              <a:lnSpc>
                <a:spcPct val="90000"/>
              </a:lnSpc>
              <a:buClrTx/>
              <a:buFont typeface="Wingdings" pitchFamily="2" charset="2"/>
              <a:buChar char="Ø"/>
            </a:pPr>
            <a:r>
              <a:rPr lang="it-IT" sz="1400" b="0" dirty="0" smtClean="0">
                <a:cs typeface="Arial" charset="0"/>
              </a:rPr>
              <a:t>FASCIA 2: da valutare caso per caso</a:t>
            </a:r>
          </a:p>
          <a:p>
            <a:pPr marL="637200" lvl="2" indent="-180000" algn="just" defTabSz="892175">
              <a:lnSpc>
                <a:spcPct val="90000"/>
              </a:lnSpc>
              <a:buClrTx/>
              <a:buFont typeface="Wingdings" pitchFamily="2" charset="2"/>
              <a:buChar char="Ø"/>
            </a:pPr>
            <a:r>
              <a:rPr lang="it-IT" sz="1400" b="0" dirty="0" smtClean="0">
                <a:cs typeface="Arial" charset="0"/>
              </a:rPr>
              <a:t>FASCIA 3: proposta negativa al Comitato</a:t>
            </a:r>
          </a:p>
          <a:p>
            <a:pPr algn="just">
              <a:lnSpc>
                <a:spcPct val="90000"/>
              </a:lnSpc>
              <a:spcAft>
                <a:spcPct val="20000"/>
              </a:spcAft>
              <a:buClrTx/>
              <a:buSzPct val="70000"/>
              <a:buFont typeface="Wingdings" pitchFamily="2" charset="2"/>
              <a:buChar char="§"/>
            </a:pPr>
            <a:endParaRPr lang="it-IT" sz="1400" b="0" dirty="0"/>
          </a:p>
          <a:p>
            <a:pPr marL="270000" indent="-270000" algn="just" defTabSz="892175">
              <a:lnSpc>
                <a:spcPct val="90000"/>
              </a:lnSpc>
              <a:buClrTx/>
              <a:buSzPct val="70000"/>
              <a:buFont typeface="Wingdings" pitchFamily="2" charset="2"/>
              <a:buChar char="§"/>
            </a:pPr>
            <a:r>
              <a:rPr lang="it-IT" sz="1400" dirty="0" smtClean="0">
                <a:cs typeface="Arial" charset="0"/>
              </a:rPr>
              <a:t>NB:</a:t>
            </a:r>
            <a:r>
              <a:rPr lang="it-IT" sz="1400" b="0" dirty="0" smtClean="0">
                <a:cs typeface="Arial" charset="0"/>
              </a:rPr>
              <a:t> Indipendentemente dalla Fascia ottenuta nel primo bilancio, l’impresa viene collocata in Fascia 3 qualora l’Indice Mezzi propri / Totale fatturato &lt; 5% (nel caso di imprese di autotrasporto &lt; 4%) e/o in caso di richiesta al Fondo su finanziamenti di durata &lt; 36 mesi il cui importo sommato agli altri finanziamenti già garantiti dal Fondo superi il 25% (nel caso di imprese di autotrasporto superi il 60%) del fatturato relativo all’ultimo bilancio approvato.</a:t>
            </a:r>
            <a:endParaRPr lang="it-IT" sz="1400" dirty="0" smtClean="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egnaposto numero diapositiva 7"/>
          <p:cNvSpPr>
            <a:spLocks noGrp="1"/>
          </p:cNvSpPr>
          <p:nvPr>
            <p:ph type="sldNum" sz="quarter" idx="12"/>
          </p:nvPr>
        </p:nvSpPr>
        <p:spPr>
          <a:noFill/>
        </p:spPr>
        <p:txBody>
          <a:bodyPr/>
          <a:lstStyle/>
          <a:p>
            <a:fld id="{B8024035-97BA-4F60-B401-7021601C2028}" type="slidenum">
              <a:rPr lang="it-IT" smtClean="0"/>
              <a:pPr/>
              <a:t>41</a:t>
            </a:fld>
            <a:endParaRPr lang="it-IT" smtClean="0"/>
          </a:p>
        </p:txBody>
      </p:sp>
      <p:sp>
        <p:nvSpPr>
          <p:cNvPr id="36867" name="Rectangle 4"/>
          <p:cNvSpPr>
            <a:spLocks noGrp="1" noChangeArrowheads="1"/>
          </p:cNvSpPr>
          <p:nvPr>
            <p:ph type="title"/>
          </p:nvPr>
        </p:nvSpPr>
        <p:spPr bwMode="auto">
          <a:xfrm>
            <a:off x="879475" y="274638"/>
            <a:ext cx="7751763" cy="431800"/>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800" dirty="0" smtClean="0">
                <a:solidFill>
                  <a:srgbClr val="00458A"/>
                </a:solidFill>
              </a:rPr>
              <a:t>Criteri di valutazione</a:t>
            </a:r>
            <a:r>
              <a:rPr lang="it-IT" sz="2000" dirty="0" smtClean="0">
                <a:solidFill>
                  <a:srgbClr val="00458A"/>
                </a:solidFill>
              </a:rPr>
              <a:t> </a:t>
            </a:r>
            <a:br>
              <a:rPr lang="it-IT" sz="2000" dirty="0" smtClean="0">
                <a:solidFill>
                  <a:srgbClr val="00458A"/>
                </a:solidFill>
              </a:rPr>
            </a:br>
            <a:r>
              <a:rPr lang="it-IT" sz="1600" dirty="0" smtClean="0">
                <a:solidFill>
                  <a:srgbClr val="00458A"/>
                </a:solidFill>
              </a:rPr>
              <a:t>Procedura semplificata</a:t>
            </a:r>
          </a:p>
        </p:txBody>
      </p:sp>
      <p:sp>
        <p:nvSpPr>
          <p:cNvPr id="36868"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36869"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36870"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36871"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36874" name="Rectangle 3"/>
          <p:cNvSpPr>
            <a:spLocks noChangeArrowheads="1"/>
          </p:cNvSpPr>
          <p:nvPr/>
        </p:nvSpPr>
        <p:spPr bwMode="auto">
          <a:xfrm>
            <a:off x="3338513" y="2262188"/>
            <a:ext cx="5545137" cy="2771775"/>
          </a:xfrm>
          <a:prstGeom prst="rect">
            <a:avLst/>
          </a:prstGeom>
          <a:noFill/>
          <a:ln w="9525" algn="ctr">
            <a:solidFill>
              <a:schemeClr val="bg2"/>
            </a:solidFill>
            <a:miter lim="800000"/>
            <a:headEnd/>
            <a:tailEnd/>
          </a:ln>
        </p:spPr>
        <p:txBody>
          <a:bodyPr lIns="91432" tIns="45716" rIns="91432" bIns="45716"/>
          <a:lstStyle/>
          <a:p>
            <a:pPr marL="177800" indent="-177800" algn="just">
              <a:lnSpc>
                <a:spcPct val="150000"/>
              </a:lnSpc>
              <a:buClrTx/>
              <a:buFont typeface="Wingdings" pitchFamily="2" charset="2"/>
              <a:buChar char="§"/>
              <a:tabLst>
                <a:tab pos="536575" algn="l"/>
              </a:tabLst>
            </a:pPr>
            <a:r>
              <a:rPr lang="it-IT" sz="1400" b="0" dirty="0"/>
              <a:t>impresa rientrante nella </a:t>
            </a:r>
            <a:r>
              <a:rPr lang="it-IT" sz="1400" dirty="0"/>
              <a:t>fascia 1</a:t>
            </a:r>
            <a:r>
              <a:rPr lang="it-IT" sz="1400" b="0" dirty="0"/>
              <a:t> del modello di valutazione</a:t>
            </a:r>
          </a:p>
          <a:p>
            <a:pPr marL="177800" indent="-177800" algn="just">
              <a:lnSpc>
                <a:spcPct val="150000"/>
              </a:lnSpc>
              <a:buClrTx/>
              <a:buFont typeface="Wingdings" pitchFamily="2" charset="2"/>
              <a:buChar char="§"/>
              <a:tabLst>
                <a:tab pos="536575" algn="l"/>
              </a:tabLst>
            </a:pPr>
            <a:r>
              <a:rPr lang="it-IT" sz="1400" b="0" dirty="0"/>
              <a:t>assenza di garanzie reali, bancarie o assicurative</a:t>
            </a:r>
            <a:endParaRPr lang="it-IT" sz="1400" b="0" u="sng" dirty="0"/>
          </a:p>
          <a:p>
            <a:pPr marL="177800" indent="-177800" algn="just">
              <a:lnSpc>
                <a:spcPct val="150000"/>
              </a:lnSpc>
              <a:buClrTx/>
              <a:buSzPct val="105000"/>
              <a:buFont typeface="Wingdings" pitchFamily="2" charset="2"/>
              <a:buChar char="§"/>
              <a:tabLst>
                <a:tab pos="536575" algn="l"/>
              </a:tabLst>
            </a:pPr>
            <a:r>
              <a:rPr lang="it-IT" sz="1400" b="0" dirty="0"/>
              <a:t>importo dell’operazione </a:t>
            </a:r>
            <a:r>
              <a:rPr lang="it-IT" sz="1400" b="0" u="sng" dirty="0"/>
              <a:t>&lt;</a:t>
            </a:r>
            <a:r>
              <a:rPr lang="it-IT" sz="1400" b="0" dirty="0"/>
              <a:t> 30% del fatturato dell’impresa (20% nel caso di operazioni  fino a 36 mesi)</a:t>
            </a:r>
          </a:p>
          <a:p>
            <a:pPr marL="177800" indent="-177800" algn="just">
              <a:lnSpc>
                <a:spcPct val="150000"/>
              </a:lnSpc>
              <a:buClrTx/>
              <a:buSzPct val="105000"/>
              <a:buFont typeface="Wingdings" pitchFamily="2" charset="2"/>
              <a:buChar char="§"/>
              <a:tabLst>
                <a:tab pos="536575" algn="l"/>
              </a:tabLst>
            </a:pPr>
            <a:r>
              <a:rPr lang="it-IT" sz="1400" b="0" dirty="0"/>
              <a:t>eventuale diminuzione del fatturato dell’ultimo esercizio rispetto all’esercizio precedente &lt; 40%</a:t>
            </a:r>
          </a:p>
          <a:p>
            <a:pPr marL="177800" indent="-177800">
              <a:lnSpc>
                <a:spcPct val="150000"/>
              </a:lnSpc>
              <a:buClrTx/>
              <a:buSzPct val="105000"/>
              <a:buFont typeface="Wingdings" pitchFamily="2" charset="2"/>
              <a:buChar char="§"/>
              <a:tabLst>
                <a:tab pos="536575" algn="l"/>
              </a:tabLst>
            </a:pPr>
            <a:r>
              <a:rPr lang="it-IT" sz="1400" b="0" dirty="0"/>
              <a:t>eventuale perdita in uno degli ultimi due bilanci </a:t>
            </a:r>
            <a:r>
              <a:rPr lang="it-IT" sz="1400" b="0" u="sng" dirty="0"/>
              <a:t>&lt;</a:t>
            </a:r>
            <a:r>
              <a:rPr lang="it-IT" sz="1400" b="0" dirty="0"/>
              <a:t> 5% fatturato </a:t>
            </a:r>
            <a:r>
              <a:rPr lang="it-IT" sz="1400" dirty="0"/>
              <a:t/>
            </a:r>
            <a:br>
              <a:rPr lang="it-IT" sz="1400" dirty="0"/>
            </a:br>
            <a:endParaRPr lang="it-IT" sz="1400" i="1" dirty="0"/>
          </a:p>
        </p:txBody>
      </p:sp>
      <p:sp>
        <p:nvSpPr>
          <p:cNvPr id="20" name="Rectangle 9"/>
          <p:cNvSpPr>
            <a:spLocks noChangeArrowheads="1"/>
          </p:cNvSpPr>
          <p:nvPr/>
        </p:nvSpPr>
        <p:spPr bwMode="auto">
          <a:xfrm>
            <a:off x="971550" y="2262188"/>
            <a:ext cx="2160588" cy="2771775"/>
          </a:xfrm>
          <a:prstGeom prst="rect">
            <a:avLst/>
          </a:prstGeom>
          <a:solidFill>
            <a:srgbClr val="00458A"/>
          </a:solidFill>
          <a:ln w="9525">
            <a:noFill/>
            <a:miter lim="800000"/>
            <a:headEnd/>
            <a:tailEnd/>
          </a:ln>
        </p:spPr>
        <p:txBody>
          <a:bodyPr lIns="86493" tIns="43247" rIns="86493" bIns="43247" anchor="ctr"/>
          <a:lstStyle/>
          <a:p>
            <a:pPr algn="ctr" defTabSz="912813">
              <a:defRPr/>
            </a:pPr>
            <a:r>
              <a:rPr lang="it-IT" sz="1400" dirty="0" smtClean="0">
                <a:solidFill>
                  <a:schemeClr val="bg1"/>
                </a:solidFill>
              </a:rPr>
              <a:t>Procedura semplificata</a:t>
            </a:r>
            <a:endParaRPr lang="it-IT" sz="1400" dirty="0">
              <a:solidFill>
                <a:schemeClr val="bg1"/>
              </a:solidFill>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egnaposto numero diapositiva 7"/>
          <p:cNvSpPr>
            <a:spLocks noGrp="1"/>
          </p:cNvSpPr>
          <p:nvPr>
            <p:ph type="sldNum" sz="quarter" idx="12"/>
          </p:nvPr>
        </p:nvSpPr>
        <p:spPr>
          <a:noFill/>
        </p:spPr>
        <p:txBody>
          <a:bodyPr/>
          <a:lstStyle/>
          <a:p>
            <a:fld id="{FDB0DB67-885D-48AA-BE6C-E77915451275}" type="slidenum">
              <a:rPr lang="it-IT" smtClean="0"/>
              <a:pPr/>
              <a:t>42</a:t>
            </a:fld>
            <a:endParaRPr lang="it-IT" smtClean="0"/>
          </a:p>
        </p:txBody>
      </p:sp>
      <p:sp>
        <p:nvSpPr>
          <p:cNvPr id="37891" name="Rectangle 4"/>
          <p:cNvSpPr>
            <a:spLocks noGrp="1" noChangeArrowheads="1"/>
          </p:cNvSpPr>
          <p:nvPr>
            <p:ph type="title"/>
          </p:nvPr>
        </p:nvSpPr>
        <p:spPr bwMode="auto">
          <a:xfrm>
            <a:off x="879475" y="274638"/>
            <a:ext cx="7751763" cy="431800"/>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800" dirty="0" smtClean="0">
                <a:solidFill>
                  <a:srgbClr val="00458A"/>
                </a:solidFill>
              </a:rPr>
              <a:t>Criteri di valutazione</a:t>
            </a:r>
            <a:r>
              <a:rPr lang="it-IT" sz="2000" dirty="0" smtClean="0">
                <a:solidFill>
                  <a:srgbClr val="00458A"/>
                </a:solidFill>
              </a:rPr>
              <a:t> </a:t>
            </a:r>
            <a:br>
              <a:rPr lang="it-IT" sz="2000" dirty="0" smtClean="0">
                <a:solidFill>
                  <a:srgbClr val="00458A"/>
                </a:solidFill>
              </a:rPr>
            </a:br>
            <a:r>
              <a:rPr lang="it-IT" sz="1600" dirty="0" smtClean="0">
                <a:solidFill>
                  <a:srgbClr val="00458A"/>
                </a:solidFill>
              </a:rPr>
              <a:t>Procedura importo ridotto</a:t>
            </a:r>
            <a:endParaRPr lang="it-IT" sz="1800" dirty="0" smtClean="0">
              <a:solidFill>
                <a:srgbClr val="00458A"/>
              </a:solidFill>
            </a:endParaRPr>
          </a:p>
        </p:txBody>
      </p:sp>
      <p:sp>
        <p:nvSpPr>
          <p:cNvPr id="37892"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37893"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37894"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37895"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3" name="Rectangle 3"/>
          <p:cNvSpPr>
            <a:spLocks noChangeArrowheads="1"/>
          </p:cNvSpPr>
          <p:nvPr/>
        </p:nvSpPr>
        <p:spPr bwMode="auto">
          <a:xfrm>
            <a:off x="2409822" y="1250950"/>
            <a:ext cx="6473827" cy="5357813"/>
          </a:xfrm>
          <a:prstGeom prst="rect">
            <a:avLst/>
          </a:prstGeom>
          <a:noFill/>
          <a:ln w="9525" algn="ctr">
            <a:solidFill>
              <a:schemeClr val="bg2"/>
            </a:solidFill>
            <a:miter lim="800000"/>
            <a:headEnd/>
            <a:tailEnd/>
          </a:ln>
          <a:effectLst/>
        </p:spPr>
        <p:txBody>
          <a:bodyPr lIns="91432" tIns="72000" rIns="91432" bIns="45716"/>
          <a:lstStyle/>
          <a:p>
            <a:pPr>
              <a:buClrTx/>
              <a:buSzPct val="105000"/>
              <a:buFont typeface="Wingdings" pitchFamily="2" charset="2"/>
              <a:buChar char="§"/>
              <a:defRPr/>
            </a:pPr>
            <a:r>
              <a:rPr lang="it-IT" sz="1400" b="0" dirty="0"/>
              <a:t>  assenza di garanzie reali, bancarie o </a:t>
            </a:r>
            <a:r>
              <a:rPr lang="it-IT" sz="1400" b="0" dirty="0" smtClean="0"/>
              <a:t>assicurative,  </a:t>
            </a:r>
            <a:r>
              <a:rPr lang="it-IT" sz="1400" b="0" dirty="0"/>
              <a:t>utile in almeno uno degli ultimi due bilanci approvati </a:t>
            </a:r>
            <a:r>
              <a:rPr lang="it-IT" sz="1400" b="0" dirty="0" smtClean="0"/>
              <a:t>,  </a:t>
            </a:r>
            <a:r>
              <a:rPr lang="it-IT" sz="1400" b="0" dirty="0"/>
              <a:t>eventuale perdita ultimo bilancio &lt;= 10% fatturato</a:t>
            </a:r>
          </a:p>
          <a:p>
            <a:pPr>
              <a:buClrTx/>
              <a:buSzPct val="105000"/>
              <a:defRPr/>
            </a:pPr>
            <a:r>
              <a:rPr lang="it-IT" sz="1400" b="0" u="sng" dirty="0" smtClean="0"/>
              <a:t>Importo </a:t>
            </a:r>
            <a:r>
              <a:rPr lang="it-IT" sz="1400" b="0" u="sng" dirty="0"/>
              <a:t>dell’operazione &lt; 20.000 </a:t>
            </a:r>
            <a:r>
              <a:rPr lang="it-IT" sz="1400" b="0" u="sng" dirty="0" smtClean="0"/>
              <a:t>€, </a:t>
            </a:r>
            <a:r>
              <a:rPr lang="it-IT" sz="1400" b="0" u="sng" dirty="0"/>
              <a:t>elevabile fino a 100.000 </a:t>
            </a:r>
            <a:r>
              <a:rPr lang="it-IT" sz="1400" b="0" u="sng" dirty="0" smtClean="0"/>
              <a:t>€ al ricorrere di determinate condizioni</a:t>
            </a:r>
            <a:r>
              <a:rPr lang="it-IT" sz="1400" b="0" dirty="0" smtClean="0"/>
              <a:t>:</a:t>
            </a:r>
            <a:endParaRPr lang="it-IT" sz="1400" b="0" dirty="0">
              <a:solidFill>
                <a:srgbClr val="000000"/>
              </a:solidFill>
              <a:latin typeface="Futura Lt BT" pitchFamily="34" charset="0"/>
            </a:endParaRPr>
          </a:p>
          <a:p>
            <a:pPr marL="177800" indent="-177800" algn="just">
              <a:buClrTx/>
              <a:buSzPct val="105000"/>
              <a:buFont typeface="Wingdings" pitchFamily="2" charset="2"/>
              <a:buChar char="Ø"/>
              <a:defRPr/>
            </a:pPr>
            <a:r>
              <a:rPr lang="it-IT" sz="1400" b="0" dirty="0"/>
              <a:t> </a:t>
            </a:r>
            <a:r>
              <a:rPr lang="it-IT" sz="1400" b="0" u="sng" dirty="0"/>
              <a:t>anzianità</a:t>
            </a:r>
            <a:r>
              <a:rPr lang="it-IT" sz="1400" b="0" dirty="0"/>
              <a:t> dell’impresa (+ 5% per ogni anno </a:t>
            </a:r>
            <a:r>
              <a:rPr lang="it-IT" sz="1400" b="0" dirty="0" smtClean="0"/>
              <a:t>con </a:t>
            </a:r>
            <a:r>
              <a:rPr lang="it-IT" sz="1400" b="0" dirty="0"/>
              <a:t>un limite di 20.000 </a:t>
            </a:r>
            <a:r>
              <a:rPr lang="it-IT" sz="1400" b="0" dirty="0" smtClean="0"/>
              <a:t>€)</a:t>
            </a:r>
            <a:endParaRPr lang="it-IT" sz="1400" b="0" dirty="0"/>
          </a:p>
          <a:p>
            <a:pPr marL="177800" indent="-177800" algn="just">
              <a:buClrTx/>
              <a:buSzPct val="105000"/>
              <a:buFont typeface="Wingdings" pitchFamily="2" charset="2"/>
              <a:buChar char="Ø"/>
              <a:defRPr/>
            </a:pPr>
            <a:r>
              <a:rPr lang="it-IT" sz="1400" b="0" dirty="0"/>
              <a:t> n. “</a:t>
            </a:r>
            <a:r>
              <a:rPr lang="it-IT" sz="1400" b="0" u="sng" dirty="0"/>
              <a:t>addetti</a:t>
            </a:r>
            <a:r>
              <a:rPr lang="it-IT" sz="1400" b="0" dirty="0"/>
              <a:t>” (+ 25% per ogni addetto con un limite di 20.000 </a:t>
            </a:r>
            <a:r>
              <a:rPr lang="it-IT" sz="1400" b="0" dirty="0" smtClean="0"/>
              <a:t>€)</a:t>
            </a:r>
            <a:endParaRPr lang="it-IT" sz="1400" b="0" dirty="0"/>
          </a:p>
          <a:p>
            <a:pPr marL="177800" indent="-177800" algn="just">
              <a:buClrTx/>
              <a:buSzPct val="105000"/>
              <a:buFont typeface="Wingdings" pitchFamily="2" charset="2"/>
              <a:buChar char="Ø"/>
              <a:defRPr/>
            </a:pPr>
            <a:r>
              <a:rPr lang="it-IT" sz="1400" b="0" dirty="0" smtClean="0"/>
              <a:t>finanziamento a fronte di investimenti in beni ammortizzabili (+  20% del valore dei beni con un limite di 30.000 €) (per le imprese di autotrasporto è 40% con lo stesso limite di 30.000 €) ovvero finanziamento  a fronte di investimenti da effettuare dopo la domanda (+ 10% del valore dei beni con un limite di 20.000 €)</a:t>
            </a:r>
          </a:p>
          <a:p>
            <a:pPr marL="177800" indent="-177800" algn="just">
              <a:buClrTx/>
              <a:buSzPct val="105000"/>
              <a:buFont typeface="Wingdings" pitchFamily="2" charset="2"/>
              <a:buChar char="Ø"/>
              <a:defRPr/>
            </a:pPr>
            <a:r>
              <a:rPr lang="it-IT" sz="1400" b="0" dirty="0" smtClean="0"/>
              <a:t>crescita del fatturato almeno del 5% (per autotrasporto crescita almeno del 3%) nell’ultimo esercizio (+ 50% dell’importo base), oppure crescita del fatturato almeno del 10% (per autotrasporto 7%) nell’ultimo esercizio (+ 100% dell’importo base)</a:t>
            </a:r>
          </a:p>
          <a:p>
            <a:pPr marL="177800" indent="-177800" algn="just">
              <a:buClrTx/>
              <a:buSzPct val="105000"/>
              <a:buFont typeface="Wingdings" pitchFamily="2" charset="2"/>
              <a:buChar char="Ø"/>
              <a:defRPr/>
            </a:pPr>
            <a:r>
              <a:rPr lang="it-IT" sz="1400" b="0" dirty="0" smtClean="0"/>
              <a:t>immobile aziendale di proprietà (+200% dell’importo base); acquisito in leasing (+100% dell’importo base); con contratto di locazione di durata residua &gt; durata del finanziamento (+75+%dell’importo base).</a:t>
            </a:r>
          </a:p>
          <a:p>
            <a:pPr algn="just">
              <a:buClrTx/>
            </a:pPr>
            <a:r>
              <a:rPr lang="it-IT" sz="1400" b="0" dirty="0" smtClean="0"/>
              <a:t>Nel caso di autotrasporto si conteggia anche il mezzo di proprietà (+100% importo base) L’importo risultante, così come calcolato secondo gli elementi sopracitati, è incrementato del 40%, fino ad un massimo di 100.000 €, nel caso di richieste inviate da </a:t>
            </a:r>
            <a:r>
              <a:rPr lang="it-IT" sz="1400" b="0" i="1" dirty="0" smtClean="0"/>
              <a:t>Confidi </a:t>
            </a:r>
            <a:r>
              <a:rPr lang="it-IT" sz="1400" b="0" dirty="0" smtClean="0"/>
              <a:t>o da </a:t>
            </a:r>
            <a:r>
              <a:rPr lang="it-IT" sz="1400" b="0" i="1" dirty="0" smtClean="0"/>
              <a:t>Altri fondi di garanzia </a:t>
            </a:r>
            <a:r>
              <a:rPr lang="it-IT" sz="1400" b="0" dirty="0" smtClean="0"/>
              <a:t>autorizzati</a:t>
            </a:r>
          </a:p>
          <a:p>
            <a:pPr marL="177800" indent="-177800" algn="just">
              <a:lnSpc>
                <a:spcPct val="110000"/>
              </a:lnSpc>
              <a:buClr>
                <a:srgbClr val="00458A"/>
              </a:buClr>
              <a:buSzPct val="105000"/>
              <a:buFont typeface="Wingdings" pitchFamily="2" charset="2"/>
              <a:buChar char="Ø"/>
              <a:defRPr/>
            </a:pPr>
            <a:endParaRPr lang="it-IT" sz="1200" dirty="0" smtClean="0"/>
          </a:p>
          <a:p>
            <a:pPr marL="177800" indent="-177800" algn="just">
              <a:lnSpc>
                <a:spcPct val="110000"/>
              </a:lnSpc>
              <a:buClr>
                <a:srgbClr val="00458A"/>
              </a:buClr>
              <a:buSzPct val="105000"/>
              <a:buFont typeface="Wingdings" pitchFamily="2" charset="2"/>
              <a:buChar char="Ø"/>
              <a:defRPr/>
            </a:pPr>
            <a:endParaRPr lang="it-IT" sz="1200" dirty="0" smtClean="0"/>
          </a:p>
          <a:p>
            <a:pPr marL="177800" indent="-177800" algn="just">
              <a:lnSpc>
                <a:spcPct val="110000"/>
              </a:lnSpc>
              <a:buClr>
                <a:srgbClr val="00458A"/>
              </a:buClr>
              <a:buSzPct val="105000"/>
              <a:buFont typeface="Wingdings" pitchFamily="2" charset="2"/>
              <a:buChar char="Ø"/>
              <a:defRPr/>
            </a:pPr>
            <a:endParaRPr lang="it-IT" sz="1200" i="1" dirty="0"/>
          </a:p>
        </p:txBody>
      </p:sp>
      <p:sp>
        <p:nvSpPr>
          <p:cNvPr id="16" name="Rectangle 9"/>
          <p:cNvSpPr>
            <a:spLocks noChangeArrowheads="1"/>
          </p:cNvSpPr>
          <p:nvPr/>
        </p:nvSpPr>
        <p:spPr bwMode="auto">
          <a:xfrm>
            <a:off x="879475" y="1252538"/>
            <a:ext cx="1438272" cy="5356225"/>
          </a:xfrm>
          <a:prstGeom prst="rect">
            <a:avLst/>
          </a:prstGeom>
          <a:solidFill>
            <a:srgbClr val="00458A"/>
          </a:solidFill>
          <a:ln w="9525">
            <a:noFill/>
            <a:miter lim="800000"/>
            <a:headEnd/>
            <a:tailEnd/>
          </a:ln>
        </p:spPr>
        <p:txBody>
          <a:bodyPr lIns="86493" tIns="43247" rIns="86493" bIns="43247" anchor="ctr"/>
          <a:lstStyle/>
          <a:p>
            <a:pPr algn="ctr" defTabSz="912813">
              <a:defRPr/>
            </a:pPr>
            <a:r>
              <a:rPr lang="it-IT" sz="1400" dirty="0">
                <a:solidFill>
                  <a:schemeClr val="bg1"/>
                </a:solidFill>
              </a:rPr>
              <a:t>Microcredito</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bwMode="auto">
          <a:xfrm>
            <a:off x="971550" y="274638"/>
            <a:ext cx="7715250" cy="633412"/>
          </a:xfrm>
          <a:noFill/>
          <a:ln>
            <a:miter lim="800000"/>
            <a:headEnd/>
            <a:tailEnd/>
          </a:ln>
        </p:spPr>
        <p:txBody>
          <a:bodyPr vert="horz" wrap="square" lIns="91440" tIns="45720" rIns="91440" bIns="45720" numCol="1" anchor="t" anchorCtr="0" compatLnSpc="1">
            <a:prstTxWarp prst="textNoShape">
              <a:avLst/>
            </a:prstTxWarp>
          </a:bodyPr>
          <a:lstStyle/>
          <a:p>
            <a:r>
              <a:rPr lang="it-IT" sz="2000" dirty="0" smtClean="0">
                <a:solidFill>
                  <a:srgbClr val="00458A"/>
                </a:solidFill>
              </a:rPr>
              <a:t>Criteri di valutazione</a:t>
            </a:r>
            <a:r>
              <a:rPr lang="it-IT" sz="2400" dirty="0" smtClean="0">
                <a:solidFill>
                  <a:srgbClr val="00458A"/>
                </a:solidFill>
              </a:rPr>
              <a:t> </a:t>
            </a:r>
            <a:br>
              <a:rPr lang="it-IT" sz="2400" dirty="0" smtClean="0">
                <a:solidFill>
                  <a:srgbClr val="00458A"/>
                </a:solidFill>
              </a:rPr>
            </a:br>
            <a:r>
              <a:rPr lang="it-IT" sz="1600" dirty="0" smtClean="0">
                <a:solidFill>
                  <a:srgbClr val="00458A"/>
                </a:solidFill>
              </a:rPr>
              <a:t>Imprese Start Up</a:t>
            </a:r>
          </a:p>
        </p:txBody>
      </p:sp>
      <p:sp>
        <p:nvSpPr>
          <p:cNvPr id="51203" name="Rectangle 3"/>
          <p:cNvSpPr>
            <a:spLocks noGrp="1" noChangeArrowheads="1"/>
          </p:cNvSpPr>
          <p:nvPr>
            <p:ph type="body" idx="1"/>
          </p:nvPr>
        </p:nvSpPr>
        <p:spPr>
          <a:xfrm>
            <a:off x="971550" y="1268413"/>
            <a:ext cx="7561263" cy="4584700"/>
          </a:xfrm>
        </p:spPr>
        <p:txBody>
          <a:bodyPr/>
          <a:lstStyle/>
          <a:p>
            <a:pPr marL="0" indent="0">
              <a:buFont typeface="Webdings" pitchFamily="18" charset="2"/>
              <a:buNone/>
            </a:pPr>
            <a:r>
              <a:rPr lang="it-IT" sz="1400" dirty="0" smtClean="0"/>
              <a:t>Le nuove imprese (ovvero quelle che sono state costituite o hanno iniziato la propria attività non oltre tre anni prima della richiesta di ammissione alla garanzia del </a:t>
            </a:r>
            <a:r>
              <a:rPr lang="it-IT" sz="1400" i="1" dirty="0" smtClean="0"/>
              <a:t>Fondo</a:t>
            </a:r>
            <a:r>
              <a:rPr lang="it-IT" sz="1400" dirty="0" smtClean="0"/>
              <a:t>) </a:t>
            </a:r>
            <a:r>
              <a:rPr lang="it-IT" sz="1400" b="1" dirty="0" smtClean="0"/>
              <a:t>non utilmente valutabili sulla base degli ultimi due bilanci approvati:</a:t>
            </a:r>
          </a:p>
          <a:p>
            <a:pPr marL="0" indent="0">
              <a:buFont typeface="Webdings" pitchFamily="18" charset="2"/>
              <a:buNone/>
            </a:pPr>
            <a:endParaRPr lang="it-IT" sz="1400" dirty="0" smtClean="0"/>
          </a:p>
          <a:p>
            <a:pPr marL="361950" lvl="1" indent="-180975">
              <a:buClrTx/>
              <a:buFont typeface="Wingdings" pitchFamily="2" charset="2"/>
              <a:buChar char="§"/>
            </a:pPr>
            <a:r>
              <a:rPr lang="it-IT" sz="1400" dirty="0" smtClean="0"/>
              <a:t>sono ammissibili solo se l’operazione per la quale è richiesto l’intervento del </a:t>
            </a:r>
            <a:r>
              <a:rPr lang="it-IT" sz="1400" i="1" dirty="0" smtClean="0"/>
              <a:t>Fondo </a:t>
            </a:r>
            <a:r>
              <a:rPr lang="it-IT" sz="1400" dirty="0" smtClean="0"/>
              <a:t>è a fronte di un </a:t>
            </a:r>
            <a:r>
              <a:rPr lang="it-IT" sz="1400" b="1" dirty="0" smtClean="0"/>
              <a:t>programma di investimento</a:t>
            </a:r>
            <a:r>
              <a:rPr lang="it-IT" sz="1400" dirty="0" smtClean="0"/>
              <a:t>;</a:t>
            </a:r>
          </a:p>
          <a:p>
            <a:pPr marL="361950" lvl="1" indent="-180975">
              <a:buClrTx/>
              <a:buFont typeface="Wingdings" pitchFamily="2" charset="2"/>
              <a:buChar char="§"/>
            </a:pPr>
            <a:r>
              <a:rPr lang="it-IT" sz="1400" dirty="0" smtClean="0"/>
              <a:t>rientrano tutte nella modalità “caso per caso”;</a:t>
            </a:r>
          </a:p>
          <a:p>
            <a:pPr marL="361950" lvl="1" indent="-180975">
              <a:buClrTx/>
              <a:buFont typeface="Wingdings" pitchFamily="2" charset="2"/>
              <a:buChar char="§"/>
            </a:pPr>
            <a:r>
              <a:rPr lang="it-IT" sz="1400" dirty="0" smtClean="0"/>
              <a:t>non sono ammissibili se i mezzi propri, che devono risultare già versati alla data di erogazione del finanziamento o di acquisizione della partecipazione (si considerano mezzi propri anche i finanziamenti dei soci in conto futuro aumento di capitale sociale), sono </a:t>
            </a:r>
            <a:r>
              <a:rPr lang="it-IT" sz="1400" dirty="0" smtClean="0">
                <a:cs typeface="Arial" charset="0"/>
              </a:rPr>
              <a:t>&lt; </a:t>
            </a:r>
            <a:r>
              <a:rPr lang="it-IT" sz="1400" dirty="0" smtClean="0"/>
              <a:t>al </a:t>
            </a:r>
            <a:r>
              <a:rPr lang="it-IT" sz="1400" b="1" dirty="0" smtClean="0"/>
              <a:t>25%</a:t>
            </a:r>
            <a:r>
              <a:rPr lang="it-IT" sz="1400" dirty="0" smtClean="0"/>
              <a:t> dell’importo del programma di investimento.</a:t>
            </a:r>
          </a:p>
          <a:p>
            <a:pPr marL="0" indent="0">
              <a:buClr>
                <a:schemeClr val="tx1"/>
              </a:buClr>
              <a:buFont typeface="Webdings" pitchFamily="18" charset="2"/>
              <a:buNone/>
            </a:pPr>
            <a:endParaRPr lang="it-IT" sz="1400" dirty="0" smtClean="0"/>
          </a:p>
          <a:p>
            <a:pPr marL="0" indent="0">
              <a:buFont typeface="Webdings" pitchFamily="18" charset="2"/>
              <a:buNone/>
            </a:pPr>
            <a:r>
              <a:rPr lang="it-IT" sz="1400" dirty="0" smtClean="0"/>
              <a:t>Contestualmente alla comunicazione dell’erogazione del finanziamento o dell’acquisizione della partecipazione i </a:t>
            </a:r>
            <a:r>
              <a:rPr lang="it-IT" sz="1400" i="1" dirty="0" smtClean="0"/>
              <a:t>soggetti richiedenti </a:t>
            </a:r>
            <a:r>
              <a:rPr lang="it-IT" sz="1400" dirty="0" smtClean="0"/>
              <a:t>devono far arrivare al </a:t>
            </a:r>
            <a:r>
              <a:rPr lang="it-IT" sz="1400" i="1" dirty="0" smtClean="0"/>
              <a:t>Gestore </a:t>
            </a:r>
            <a:r>
              <a:rPr lang="it-IT" sz="1400" dirty="0" smtClean="0"/>
              <a:t>idonea documentazione comprovante l’avvenuto versamento dei Mezzi Propri.</a:t>
            </a:r>
          </a:p>
          <a:p>
            <a:pPr marL="0" indent="0">
              <a:buFont typeface="Webdings" pitchFamily="18" charset="2"/>
              <a:buNone/>
            </a:pPr>
            <a:endParaRPr lang="it-IT" sz="1400" dirty="0" smtClean="0"/>
          </a:p>
          <a:p>
            <a:pPr marL="0" indent="0">
              <a:buFont typeface="Webdings" pitchFamily="18" charset="2"/>
              <a:buNone/>
            </a:pPr>
            <a:r>
              <a:rPr lang="it-IT" sz="1400" dirty="0" smtClean="0"/>
              <a:t>Per la valutazione di tali imprese deve essere inviato il business </a:t>
            </a:r>
            <a:r>
              <a:rPr lang="it-IT" sz="1400" dirty="0" err="1" smtClean="0"/>
              <a:t>plan</a:t>
            </a:r>
            <a:r>
              <a:rPr lang="it-IT" sz="1400" dirty="0" smtClean="0"/>
              <a:t>, completo di un bilancio previsionale almeno triennale, compilato secondo lo schema previsto nell’ Allegato 7. Nel caso di operazioni finanziarie di importo </a:t>
            </a:r>
            <a:r>
              <a:rPr lang="it-IT" sz="1400" dirty="0" smtClean="0">
                <a:cs typeface="Arial" charset="0"/>
              </a:rPr>
              <a:t>≤</a:t>
            </a:r>
            <a:r>
              <a:rPr lang="it-IT" sz="1400" dirty="0" smtClean="0"/>
              <a:t> 50.000 €, per la valutazione di tali nuove imprese deve essere inviato il business </a:t>
            </a:r>
            <a:r>
              <a:rPr lang="it-IT" sz="1400" dirty="0" err="1" smtClean="0"/>
              <a:t>plan</a:t>
            </a:r>
            <a:r>
              <a:rPr lang="it-IT" sz="1400" dirty="0" smtClean="0"/>
              <a:t>, completo di un bilancio previsionale almeno triennale (ovvero, del solo conto economico previsionale nel caso di operazioni finanziarie di importo </a:t>
            </a:r>
            <a:r>
              <a:rPr lang="it-IT" sz="1400" dirty="0" smtClean="0">
                <a:cs typeface="Arial" charset="0"/>
              </a:rPr>
              <a:t>≤</a:t>
            </a:r>
            <a:r>
              <a:rPr lang="it-IT" sz="1400" dirty="0" smtClean="0"/>
              <a:t> 25.000 €), compilato secondo lo schema dell’Allegato 7bis.</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971550" y="274638"/>
            <a:ext cx="7921625" cy="633412"/>
          </a:xfrm>
          <a:noFill/>
          <a:ln>
            <a:miter lim="800000"/>
            <a:headEnd/>
            <a:tailEnd/>
          </a:ln>
        </p:spPr>
        <p:txBody>
          <a:bodyPr vert="horz" wrap="square" lIns="91440" tIns="45720" rIns="91440" bIns="45720" numCol="1" anchor="t" anchorCtr="0" compatLnSpc="1">
            <a:prstTxWarp prst="textNoShape">
              <a:avLst/>
            </a:prstTxWarp>
          </a:bodyPr>
          <a:lstStyle/>
          <a:p>
            <a:r>
              <a:rPr lang="it-IT" sz="1800" dirty="0" smtClean="0">
                <a:solidFill>
                  <a:srgbClr val="00458A"/>
                </a:solidFill>
              </a:rPr>
              <a:t>Criteri di valutazione</a:t>
            </a:r>
            <a:r>
              <a:rPr lang="it-IT" sz="2000" dirty="0" smtClean="0">
                <a:solidFill>
                  <a:srgbClr val="00458A"/>
                </a:solidFill>
              </a:rPr>
              <a:t> </a:t>
            </a:r>
            <a:br>
              <a:rPr lang="it-IT" sz="2000" dirty="0" smtClean="0">
                <a:solidFill>
                  <a:srgbClr val="00458A"/>
                </a:solidFill>
              </a:rPr>
            </a:br>
            <a:r>
              <a:rPr lang="it-IT" sz="1600" dirty="0" smtClean="0">
                <a:solidFill>
                  <a:srgbClr val="00458A"/>
                </a:solidFill>
              </a:rPr>
              <a:t>Imprese con cicli produttivi </a:t>
            </a:r>
            <a:r>
              <a:rPr lang="it-IT" sz="1600" dirty="0" err="1" smtClean="0">
                <a:solidFill>
                  <a:srgbClr val="00458A"/>
                </a:solidFill>
              </a:rPr>
              <a:t>ultrannuali</a:t>
            </a:r>
            <a:r>
              <a:rPr lang="it-IT" sz="1600" dirty="0" smtClean="0">
                <a:solidFill>
                  <a:srgbClr val="00458A"/>
                </a:solidFill>
              </a:rPr>
              <a:t> operanti su commessa o a progetto</a:t>
            </a:r>
            <a:r>
              <a:rPr lang="it-IT" sz="1600" b="0" dirty="0" smtClean="0">
                <a:solidFill>
                  <a:srgbClr val="00458A"/>
                </a:solidFill>
              </a:rPr>
              <a:t> </a:t>
            </a:r>
            <a:r>
              <a:rPr lang="it-IT" sz="1200" b="0" dirty="0" smtClean="0">
                <a:solidFill>
                  <a:srgbClr val="00458A"/>
                </a:solidFill>
              </a:rPr>
              <a:t>(1/2)</a:t>
            </a:r>
          </a:p>
        </p:txBody>
      </p:sp>
      <p:sp>
        <p:nvSpPr>
          <p:cNvPr id="52227" name="Rectangle 3"/>
          <p:cNvSpPr>
            <a:spLocks noGrp="1" noChangeArrowheads="1"/>
          </p:cNvSpPr>
          <p:nvPr>
            <p:ph type="body" idx="1"/>
          </p:nvPr>
        </p:nvSpPr>
        <p:spPr>
          <a:xfrm>
            <a:off x="971550" y="1271275"/>
            <a:ext cx="7488238" cy="5400992"/>
          </a:xfrm>
        </p:spPr>
        <p:txBody>
          <a:bodyPr/>
          <a:lstStyle/>
          <a:p>
            <a:pPr marL="0" indent="0">
              <a:buFont typeface="Webdings" pitchFamily="18" charset="2"/>
              <a:buNone/>
            </a:pPr>
            <a:r>
              <a:rPr lang="it-IT" sz="1400" dirty="0" smtClean="0"/>
              <a:t>Le imprese caratterizzate da cicli produttivi </a:t>
            </a:r>
            <a:r>
              <a:rPr lang="it-IT" sz="1400" dirty="0" err="1" smtClean="0"/>
              <a:t>ultrannuali</a:t>
            </a:r>
            <a:r>
              <a:rPr lang="it-IT" sz="1400" dirty="0" smtClean="0"/>
              <a:t> operanti su commessa o a progetto, non utilmente valutabili sulla base degli ultimi due bilanci approvati, anche dal punto di vista della congruità dei volumi di bilancio in relazione all’iniziativa da realizzare sono valutate in base a:</a:t>
            </a:r>
          </a:p>
          <a:p>
            <a:pPr marL="0" indent="0">
              <a:buFont typeface="Webdings" pitchFamily="18" charset="2"/>
              <a:buNone/>
            </a:pPr>
            <a:endParaRPr lang="it-IT" sz="1400" dirty="0" smtClean="0"/>
          </a:p>
          <a:p>
            <a:pPr>
              <a:lnSpc>
                <a:spcPct val="130000"/>
              </a:lnSpc>
              <a:spcAft>
                <a:spcPts val="600"/>
              </a:spcAft>
              <a:buClrTx/>
              <a:buSzPct val="85000"/>
              <a:buFont typeface="Wingdings" pitchFamily="2" charset="2"/>
              <a:buChar char="q"/>
            </a:pPr>
            <a:r>
              <a:rPr lang="it-IT" sz="1400" dirty="0" smtClean="0"/>
              <a:t>Capacità di realizzazione</a:t>
            </a:r>
          </a:p>
          <a:p>
            <a:pPr lvl="1">
              <a:spcBef>
                <a:spcPts val="0"/>
              </a:spcBef>
              <a:spcAft>
                <a:spcPts val="0"/>
              </a:spcAft>
              <a:buClrTx/>
              <a:buSzPct val="70000"/>
              <a:buFont typeface="Arial" pitchFamily="34" charset="0"/>
              <a:buChar char="•"/>
            </a:pPr>
            <a:r>
              <a:rPr lang="it-IT" sz="1400" dirty="0" smtClean="0"/>
              <a:t>  analisi della struttura organizzativa</a:t>
            </a:r>
          </a:p>
          <a:p>
            <a:pPr lvl="1">
              <a:spcBef>
                <a:spcPts val="0"/>
              </a:spcBef>
              <a:spcAft>
                <a:spcPts val="0"/>
              </a:spcAft>
              <a:buClrTx/>
              <a:buSzPct val="70000"/>
              <a:buFont typeface="Arial" pitchFamily="34" charset="0"/>
              <a:buChar char="•"/>
            </a:pPr>
            <a:r>
              <a:rPr lang="it-IT" sz="1400" dirty="0" smtClean="0"/>
              <a:t>  approfondimento del progetto</a:t>
            </a:r>
          </a:p>
          <a:p>
            <a:pPr lvl="1">
              <a:spcBef>
                <a:spcPts val="0"/>
              </a:spcBef>
              <a:spcAft>
                <a:spcPts val="0"/>
              </a:spcAft>
              <a:buClrTx/>
              <a:buSzPct val="70000"/>
              <a:buFont typeface="Arial" pitchFamily="34" charset="0"/>
              <a:buChar char="•"/>
            </a:pPr>
            <a:r>
              <a:rPr lang="it-IT" sz="1400" dirty="0" smtClean="0"/>
              <a:t>  precedenti esperienze nella realizzazione di progetti similari</a:t>
            </a:r>
          </a:p>
          <a:p>
            <a:pPr lvl="1">
              <a:spcBef>
                <a:spcPts val="0"/>
              </a:spcBef>
              <a:spcAft>
                <a:spcPts val="0"/>
              </a:spcAft>
              <a:buClrTx/>
              <a:buSzPct val="70000"/>
              <a:buFont typeface="Arial" pitchFamily="34" charset="0"/>
              <a:buChar char="•"/>
            </a:pPr>
            <a:r>
              <a:rPr lang="it-IT" sz="1400" dirty="0" smtClean="0"/>
              <a:t>  analisi delle componenti di spesa</a:t>
            </a:r>
          </a:p>
          <a:p>
            <a:pPr lvl="1">
              <a:spcBef>
                <a:spcPts val="0"/>
              </a:spcBef>
              <a:spcAft>
                <a:spcPts val="0"/>
              </a:spcAft>
              <a:buClrTx/>
              <a:buSzPct val="70000"/>
              <a:buFont typeface="Arial" pitchFamily="34" charset="0"/>
              <a:buChar char="•"/>
            </a:pPr>
            <a:r>
              <a:rPr lang="it-IT" sz="1400" dirty="0" smtClean="0"/>
              <a:t>  definizione dei tempi di realizzazione</a:t>
            </a:r>
          </a:p>
          <a:p>
            <a:pPr lvl="1">
              <a:spcBef>
                <a:spcPts val="0"/>
              </a:spcBef>
              <a:spcAft>
                <a:spcPts val="0"/>
              </a:spcAft>
              <a:buClrTx/>
              <a:buSzPct val="70000"/>
              <a:buFont typeface="Arial" pitchFamily="34" charset="0"/>
              <a:buChar char="•"/>
            </a:pPr>
            <a:endParaRPr lang="it-IT" sz="1400" dirty="0" smtClean="0"/>
          </a:p>
          <a:p>
            <a:pPr>
              <a:lnSpc>
                <a:spcPct val="130000"/>
              </a:lnSpc>
              <a:spcAft>
                <a:spcPts val="600"/>
              </a:spcAft>
              <a:buClrTx/>
              <a:buSzPct val="85000"/>
              <a:buFont typeface="Wingdings" pitchFamily="2" charset="2"/>
              <a:buChar char="q"/>
            </a:pPr>
            <a:r>
              <a:rPr lang="it-IT" sz="1400" dirty="0" smtClean="0"/>
              <a:t>Capacità di remunerazione</a:t>
            </a:r>
          </a:p>
          <a:p>
            <a:pPr lvl="1">
              <a:spcBef>
                <a:spcPts val="0"/>
              </a:spcBef>
              <a:spcAft>
                <a:spcPts val="0"/>
              </a:spcAft>
              <a:buClrTx/>
              <a:buSzPct val="70000"/>
              <a:buFont typeface="Arial" pitchFamily="34" charset="0"/>
              <a:buChar char="•"/>
            </a:pPr>
            <a:r>
              <a:rPr lang="it-IT" sz="1400" dirty="0" smtClean="0"/>
              <a:t>  piano dei costi</a:t>
            </a:r>
          </a:p>
          <a:p>
            <a:pPr lvl="1">
              <a:spcBef>
                <a:spcPts val="0"/>
              </a:spcBef>
              <a:spcAft>
                <a:spcPts val="0"/>
              </a:spcAft>
              <a:buClrTx/>
              <a:buSzPct val="70000"/>
              <a:buFont typeface="Arial" pitchFamily="34" charset="0"/>
              <a:buChar char="•"/>
            </a:pPr>
            <a:r>
              <a:rPr lang="it-IT" sz="1400" dirty="0" smtClean="0"/>
              <a:t>  individuazione delle fonti finanziarie interne ed esterne</a:t>
            </a:r>
          </a:p>
          <a:p>
            <a:pPr lvl="1">
              <a:spcBef>
                <a:spcPts val="0"/>
              </a:spcBef>
              <a:spcAft>
                <a:spcPts val="0"/>
              </a:spcAft>
              <a:buClrTx/>
              <a:buSzPct val="70000"/>
              <a:buFont typeface="Arial" pitchFamily="34" charset="0"/>
              <a:buChar char="•"/>
            </a:pPr>
            <a:r>
              <a:rPr lang="it-IT" sz="1400" dirty="0" smtClean="0"/>
              <a:t>  analisi del mercato di sbocco</a:t>
            </a:r>
          </a:p>
          <a:p>
            <a:pPr lvl="1">
              <a:spcBef>
                <a:spcPts val="0"/>
              </a:spcBef>
              <a:spcAft>
                <a:spcPts val="0"/>
              </a:spcAft>
              <a:buClrTx/>
              <a:buSzPct val="70000"/>
              <a:buFont typeface="Arial" pitchFamily="34" charset="0"/>
              <a:buChar char="•"/>
            </a:pPr>
            <a:r>
              <a:rPr lang="it-IT" sz="1400" dirty="0" smtClean="0"/>
              <a:t>  importi, qualificazione ed orizzonte temporale dei rientri attesi</a:t>
            </a:r>
          </a:p>
          <a:p>
            <a:pPr marL="180000" lvl="1" indent="-180000">
              <a:buFont typeface="Arial" pitchFamily="34" charset="0"/>
              <a:buChar char="•"/>
            </a:pPr>
            <a:endParaRPr lang="it-IT" sz="1200" dirty="0" smtClean="0"/>
          </a:p>
          <a:p>
            <a:pPr marL="0" indent="0">
              <a:buFont typeface="Webdings" pitchFamily="18" charset="2"/>
              <a:buNone/>
            </a:pPr>
            <a:endParaRPr lang="it-IT" sz="1200" dirty="0" smtClean="0"/>
          </a:p>
          <a:p>
            <a:pPr marL="0" indent="0">
              <a:buFont typeface="Webdings" pitchFamily="18" charset="2"/>
              <a:buNone/>
            </a:pPr>
            <a:endParaRPr lang="it-IT" sz="1200" dirty="0" smtClean="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bwMode="auto">
          <a:xfrm>
            <a:off x="971550" y="274638"/>
            <a:ext cx="7921625" cy="633412"/>
          </a:xfrm>
          <a:noFill/>
          <a:ln>
            <a:miter lim="800000"/>
            <a:headEnd/>
            <a:tailEnd/>
          </a:ln>
        </p:spPr>
        <p:txBody>
          <a:bodyPr vert="horz" wrap="square" lIns="91440" tIns="45720" rIns="91440" bIns="45720" numCol="1" anchor="t" anchorCtr="0" compatLnSpc="1">
            <a:prstTxWarp prst="textNoShape">
              <a:avLst/>
            </a:prstTxWarp>
          </a:bodyPr>
          <a:lstStyle/>
          <a:p>
            <a:r>
              <a:rPr lang="it-IT" sz="2000" dirty="0" smtClean="0">
                <a:solidFill>
                  <a:srgbClr val="00458A"/>
                </a:solidFill>
              </a:rPr>
              <a:t>Criteri di valutazione</a:t>
            </a:r>
            <a:r>
              <a:rPr lang="it-IT" sz="2400" dirty="0" smtClean="0">
                <a:solidFill>
                  <a:srgbClr val="00458A"/>
                </a:solidFill>
              </a:rPr>
              <a:t> </a:t>
            </a:r>
            <a:br>
              <a:rPr lang="it-IT" sz="2400" dirty="0" smtClean="0">
                <a:solidFill>
                  <a:srgbClr val="00458A"/>
                </a:solidFill>
              </a:rPr>
            </a:br>
            <a:r>
              <a:rPr lang="it-IT" sz="1600" dirty="0" smtClean="0">
                <a:solidFill>
                  <a:srgbClr val="00458A"/>
                </a:solidFill>
              </a:rPr>
              <a:t>Imprese con cicli produttivi </a:t>
            </a:r>
            <a:r>
              <a:rPr lang="it-IT" sz="1600" dirty="0" err="1" smtClean="0">
                <a:solidFill>
                  <a:srgbClr val="00458A"/>
                </a:solidFill>
              </a:rPr>
              <a:t>ultrannuali</a:t>
            </a:r>
            <a:r>
              <a:rPr lang="it-IT" sz="1600" dirty="0" smtClean="0">
                <a:solidFill>
                  <a:srgbClr val="00458A"/>
                </a:solidFill>
              </a:rPr>
              <a:t> operanti su commessa o a progetto </a:t>
            </a:r>
            <a:r>
              <a:rPr lang="it-IT" sz="1200" b="0" dirty="0" smtClean="0">
                <a:solidFill>
                  <a:srgbClr val="00458A"/>
                </a:solidFill>
              </a:rPr>
              <a:t>(2/</a:t>
            </a:r>
            <a:r>
              <a:rPr lang="it-IT" sz="1200" b="0" dirty="0" err="1" smtClean="0">
                <a:solidFill>
                  <a:srgbClr val="00458A"/>
                </a:solidFill>
              </a:rPr>
              <a:t>2</a:t>
            </a:r>
            <a:r>
              <a:rPr lang="it-IT" sz="1200" b="0" dirty="0" smtClean="0">
                <a:solidFill>
                  <a:srgbClr val="00458A"/>
                </a:solidFill>
              </a:rPr>
              <a:t>)</a:t>
            </a:r>
          </a:p>
        </p:txBody>
      </p:sp>
      <p:sp>
        <p:nvSpPr>
          <p:cNvPr id="52227" name="Rectangle 3"/>
          <p:cNvSpPr>
            <a:spLocks noGrp="1" noChangeArrowheads="1"/>
          </p:cNvSpPr>
          <p:nvPr>
            <p:ph type="body" idx="1"/>
          </p:nvPr>
        </p:nvSpPr>
        <p:spPr>
          <a:xfrm>
            <a:off x="1044575" y="1268413"/>
            <a:ext cx="7488238" cy="5400992"/>
          </a:xfrm>
        </p:spPr>
        <p:txBody>
          <a:bodyPr/>
          <a:lstStyle/>
          <a:p>
            <a:pPr marL="180000" lvl="1" indent="-180000">
              <a:buFont typeface="Arial" pitchFamily="34" charset="0"/>
              <a:buChar char="•"/>
            </a:pPr>
            <a:endParaRPr lang="it-IT" sz="1400" dirty="0" smtClean="0"/>
          </a:p>
          <a:p>
            <a:pPr marL="180000" lvl="1" indent="-180000">
              <a:buClrTx/>
              <a:buFont typeface="Wingdings" pitchFamily="2" charset="2"/>
              <a:buChar char="§"/>
            </a:pPr>
            <a:r>
              <a:rPr lang="it-IT" sz="1400" dirty="0" smtClean="0"/>
              <a:t>rientrano tutte nella modalità “caso per caso”;</a:t>
            </a:r>
          </a:p>
          <a:p>
            <a:pPr marL="180000" lvl="1" indent="-180000">
              <a:buClrTx/>
              <a:buFont typeface="Wingdings" pitchFamily="2" charset="2"/>
              <a:buChar char="§"/>
            </a:pPr>
            <a:r>
              <a:rPr lang="it-IT" sz="1400" dirty="0" smtClean="0"/>
              <a:t>sono ammissibili solo se l’operazione per la quale è richiesto l’intervento del Fondo è un finanziamento a copertura dei costi di una specifica iniziativa;</a:t>
            </a:r>
          </a:p>
          <a:p>
            <a:pPr marL="180000" lvl="1" indent="-180000">
              <a:buClrTx/>
              <a:buFont typeface="Wingdings" pitchFamily="2" charset="2"/>
              <a:buChar char="§"/>
            </a:pPr>
            <a:r>
              <a:rPr lang="it-IT" sz="1400" dirty="0" smtClean="0"/>
              <a:t>sono valutate, oltre che sulla base degli ultimi due bilanci approvati, anche sulla base di un business </a:t>
            </a:r>
            <a:r>
              <a:rPr lang="it-IT" sz="1400" dirty="0" err="1" smtClean="0"/>
              <a:t>plan</a:t>
            </a:r>
            <a:r>
              <a:rPr lang="it-IT" sz="1400" dirty="0" smtClean="0"/>
              <a:t> compilato secondo lo schema dell’Allegato 7ter;</a:t>
            </a:r>
          </a:p>
          <a:p>
            <a:pPr marL="180000" lvl="1" indent="-180000">
              <a:buClrTx/>
              <a:buFont typeface="Wingdings" pitchFamily="2" charset="2"/>
              <a:buChar char="§"/>
            </a:pPr>
            <a:r>
              <a:rPr lang="it-IT" sz="1400" dirty="0" smtClean="0"/>
              <a:t>non sono ammissibili se la durata dell’operazione finanziaria eccede la durata del ciclo economico dell’iniziativa;</a:t>
            </a:r>
          </a:p>
          <a:p>
            <a:pPr marL="180000" lvl="1" indent="-180000">
              <a:buClrTx/>
              <a:buFont typeface="Wingdings" pitchFamily="2" charset="2"/>
              <a:buChar char="§"/>
            </a:pPr>
            <a:r>
              <a:rPr lang="it-IT" sz="1400" dirty="0" smtClean="0"/>
              <a:t>non sono ammissibili se i mezzi propri, che devono risultare già versati alla data di erogazione del finanziamento (si considerano mezzi propri anche i finanziamenti dei soci in conto futuro aumento di capitale sociale), sono </a:t>
            </a:r>
            <a:r>
              <a:rPr lang="it-IT" sz="1400" dirty="0" smtClean="0">
                <a:cs typeface="Arial" charset="0"/>
              </a:rPr>
              <a:t>&lt; </a:t>
            </a:r>
            <a:r>
              <a:rPr lang="it-IT" sz="1400" dirty="0" smtClean="0"/>
              <a:t>al 10% dell’importo complessivo dei costi dell’iniziativa.</a:t>
            </a:r>
          </a:p>
          <a:p>
            <a:pPr marL="180000" lvl="1" indent="-180000">
              <a:buFont typeface="Arial" pitchFamily="34" charset="0"/>
              <a:buChar char="•"/>
            </a:pPr>
            <a:endParaRPr lang="it-IT" sz="1400" dirty="0" smtClean="0"/>
          </a:p>
          <a:p>
            <a:pPr marL="0" indent="0">
              <a:buFont typeface="Webdings" pitchFamily="18" charset="2"/>
              <a:buNone/>
            </a:pPr>
            <a:r>
              <a:rPr lang="it-IT" sz="1400" dirty="0" smtClean="0"/>
              <a:t>Contestualmente alla comunicazione dell’erogazione del finanziamento i </a:t>
            </a:r>
            <a:r>
              <a:rPr lang="it-IT" sz="1400" i="1" dirty="0" smtClean="0"/>
              <a:t>soggetti richiedenti </a:t>
            </a:r>
            <a:r>
              <a:rPr lang="it-IT" sz="1400" dirty="0" smtClean="0"/>
              <a:t>devono far arrivare al </a:t>
            </a:r>
            <a:r>
              <a:rPr lang="it-IT" sz="1400" i="1" dirty="0" smtClean="0"/>
              <a:t>Gestore </a:t>
            </a:r>
            <a:r>
              <a:rPr lang="it-IT" sz="1400" dirty="0" smtClean="0"/>
              <a:t>idonea documentazione comprovante l’avvenuto versamento dei mezzi propri.</a:t>
            </a:r>
          </a:p>
          <a:p>
            <a:pPr marL="0" indent="0">
              <a:buFont typeface="Webdings" pitchFamily="18" charset="2"/>
              <a:buNone/>
            </a:pPr>
            <a:endParaRPr lang="it-IT" sz="1200" dirty="0" smtClean="0"/>
          </a:p>
          <a:p>
            <a:pPr marL="0" indent="0">
              <a:buFont typeface="Webdings" pitchFamily="18" charset="2"/>
              <a:buNone/>
            </a:pPr>
            <a:endParaRPr lang="it-IT" sz="1200" dirty="0" smtClean="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46</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923401"/>
            <a:ext cx="5764212" cy="276999"/>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800" dirty="0" smtClean="0">
                <a:solidFill>
                  <a:srgbClr val="00458A"/>
                </a:solidFill>
              </a:rPr>
              <a:t>La certificazione del merito di credito</a:t>
            </a:r>
            <a:endParaRPr lang="it-IT" sz="18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egnaposto numero diapositiva 7"/>
          <p:cNvSpPr txBox="1">
            <a:spLocks noGrp="1"/>
          </p:cNvSpPr>
          <p:nvPr/>
        </p:nvSpPr>
        <p:spPr bwMode="auto">
          <a:xfrm>
            <a:off x="0" y="6151563"/>
            <a:ext cx="788988" cy="457200"/>
          </a:xfrm>
          <a:prstGeom prst="rect">
            <a:avLst/>
          </a:prstGeom>
          <a:noFill/>
          <a:ln w="9525">
            <a:noFill/>
            <a:miter lim="800000"/>
            <a:headEnd/>
            <a:tailEnd/>
          </a:ln>
        </p:spPr>
        <p:txBody>
          <a:bodyPr lIns="91432" tIns="45716" rIns="91432" bIns="45716" anchor="b"/>
          <a:lstStyle/>
          <a:p>
            <a:pPr algn="ctr" eaLnBrk="0" hangingPunct="0">
              <a:spcBef>
                <a:spcPct val="0"/>
              </a:spcBef>
              <a:buClrTx/>
              <a:buFontTx/>
              <a:buNone/>
            </a:pPr>
            <a:fld id="{E499704E-0B46-4CFF-ADC4-381D2C7FD50F}" type="slidenum">
              <a:rPr lang="it-IT" sz="800">
                <a:solidFill>
                  <a:schemeClr val="bg1"/>
                </a:solidFill>
              </a:rPr>
              <a:pPr algn="ctr" eaLnBrk="0" hangingPunct="0">
                <a:spcBef>
                  <a:spcPct val="0"/>
                </a:spcBef>
                <a:buClrTx/>
                <a:buFontTx/>
                <a:buNone/>
              </a:pPr>
              <a:t>47</a:t>
            </a:fld>
            <a:endParaRPr lang="it-IT" sz="800" dirty="0">
              <a:solidFill>
                <a:schemeClr val="bg1"/>
              </a:solidFill>
            </a:endParaRPr>
          </a:p>
        </p:txBody>
      </p:sp>
      <p:sp>
        <p:nvSpPr>
          <p:cNvPr id="55299" name="Rectangle 4"/>
          <p:cNvSpPr>
            <a:spLocks noGrp="1" noChangeArrowheads="1"/>
          </p:cNvSpPr>
          <p:nvPr>
            <p:ph type="title" idx="4294967295"/>
          </p:nvPr>
        </p:nvSpPr>
        <p:spPr bwMode="auto">
          <a:xfrm>
            <a:off x="879475" y="274637"/>
            <a:ext cx="7751763" cy="634047"/>
          </a:xfrm>
          <a:prstGeom prst="rect">
            <a:avLst/>
          </a:prstGeom>
          <a:noFill/>
          <a:ln>
            <a:miter lim="800000"/>
            <a:headEnd/>
            <a:tailEnd/>
          </a:ln>
        </p:spPr>
        <p:txBody>
          <a:bodyPr lIns="91432" tIns="45716" rIns="91432" bIns="45716"/>
          <a:lstStyle/>
          <a:p>
            <a:pPr eaLnBrk="1" hangingPunct="1"/>
            <a:r>
              <a:rPr lang="it-IT" dirty="0" smtClean="0">
                <a:solidFill>
                  <a:srgbClr val="00458A"/>
                </a:solidFill>
              </a:rPr>
              <a:t>Requisiti per la certificazione del merito di credito-</a:t>
            </a:r>
            <a:endParaRPr lang="it-IT" sz="1200" b="0" dirty="0" smtClean="0">
              <a:solidFill>
                <a:srgbClr val="00458A"/>
              </a:solidFill>
            </a:endParaRPr>
          </a:p>
        </p:txBody>
      </p:sp>
      <p:sp>
        <p:nvSpPr>
          <p:cNvPr id="5530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5530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5530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dirty="0"/>
          </a:p>
        </p:txBody>
      </p:sp>
      <p:sp>
        <p:nvSpPr>
          <p:cNvPr id="5530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dirty="0"/>
          </a:p>
        </p:txBody>
      </p:sp>
      <p:sp>
        <p:nvSpPr>
          <p:cNvPr id="55304" name="Rectangle 8"/>
          <p:cNvSpPr>
            <a:spLocks noChangeArrowheads="1"/>
          </p:cNvSpPr>
          <p:nvPr/>
        </p:nvSpPr>
        <p:spPr bwMode="auto">
          <a:xfrm>
            <a:off x="981075" y="1401763"/>
            <a:ext cx="7650163" cy="4486247"/>
          </a:xfrm>
          <a:prstGeom prst="rect">
            <a:avLst/>
          </a:prstGeom>
          <a:noFill/>
          <a:ln w="9525" algn="ctr">
            <a:noFill/>
            <a:miter lim="800000"/>
            <a:headEnd/>
            <a:tailEnd/>
          </a:ln>
          <a:effectLst/>
        </p:spPr>
        <p:txBody>
          <a:bodyPr wrap="square" lIns="90315" tIns="45158" rIns="90315" bIns="45158">
            <a:spAutoFit/>
          </a:bodyPr>
          <a:lstStyle/>
          <a:p>
            <a:pPr defTabSz="892175"/>
            <a:r>
              <a:rPr lang="it-IT" sz="1400" b="0" dirty="0"/>
              <a:t>Riferimenti normativi: </a:t>
            </a:r>
          </a:p>
          <a:p>
            <a:pPr marL="180000" indent="-180000" defTabSz="892175">
              <a:buClrTx/>
              <a:buFont typeface="Wingdings" pitchFamily="2" charset="2"/>
              <a:buChar char="§"/>
            </a:pPr>
            <a:r>
              <a:rPr lang="it-IT" sz="1400" b="0" dirty="0"/>
              <a:t>DM   18 marzo 2011 – Modifica dei criteri per autorizzare i Confidi a certificare il merito di </a:t>
            </a:r>
            <a:r>
              <a:rPr lang="it-IT" sz="1400" b="0" dirty="0" smtClean="0"/>
              <a:t>credito</a:t>
            </a:r>
          </a:p>
          <a:p>
            <a:pPr marL="180000" indent="-180000" defTabSz="892175">
              <a:buClrTx/>
              <a:buFont typeface="Wingdings" pitchFamily="2" charset="2"/>
              <a:buChar char="§"/>
            </a:pPr>
            <a:r>
              <a:rPr lang="it-IT" sz="1400" b="0" dirty="0" smtClean="0"/>
              <a:t>Circolare </a:t>
            </a:r>
            <a:r>
              <a:rPr lang="it-IT" sz="1400" b="0" dirty="0"/>
              <a:t>MCC </a:t>
            </a:r>
            <a:r>
              <a:rPr lang="it-IT" sz="1400" b="0" dirty="0" smtClean="0"/>
              <a:t>591</a:t>
            </a:r>
          </a:p>
          <a:p>
            <a:pPr marL="247650" indent="-247650" defTabSz="892175"/>
            <a:endParaRPr lang="it-IT" sz="1400" b="0" dirty="0" smtClean="0"/>
          </a:p>
          <a:p>
            <a:pPr marL="247650" indent="-247650" defTabSz="892175"/>
            <a:r>
              <a:rPr lang="it-IT" sz="1400" b="0" dirty="0" smtClean="0"/>
              <a:t>I Confidi devono:</a:t>
            </a:r>
          </a:p>
          <a:p>
            <a:pPr marL="180000" indent="-180000" defTabSz="892175">
              <a:buClrTx/>
              <a:buFont typeface="Wingdings" pitchFamily="2" charset="2"/>
              <a:buChar char="§"/>
            </a:pPr>
            <a:r>
              <a:rPr lang="it-IT" sz="1400" b="0" dirty="0" smtClean="0"/>
              <a:t>Possedere una capacità di valutazione ritenuta adeguata dal Comitato sulla base dei criteri stabiliti dal  decreto</a:t>
            </a:r>
          </a:p>
          <a:p>
            <a:pPr marL="180000" indent="-180000" defTabSz="892175">
              <a:buClrTx/>
              <a:buFont typeface="Wingdings" pitchFamily="2" charset="2"/>
              <a:buChar char="§"/>
            </a:pPr>
            <a:r>
              <a:rPr lang="it-IT" sz="1400" b="0" dirty="0" smtClean="0"/>
              <a:t>Impegnarsi a non richiedere  l’intervento del Fondo su operazioni di imprese rientranti in fascia 3 di valutazione</a:t>
            </a:r>
          </a:p>
          <a:p>
            <a:pPr marL="180000" indent="-180000" defTabSz="892175">
              <a:buClrTx/>
              <a:buFont typeface="Wingdings" pitchFamily="2" charset="2"/>
              <a:buChar char="§"/>
            </a:pPr>
            <a:r>
              <a:rPr lang="it-IT" sz="1400" b="0" dirty="0" smtClean="0"/>
              <a:t>Rispettare i criteri di cui alla lettera J, Parte VI D.O. (importo del fatturato dell’ultimo bilancio non deve avere una diminuzione rispetto all’esercizio precedente pari o superiore al 40% e in uno degli ultimi due bilanci approvati non deve risultare una perdita superiore al 5% del fatturato)</a:t>
            </a:r>
          </a:p>
          <a:p>
            <a:pPr marL="180000" indent="-180000" defTabSz="892175">
              <a:buClrTx/>
            </a:pPr>
            <a:endParaRPr lang="it-IT" sz="1400" b="0" dirty="0" smtClean="0"/>
          </a:p>
          <a:p>
            <a:pPr marL="180000" indent="-180000" defTabSz="892175">
              <a:buClrTx/>
            </a:pPr>
            <a:endParaRPr lang="it-IT" sz="1400" b="0" dirty="0"/>
          </a:p>
          <a:p>
            <a:pPr defTabSz="892175" eaLnBrk="0" hangingPunct="0">
              <a:lnSpc>
                <a:spcPct val="80000"/>
              </a:lnSpc>
              <a:spcBef>
                <a:spcPct val="50000"/>
              </a:spcBef>
              <a:buClr>
                <a:srgbClr val="00458A"/>
              </a:buClr>
              <a:buFont typeface="Wingdings" pitchFamily="2" charset="2"/>
              <a:buChar char="Ø"/>
            </a:pPr>
            <a:endParaRPr lang="it-IT" sz="1400" b="0" dirty="0"/>
          </a:p>
          <a:p>
            <a:pPr defTabSz="892175" eaLnBrk="0" hangingPunct="0">
              <a:lnSpc>
                <a:spcPct val="80000"/>
              </a:lnSpc>
              <a:spcBef>
                <a:spcPct val="50000"/>
              </a:spcBef>
              <a:buClr>
                <a:srgbClr val="00458A"/>
              </a:buClr>
            </a:pPr>
            <a:endParaRPr lang="it-IT" sz="1400" b="0" dirty="0"/>
          </a:p>
        </p:txBody>
      </p:sp>
      <p:sp>
        <p:nvSpPr>
          <p:cNvPr id="12" name="Segnaposto numero diapositiva 11"/>
          <p:cNvSpPr>
            <a:spLocks noGrp="1"/>
          </p:cNvSpPr>
          <p:nvPr>
            <p:ph type="sldNum" sz="quarter" idx="12"/>
          </p:nvPr>
        </p:nvSpPr>
        <p:spPr/>
        <p:txBody>
          <a:bodyPr/>
          <a:lstStyle/>
          <a:p>
            <a:pPr>
              <a:defRPr/>
            </a:pPr>
            <a:fld id="{7DD1E902-5B36-497A-8ED3-5166E9457BB3}" type="slidenum">
              <a:rPr lang="it-IT" smtClean="0"/>
              <a:pPr>
                <a:defRPr/>
              </a:pPr>
              <a:t>47</a:t>
            </a:fld>
            <a:endParaRPr lang="it-IT"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egnaposto numero diapositiva 7"/>
          <p:cNvSpPr txBox="1">
            <a:spLocks noGrp="1"/>
          </p:cNvSpPr>
          <p:nvPr/>
        </p:nvSpPr>
        <p:spPr bwMode="auto">
          <a:xfrm>
            <a:off x="0" y="6151563"/>
            <a:ext cx="788988" cy="457200"/>
          </a:xfrm>
          <a:prstGeom prst="rect">
            <a:avLst/>
          </a:prstGeom>
          <a:noFill/>
          <a:ln w="9525">
            <a:noFill/>
            <a:miter lim="800000"/>
            <a:headEnd/>
            <a:tailEnd/>
          </a:ln>
        </p:spPr>
        <p:txBody>
          <a:bodyPr lIns="91432" tIns="45716" rIns="91432" bIns="45716" anchor="b"/>
          <a:lstStyle/>
          <a:p>
            <a:pPr algn="ctr" eaLnBrk="0" hangingPunct="0">
              <a:spcBef>
                <a:spcPct val="0"/>
              </a:spcBef>
              <a:buClrTx/>
              <a:buFontTx/>
              <a:buNone/>
            </a:pPr>
            <a:fld id="{473F9EEF-099C-4FD3-A4CF-F1FDA25400CB}" type="slidenum">
              <a:rPr lang="it-IT" sz="800">
                <a:solidFill>
                  <a:schemeClr val="bg1"/>
                </a:solidFill>
              </a:rPr>
              <a:pPr algn="ctr" eaLnBrk="0" hangingPunct="0">
                <a:spcBef>
                  <a:spcPct val="0"/>
                </a:spcBef>
                <a:buClrTx/>
                <a:buFontTx/>
                <a:buNone/>
              </a:pPr>
              <a:t>48</a:t>
            </a:fld>
            <a:endParaRPr lang="it-IT" sz="800" dirty="0">
              <a:solidFill>
                <a:schemeClr val="bg1"/>
              </a:solidFill>
            </a:endParaRPr>
          </a:p>
        </p:txBody>
      </p:sp>
      <p:sp>
        <p:nvSpPr>
          <p:cNvPr id="57347" name="Rectangle 4"/>
          <p:cNvSpPr>
            <a:spLocks noGrp="1" noChangeArrowheads="1"/>
          </p:cNvSpPr>
          <p:nvPr>
            <p:ph type="title" idx="4294967295"/>
          </p:nvPr>
        </p:nvSpPr>
        <p:spPr bwMode="auto">
          <a:xfrm>
            <a:off x="879475" y="274638"/>
            <a:ext cx="7751763" cy="431800"/>
          </a:xfrm>
          <a:prstGeom prst="rect">
            <a:avLst/>
          </a:prstGeom>
          <a:noFill/>
          <a:ln>
            <a:miter lim="800000"/>
            <a:headEnd/>
            <a:tailEnd/>
          </a:ln>
        </p:spPr>
        <p:txBody>
          <a:bodyPr lIns="91432" tIns="45716" rIns="91432" bIns="45716"/>
          <a:lstStyle/>
          <a:p>
            <a:pPr eaLnBrk="1" hangingPunct="1"/>
            <a:r>
              <a:rPr lang="it-IT" dirty="0" smtClean="0">
                <a:solidFill>
                  <a:srgbClr val="00458A"/>
                </a:solidFill>
              </a:rPr>
              <a:t>Requisiti per la certificazione del merito di credito</a:t>
            </a:r>
            <a:endParaRPr lang="it-IT" sz="1200" b="0" dirty="0" smtClean="0">
              <a:solidFill>
                <a:srgbClr val="00458A"/>
              </a:solidFill>
            </a:endParaRPr>
          </a:p>
        </p:txBody>
      </p:sp>
      <p:sp>
        <p:nvSpPr>
          <p:cNvPr id="57348"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57349"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57350"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dirty="0"/>
          </a:p>
        </p:txBody>
      </p:sp>
      <p:sp>
        <p:nvSpPr>
          <p:cNvPr id="57351"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dirty="0"/>
          </a:p>
        </p:txBody>
      </p:sp>
      <p:sp>
        <p:nvSpPr>
          <p:cNvPr id="57352" name="Rectangle 8"/>
          <p:cNvSpPr>
            <a:spLocks noChangeArrowheads="1"/>
          </p:cNvSpPr>
          <p:nvPr/>
        </p:nvSpPr>
        <p:spPr bwMode="auto">
          <a:xfrm>
            <a:off x="879475" y="633413"/>
            <a:ext cx="7404100" cy="449262"/>
          </a:xfrm>
          <a:prstGeom prst="rect">
            <a:avLst/>
          </a:prstGeom>
          <a:noFill/>
          <a:ln w="9525" algn="ctr">
            <a:noFill/>
            <a:miter lim="800000"/>
            <a:headEnd/>
            <a:tailEnd/>
          </a:ln>
          <a:effectLst/>
        </p:spPr>
        <p:txBody>
          <a:bodyPr lIns="90315" tIns="45158" rIns="90315" bIns="45158">
            <a:spAutoFit/>
          </a:bodyPr>
          <a:lstStyle/>
          <a:p>
            <a:pPr defTabSz="892175" eaLnBrk="0" hangingPunct="0">
              <a:lnSpc>
                <a:spcPct val="80000"/>
              </a:lnSpc>
              <a:spcBef>
                <a:spcPct val="50000"/>
              </a:spcBef>
              <a:buClr>
                <a:srgbClr val="00458A"/>
              </a:buClr>
            </a:pPr>
            <a:endParaRPr lang="it-IT" sz="1000" b="0" dirty="0"/>
          </a:p>
          <a:p>
            <a:pPr defTabSz="892175" eaLnBrk="0" hangingPunct="0">
              <a:lnSpc>
                <a:spcPct val="80000"/>
              </a:lnSpc>
              <a:spcBef>
                <a:spcPct val="50000"/>
              </a:spcBef>
              <a:buClr>
                <a:srgbClr val="00458A"/>
              </a:buClr>
            </a:pPr>
            <a:endParaRPr lang="it-IT" sz="1200" b="0" dirty="0"/>
          </a:p>
        </p:txBody>
      </p:sp>
      <p:sp>
        <p:nvSpPr>
          <p:cNvPr id="57353" name="Rectangle 9"/>
          <p:cNvSpPr>
            <a:spLocks noChangeArrowheads="1"/>
          </p:cNvSpPr>
          <p:nvPr/>
        </p:nvSpPr>
        <p:spPr bwMode="auto">
          <a:xfrm>
            <a:off x="981075" y="1493838"/>
            <a:ext cx="7902575" cy="546100"/>
          </a:xfrm>
          <a:prstGeom prst="rect">
            <a:avLst/>
          </a:prstGeom>
          <a:noFill/>
          <a:ln w="9525" algn="ctr">
            <a:noFill/>
            <a:miter lim="800000"/>
            <a:headEnd/>
            <a:tailEnd/>
          </a:ln>
          <a:effectLst/>
        </p:spPr>
        <p:txBody>
          <a:bodyPr lIns="90315" tIns="45158" rIns="90315" bIns="45158">
            <a:spAutoFit/>
          </a:bodyPr>
          <a:lstStyle/>
          <a:p>
            <a:pPr marL="2076450" lvl="4" indent="-247650" algn="just" defTabSz="892175">
              <a:buClr>
                <a:schemeClr val="tx1"/>
              </a:buClr>
              <a:buFont typeface="Wingdings" pitchFamily="2" charset="2"/>
              <a:buChar char="Ø"/>
            </a:pPr>
            <a:endParaRPr lang="it-IT" b="0" dirty="0"/>
          </a:p>
          <a:p>
            <a:pPr marL="247650" indent="23813" defTabSz="892175">
              <a:lnSpc>
                <a:spcPct val="110000"/>
              </a:lnSpc>
              <a:buClr>
                <a:srgbClr val="00458A"/>
              </a:buClr>
              <a:buSzPct val="105000"/>
            </a:pPr>
            <a:endParaRPr lang="it-IT" b="0" dirty="0"/>
          </a:p>
        </p:txBody>
      </p:sp>
      <p:sp>
        <p:nvSpPr>
          <p:cNvPr id="57354" name="Rectangle 10"/>
          <p:cNvSpPr>
            <a:spLocks noChangeArrowheads="1"/>
          </p:cNvSpPr>
          <p:nvPr/>
        </p:nvSpPr>
        <p:spPr bwMode="auto">
          <a:xfrm>
            <a:off x="981075" y="736657"/>
            <a:ext cx="7650163" cy="4270804"/>
          </a:xfrm>
          <a:prstGeom prst="rect">
            <a:avLst/>
          </a:prstGeom>
          <a:noFill/>
          <a:ln w="9525" algn="ctr">
            <a:noFill/>
            <a:miter lim="800000"/>
            <a:headEnd/>
            <a:tailEnd/>
          </a:ln>
          <a:effectLst/>
        </p:spPr>
        <p:txBody>
          <a:bodyPr wrap="square" lIns="90315" tIns="45158" rIns="90315" bIns="45158">
            <a:spAutoFit/>
          </a:bodyPr>
          <a:lstStyle/>
          <a:p>
            <a:pPr defTabSz="892175"/>
            <a:endParaRPr lang="it-IT" sz="1400" b="0" dirty="0" smtClean="0"/>
          </a:p>
          <a:p>
            <a:pPr defTabSz="892175"/>
            <a:endParaRPr lang="it-IT" sz="1400" b="0" dirty="0" smtClean="0"/>
          </a:p>
          <a:p>
            <a:pPr defTabSz="892175"/>
            <a:r>
              <a:rPr lang="it-IT" sz="1400" b="0" dirty="0" smtClean="0"/>
              <a:t>Tre fasce di valutazione:</a:t>
            </a:r>
          </a:p>
          <a:p>
            <a:pPr indent="180975" defTabSz="892175">
              <a:buClr>
                <a:srgbClr val="00458A"/>
              </a:buClr>
              <a:buFont typeface="+mj-lt"/>
              <a:buAutoNum type="alphaLcParenR"/>
            </a:pPr>
            <a:r>
              <a:rPr lang="it-IT" sz="1400" b="0" dirty="0" smtClean="0"/>
              <a:t>x ≥  30	      Fascia 1 Proposta positiva al Comitato</a:t>
            </a:r>
          </a:p>
          <a:p>
            <a:pPr indent="180975" defTabSz="892175">
              <a:buClr>
                <a:srgbClr val="00458A"/>
              </a:buClr>
              <a:buFont typeface="+mj-lt"/>
              <a:buAutoNum type="alphaLcParenR"/>
            </a:pPr>
            <a:r>
              <a:rPr lang="it-IT" sz="1400" b="0" dirty="0" smtClean="0"/>
              <a:t>25 ≤ x &lt; 30   Fascia 2 Da valutare caso per caso</a:t>
            </a:r>
          </a:p>
          <a:p>
            <a:pPr indent="180975" defTabSz="892175">
              <a:buClr>
                <a:srgbClr val="00458A"/>
              </a:buClr>
              <a:buFont typeface="+mj-lt"/>
              <a:buAutoNum type="alphaLcParenR"/>
            </a:pPr>
            <a:r>
              <a:rPr lang="it-IT" sz="1400" b="0" dirty="0" smtClean="0"/>
              <a:t>X &lt; 25	      Fascia 3 proposta negativa al Comitato</a:t>
            </a:r>
          </a:p>
          <a:p>
            <a:pPr indent="180975" defTabSz="892175">
              <a:buClr>
                <a:srgbClr val="00458A"/>
              </a:buClr>
            </a:pPr>
            <a:endParaRPr lang="it-IT" sz="1400" b="0" dirty="0" smtClean="0"/>
          </a:p>
          <a:p>
            <a:pPr defTabSz="892175"/>
            <a:r>
              <a:rPr lang="it-IT" sz="1400" b="0" dirty="0" smtClean="0"/>
              <a:t>MONITORAGGIO E CONTROLLI</a:t>
            </a:r>
          </a:p>
          <a:p>
            <a:pPr defTabSz="892175"/>
            <a:endParaRPr lang="it-IT" sz="1400" b="0" dirty="0" smtClean="0"/>
          </a:p>
          <a:p>
            <a:pPr marL="180975" indent="-180975" defTabSz="892175">
              <a:buClrTx/>
              <a:buFont typeface="Wingdings" pitchFamily="2" charset="2"/>
              <a:buChar char="§"/>
            </a:pPr>
            <a:r>
              <a:rPr lang="it-IT" sz="1400" b="0" dirty="0" smtClean="0"/>
              <a:t>Entro il 31 luglio e il 31 gennaio di ogni anno i Confidi autorizzati devono far arrivare al Gestore un aggiornamento di tutti i dati al 30 giugno e al 31 dicembre.</a:t>
            </a:r>
          </a:p>
          <a:p>
            <a:pPr marL="180975" defTabSz="892175"/>
            <a:r>
              <a:rPr lang="it-IT" sz="1400" b="0" dirty="0" smtClean="0"/>
              <a:t>Il mancato rispetto di quanto previsto è motivo di decadenza dell’autorizzazione.</a:t>
            </a:r>
          </a:p>
          <a:p>
            <a:pPr marL="180975" indent="-180000" defTabSz="892175">
              <a:buClrTx/>
              <a:buFont typeface="Wingdings" pitchFamily="2" charset="2"/>
              <a:buChar char="§"/>
            </a:pPr>
            <a:r>
              <a:rPr lang="it-IT" sz="1400" b="0" dirty="0" smtClean="0"/>
              <a:t>Il 31 marzo, il 30 giugno, il 30 settembre e il 31 dicembre di ogni anno, previa comunicazione del tasso medio di sofferenza ai soggetti autorizzati, il gestore effettua un monitoraggio dei tassi di sofferenza e comunica il raggiungimento della soglia di sofferenza. Il raggiungimento del III livello di soglia comporta la proposta al Comitato di revoca dell’autorizzazione</a:t>
            </a:r>
          </a:p>
          <a:p>
            <a:pPr indent="180975" defTabSz="892175">
              <a:buClr>
                <a:srgbClr val="00458A"/>
              </a:buClr>
            </a:pPr>
            <a:endParaRPr lang="it-IT" sz="1400" b="0" dirty="0" smtClean="0"/>
          </a:p>
        </p:txBody>
      </p:sp>
      <p:sp>
        <p:nvSpPr>
          <p:cNvPr id="14" name="Segnaposto numero diapositiva 13"/>
          <p:cNvSpPr>
            <a:spLocks noGrp="1"/>
          </p:cNvSpPr>
          <p:nvPr>
            <p:ph type="sldNum" sz="quarter" idx="12"/>
          </p:nvPr>
        </p:nvSpPr>
        <p:spPr/>
        <p:txBody>
          <a:bodyPr/>
          <a:lstStyle/>
          <a:p>
            <a:pPr>
              <a:defRPr/>
            </a:pPr>
            <a:fld id="{7DD1E902-5B36-497A-8ED3-5166E9457BB3}" type="slidenum">
              <a:rPr lang="it-IT" smtClean="0"/>
              <a:pPr>
                <a:defRPr/>
              </a:pPr>
              <a:t>48</a:t>
            </a:fld>
            <a:endParaRPr lang="it-IT"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bwMode="auto">
          <a:xfrm>
            <a:off x="1044575" y="274638"/>
            <a:ext cx="7642225" cy="633412"/>
          </a:xfrm>
          <a:noFill/>
          <a:ln>
            <a:miter lim="800000"/>
            <a:headEnd/>
            <a:tailEnd/>
          </a:ln>
        </p:spPr>
        <p:txBody>
          <a:bodyPr vert="horz" wrap="square" lIns="91440" tIns="45720" rIns="91440" bIns="45720" numCol="1" anchor="t" anchorCtr="0" compatLnSpc="1">
            <a:prstTxWarp prst="textNoShape">
              <a:avLst/>
            </a:prstTxWarp>
          </a:bodyPr>
          <a:lstStyle/>
          <a:p>
            <a:r>
              <a:rPr lang="it-IT" dirty="0" smtClean="0">
                <a:solidFill>
                  <a:srgbClr val="00458A"/>
                </a:solidFill>
              </a:rPr>
              <a:t>Certificazione del merito di credito- </a:t>
            </a:r>
            <a:br>
              <a:rPr lang="it-IT" dirty="0" smtClean="0">
                <a:solidFill>
                  <a:srgbClr val="00458A"/>
                </a:solidFill>
              </a:rPr>
            </a:br>
            <a:r>
              <a:rPr lang="it-IT" sz="1600" dirty="0" smtClean="0">
                <a:solidFill>
                  <a:srgbClr val="00458A"/>
                </a:solidFill>
              </a:rPr>
              <a:t>Requisiti Operazione</a:t>
            </a:r>
            <a:endParaRPr lang="it-IT" sz="1600" dirty="0" smtClean="0"/>
          </a:p>
        </p:txBody>
      </p:sp>
      <p:sp>
        <p:nvSpPr>
          <p:cNvPr id="54275" name="Rectangle 3"/>
          <p:cNvSpPr>
            <a:spLocks noGrp="1" noChangeArrowheads="1"/>
          </p:cNvSpPr>
          <p:nvPr>
            <p:ph type="body" idx="1"/>
          </p:nvPr>
        </p:nvSpPr>
        <p:spPr>
          <a:xfrm>
            <a:off x="1044575" y="1268413"/>
            <a:ext cx="7488238" cy="4584700"/>
          </a:xfrm>
        </p:spPr>
        <p:txBody>
          <a:bodyPr/>
          <a:lstStyle/>
          <a:p>
            <a:pPr marL="0" indent="0">
              <a:buFont typeface="Webdings" pitchFamily="18" charset="2"/>
              <a:buNone/>
            </a:pPr>
            <a:endParaRPr lang="it-IT" sz="1200" dirty="0" smtClean="0"/>
          </a:p>
          <a:p>
            <a:pPr marL="0" indent="0">
              <a:buFont typeface="Webdings" pitchFamily="18" charset="2"/>
              <a:buNone/>
            </a:pPr>
            <a:endParaRPr lang="it-IT" sz="1200" dirty="0" smtClean="0"/>
          </a:p>
          <a:p>
            <a:pPr marL="0" indent="0">
              <a:buFont typeface="Webdings" pitchFamily="18" charset="2"/>
              <a:buNone/>
            </a:pPr>
            <a:endParaRPr lang="it-IT" sz="1200" dirty="0" smtClean="0"/>
          </a:p>
          <a:p>
            <a:pPr marL="0" indent="0">
              <a:buFont typeface="Webdings" pitchFamily="18" charset="2"/>
              <a:buNone/>
            </a:pPr>
            <a:endParaRPr lang="it-IT" sz="1200" dirty="0" smtClean="0"/>
          </a:p>
        </p:txBody>
      </p:sp>
      <p:sp>
        <p:nvSpPr>
          <p:cNvPr id="54276" name="Rectangle 9"/>
          <p:cNvSpPr>
            <a:spLocks noChangeArrowheads="1"/>
          </p:cNvSpPr>
          <p:nvPr/>
        </p:nvSpPr>
        <p:spPr bwMode="auto">
          <a:xfrm>
            <a:off x="4211638" y="1268413"/>
            <a:ext cx="4321175" cy="1081087"/>
          </a:xfrm>
          <a:prstGeom prst="rect">
            <a:avLst/>
          </a:prstGeom>
          <a:solidFill>
            <a:schemeClr val="accent1"/>
          </a:solidFill>
          <a:ln w="9525">
            <a:noFill/>
            <a:miter lim="800000"/>
            <a:headEnd/>
            <a:tailEnd/>
          </a:ln>
        </p:spPr>
        <p:txBody>
          <a:bodyPr lIns="86493" tIns="43247" rIns="86493" bIns="43247" anchor="ctr"/>
          <a:lstStyle/>
          <a:p>
            <a:pPr algn="ctr" defTabSz="912813"/>
            <a:r>
              <a:rPr lang="it-IT" sz="1400" dirty="0"/>
              <a:t>Confidi o altri Fondi di Garanzia</a:t>
            </a:r>
          </a:p>
        </p:txBody>
      </p:sp>
      <p:sp>
        <p:nvSpPr>
          <p:cNvPr id="54277" name="Rectangle 9"/>
          <p:cNvSpPr>
            <a:spLocks noChangeArrowheads="1"/>
          </p:cNvSpPr>
          <p:nvPr/>
        </p:nvSpPr>
        <p:spPr bwMode="auto">
          <a:xfrm>
            <a:off x="1331913" y="1268413"/>
            <a:ext cx="2160587" cy="1081087"/>
          </a:xfrm>
          <a:prstGeom prst="rect">
            <a:avLst/>
          </a:prstGeom>
          <a:solidFill>
            <a:schemeClr val="accent1"/>
          </a:solidFill>
          <a:ln w="9525" algn="ctr">
            <a:noFill/>
            <a:miter lim="800000"/>
            <a:headEnd/>
            <a:tailEnd/>
          </a:ln>
          <a:effectLst/>
        </p:spPr>
        <p:txBody>
          <a:bodyPr lIns="86493" tIns="43247" rIns="86493" bIns="43247" anchor="ctr"/>
          <a:lstStyle/>
          <a:p>
            <a:pPr algn="ctr" defTabSz="912813"/>
            <a:r>
              <a:rPr lang="it-IT" sz="1400" i="1" dirty="0"/>
              <a:t>Soggetto richiedente</a:t>
            </a:r>
            <a:r>
              <a:rPr lang="it-IT" sz="1400" dirty="0"/>
              <a:t> </a:t>
            </a:r>
            <a:r>
              <a:rPr lang="it-IT" sz="1400" dirty="0" smtClean="0"/>
              <a:t>autorizzato</a:t>
            </a:r>
            <a:endParaRPr lang="it-IT" sz="1400" dirty="0"/>
          </a:p>
        </p:txBody>
      </p:sp>
      <p:sp>
        <p:nvSpPr>
          <p:cNvPr id="54278" name="AutoShape 11"/>
          <p:cNvSpPr>
            <a:spLocks noChangeArrowheads="1"/>
          </p:cNvSpPr>
          <p:nvPr/>
        </p:nvSpPr>
        <p:spPr bwMode="auto">
          <a:xfrm rot="5400000">
            <a:off x="3167274" y="1700414"/>
            <a:ext cx="1116000" cy="252000"/>
          </a:xfrm>
          <a:prstGeom prst="triangle">
            <a:avLst>
              <a:gd name="adj" fmla="val 50000"/>
            </a:avLst>
          </a:prstGeom>
          <a:solidFill>
            <a:srgbClr val="00458A"/>
          </a:solidFill>
          <a:ln w="9525">
            <a:solidFill>
              <a:schemeClr val="bg2"/>
            </a:solidFill>
            <a:miter lim="800000"/>
            <a:headEnd/>
            <a:tailEnd/>
          </a:ln>
        </p:spPr>
        <p:txBody>
          <a:bodyPr rot="10800000" vert="eaVert" wrap="none" anchor="ctr"/>
          <a:lstStyle/>
          <a:p>
            <a:endParaRPr lang="it-IT" dirty="0"/>
          </a:p>
        </p:txBody>
      </p:sp>
      <p:sp>
        <p:nvSpPr>
          <p:cNvPr id="54279" name="Text Box 7"/>
          <p:cNvSpPr txBox="1">
            <a:spLocks noChangeArrowheads="1"/>
          </p:cNvSpPr>
          <p:nvPr/>
        </p:nvSpPr>
        <p:spPr bwMode="auto">
          <a:xfrm>
            <a:off x="1044575" y="2708275"/>
            <a:ext cx="7488238" cy="3775283"/>
          </a:xfrm>
          <a:prstGeom prst="rect">
            <a:avLst/>
          </a:prstGeom>
          <a:noFill/>
          <a:ln w="9525" algn="ctr">
            <a:noFill/>
            <a:miter lim="800000"/>
            <a:headEnd/>
            <a:tailEnd/>
          </a:ln>
          <a:effectLst/>
        </p:spPr>
        <p:txBody>
          <a:bodyPr lIns="90315" tIns="45158" rIns="90315" bIns="45158">
            <a:spAutoFit/>
          </a:bodyPr>
          <a:lstStyle/>
          <a:p>
            <a:pPr defTabSz="892175">
              <a:spcBef>
                <a:spcPct val="50000"/>
              </a:spcBef>
            </a:pPr>
            <a:r>
              <a:rPr lang="it-IT" sz="1400" dirty="0"/>
              <a:t> </a:t>
            </a:r>
          </a:p>
          <a:p>
            <a:pPr defTabSz="892175">
              <a:spcBef>
                <a:spcPct val="50000"/>
              </a:spcBef>
            </a:pPr>
            <a:r>
              <a:rPr lang="it-IT" sz="1400" dirty="0"/>
              <a:t>Requisiti Operazione:</a:t>
            </a:r>
          </a:p>
          <a:p>
            <a:pPr defTabSz="892175">
              <a:spcBef>
                <a:spcPct val="50000"/>
              </a:spcBef>
              <a:buClr>
                <a:schemeClr val="tx1"/>
              </a:buClr>
              <a:buFont typeface="Wingdings" pitchFamily="2" charset="2"/>
              <a:buChar char="Ø"/>
            </a:pPr>
            <a:endParaRPr lang="it-IT" sz="1400" b="0" dirty="0"/>
          </a:p>
          <a:p>
            <a:pPr marL="180000" indent="-180000" defTabSz="892175">
              <a:spcBef>
                <a:spcPct val="50000"/>
              </a:spcBef>
              <a:buClrTx/>
              <a:buFont typeface="Wingdings" pitchFamily="2" charset="2"/>
              <a:buChar char="§"/>
            </a:pPr>
            <a:r>
              <a:rPr lang="it-IT" sz="1400" b="0" dirty="0" smtClean="0"/>
              <a:t>Soggetto </a:t>
            </a:r>
            <a:r>
              <a:rPr lang="it-IT" sz="1400" b="0" dirty="0"/>
              <a:t>beneficiario finale rientrante nella fascia 1 e </a:t>
            </a:r>
            <a:r>
              <a:rPr lang="it-IT" sz="1400" b="0" dirty="0" smtClean="0"/>
              <a:t>2</a:t>
            </a:r>
          </a:p>
          <a:p>
            <a:pPr marL="180000" indent="-180000" defTabSz="892175">
              <a:spcBef>
                <a:spcPct val="50000"/>
              </a:spcBef>
              <a:buClrTx/>
              <a:buFont typeface="Wingdings" pitchFamily="2" charset="2"/>
              <a:buChar char="§"/>
            </a:pPr>
            <a:r>
              <a:rPr lang="it-IT" sz="1400" b="0" dirty="0" smtClean="0"/>
              <a:t>Eventuale </a:t>
            </a:r>
            <a:r>
              <a:rPr lang="it-IT" sz="1400" b="0" dirty="0"/>
              <a:t>diminuzione del fatturato dell’ultimo esercizio rispetto all’esercizio precedente  &lt; </a:t>
            </a:r>
            <a:r>
              <a:rPr lang="it-IT" sz="1400" b="0" dirty="0" smtClean="0"/>
              <a:t>40%</a:t>
            </a:r>
          </a:p>
          <a:p>
            <a:pPr marL="180000" indent="-180000" defTabSz="892175">
              <a:spcBef>
                <a:spcPct val="50000"/>
              </a:spcBef>
              <a:buClrTx/>
              <a:buFont typeface="Wingdings" pitchFamily="2" charset="2"/>
              <a:buChar char="§"/>
            </a:pPr>
            <a:r>
              <a:rPr lang="it-IT" sz="1400" b="0" dirty="0" smtClean="0"/>
              <a:t>Eventuale </a:t>
            </a:r>
            <a:r>
              <a:rPr lang="it-IT" sz="1400" b="0" dirty="0"/>
              <a:t>perdita in uno degli ultimi due bilanci approvati </a:t>
            </a:r>
            <a:r>
              <a:rPr lang="it-IT" sz="1400" b="0" u="sng" dirty="0"/>
              <a:t>&lt;</a:t>
            </a:r>
            <a:r>
              <a:rPr lang="it-IT" sz="1400" b="0" dirty="0"/>
              <a:t> 5% fatturato</a:t>
            </a:r>
          </a:p>
          <a:p>
            <a:pPr defTabSz="892175">
              <a:spcBef>
                <a:spcPct val="50000"/>
              </a:spcBef>
              <a:buClr>
                <a:schemeClr val="tx1"/>
              </a:buClr>
              <a:buFont typeface="Wingdings" pitchFamily="2" charset="2"/>
              <a:buNone/>
            </a:pPr>
            <a:endParaRPr lang="it-IT" sz="1400" b="0" dirty="0"/>
          </a:p>
          <a:p>
            <a:pPr defTabSz="892175"/>
            <a:endParaRPr lang="it-IT" sz="1400" b="0" dirty="0"/>
          </a:p>
          <a:p>
            <a:pPr defTabSz="892175"/>
            <a:r>
              <a:rPr lang="it-IT" sz="1400" b="0" dirty="0"/>
              <a:t>N.B. solo i soggetti richiedenti autorizzati nel caso di Microcredito:</a:t>
            </a:r>
          </a:p>
          <a:p>
            <a:pPr defTabSz="892175"/>
            <a:r>
              <a:rPr lang="it-IT" sz="1400" b="0" dirty="0"/>
              <a:t>possono avere l’importo (post maggiorazioni)  incrementato del 40%, fino ad un massimo di 100.000 euro.</a:t>
            </a:r>
          </a:p>
          <a:p>
            <a:pPr defTabSz="892175">
              <a:spcBef>
                <a:spcPct val="50000"/>
              </a:spcBef>
              <a:buClr>
                <a:schemeClr val="tx1"/>
              </a:buClr>
              <a:buFont typeface="Wingdings" pitchFamily="2" charset="2"/>
              <a:buChar char="Ø"/>
            </a:pPr>
            <a:endParaRPr lang="it-IT" sz="1400" b="0" dirty="0"/>
          </a:p>
        </p:txBody>
      </p:sp>
      <p:sp>
        <p:nvSpPr>
          <p:cNvPr id="10" name="Segnaposto numero diapositiva 9"/>
          <p:cNvSpPr>
            <a:spLocks noGrp="1"/>
          </p:cNvSpPr>
          <p:nvPr>
            <p:ph type="sldNum" sz="quarter" idx="12"/>
          </p:nvPr>
        </p:nvSpPr>
        <p:spPr/>
        <p:txBody>
          <a:bodyPr/>
          <a:lstStyle/>
          <a:p>
            <a:pPr>
              <a:defRPr/>
            </a:pPr>
            <a:fld id="{B0B345C9-5E45-42E6-8923-57CD77A0F2B7}" type="slidenum">
              <a:rPr lang="it-IT" smtClean="0"/>
              <a:pPr>
                <a:defRPr/>
              </a:pPr>
              <a:t>49</a:t>
            </a:fld>
            <a:endParaRPr lang="it-I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4"/>
          <p:cNvSpPr>
            <a:spLocks noGrp="1" noChangeArrowheads="1"/>
          </p:cNvSpPr>
          <p:nvPr>
            <p:ph type="title"/>
          </p:nvPr>
        </p:nvSpPr>
        <p:spPr>
          <a:xfrm>
            <a:off x="1042988" y="260349"/>
            <a:ext cx="7751762" cy="648335"/>
          </a:xfrm>
          <a:extLst/>
        </p:spPr>
        <p:txBody>
          <a:bodyPr lIns="91432" tIns="45716" rIns="91432" bIns="45716" rtlCol="0" anchor="t">
            <a:normAutofit/>
          </a:bodyPr>
          <a:lstStyle/>
          <a:p>
            <a:pPr eaLnBrk="1" fontAlgn="auto" hangingPunct="1">
              <a:spcAft>
                <a:spcPts val="0"/>
              </a:spcAft>
              <a:defRPr/>
            </a:pPr>
            <a:r>
              <a:rPr lang="it-IT" sz="1600" dirty="0">
                <a:solidFill>
                  <a:srgbClr val="00458A"/>
                </a:solidFill>
              </a:rPr>
              <a:t>Storia del Fondo di Garanzia</a:t>
            </a:r>
            <a:br>
              <a:rPr lang="it-IT" sz="1600" dirty="0">
                <a:solidFill>
                  <a:srgbClr val="00458A"/>
                </a:solidFill>
              </a:rPr>
            </a:br>
            <a:r>
              <a:rPr lang="it-IT" sz="1600" dirty="0" err="1" smtClean="0">
                <a:solidFill>
                  <a:srgbClr val="00458A"/>
                </a:solidFill>
              </a:rPr>
              <a:t>Governance</a:t>
            </a:r>
            <a:endParaRPr lang="it-IT" sz="1600" b="1" dirty="0" smtClean="0"/>
          </a:p>
        </p:txBody>
      </p:sp>
      <p:sp>
        <p:nvSpPr>
          <p:cNvPr id="32771"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32772"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32773"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32774"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4" name="Rectangle 4"/>
          <p:cNvSpPr txBox="1">
            <a:spLocks noChangeArrowheads="1"/>
          </p:cNvSpPr>
          <p:nvPr/>
        </p:nvSpPr>
        <p:spPr>
          <a:xfrm>
            <a:off x="1042988" y="2708275"/>
            <a:ext cx="3600450" cy="3879850"/>
          </a:xfrm>
          <a:prstGeom prst="rect">
            <a:avLst/>
          </a:prstGeom>
          <a:solidFill>
            <a:srgbClr val="99CCFF">
              <a:alpha val="10196"/>
            </a:srgbClr>
          </a:solidFill>
          <a:ln w="12700">
            <a:solidFill>
              <a:srgbClr val="0070C0"/>
            </a:solidFill>
            <a:prstDash val="sysDot"/>
            <a:miter lim="800000"/>
            <a:headEnd/>
            <a:tailEnd/>
          </a:ln>
        </p:spPr>
        <p:txBody>
          <a:bodyPr/>
          <a:lstStyle>
            <a:lvl1pPr marL="268288" indent="-268288"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cs typeface="+mn-cs"/>
              </a:defRPr>
            </a:lvl1pPr>
            <a:lvl2pPr marL="719138"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2pPr>
            <a:lvl3pPr marL="1169988"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3pPr>
            <a:lvl4pPr marL="1620838" indent="-271463"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4pPr>
            <a:lvl5pPr marL="2165350"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5pPr>
            <a:lvl6pPr marL="26225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6pPr>
            <a:lvl7pPr marL="30797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7pPr>
            <a:lvl8pPr marL="35369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8pPr>
            <a:lvl9pPr marL="39941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9pPr>
          </a:lstStyle>
          <a:p>
            <a:pPr marL="261938" indent="0" algn="ctr" eaLnBrk="1" hangingPunct="1">
              <a:spcAft>
                <a:spcPts val="600"/>
              </a:spcAft>
              <a:buFont typeface="Webdings" pitchFamily="18" charset="2"/>
              <a:buNone/>
              <a:tabLst>
                <a:tab pos="449263" algn="l"/>
              </a:tabLst>
              <a:defRPr/>
            </a:pPr>
            <a:r>
              <a:rPr lang="it-IT" sz="1400" u="sng" dirty="0" smtClean="0">
                <a:solidFill>
                  <a:srgbClr val="1F497D"/>
                </a:solidFill>
              </a:rPr>
              <a:t>IL COMITATO DI GESTIONE</a:t>
            </a:r>
          </a:p>
          <a:p>
            <a:pPr marL="261938" indent="0" algn="ctr" eaLnBrk="1" hangingPunct="1">
              <a:spcAft>
                <a:spcPts val="600"/>
              </a:spcAft>
              <a:buFont typeface="Webdings" pitchFamily="18" charset="2"/>
              <a:buNone/>
              <a:tabLst>
                <a:tab pos="449263" algn="l"/>
              </a:tabLst>
              <a:defRPr/>
            </a:pPr>
            <a:r>
              <a:rPr lang="it-IT" sz="1200" b="0" dirty="0" smtClean="0">
                <a:latin typeface="+mj-lt"/>
              </a:rPr>
              <a:t>E’ composto da </a:t>
            </a:r>
            <a:r>
              <a:rPr lang="it-IT" sz="1200" dirty="0" smtClean="0">
                <a:latin typeface="+mj-lt"/>
              </a:rPr>
              <a:t>21 membri </a:t>
            </a:r>
            <a:r>
              <a:rPr lang="it-IT" sz="1200" b="0" dirty="0" smtClean="0">
                <a:latin typeface="+mj-lt"/>
              </a:rPr>
              <a:t>in rappresentanza di:</a:t>
            </a:r>
          </a:p>
          <a:p>
            <a:pPr indent="-6350" eaLnBrk="1" hangingPunct="1">
              <a:spcAft>
                <a:spcPts val="600"/>
              </a:spcAft>
              <a:tabLst>
                <a:tab pos="449263" algn="l"/>
              </a:tabLst>
              <a:defRPr/>
            </a:pPr>
            <a:r>
              <a:rPr lang="it-IT" sz="1200" b="0" dirty="0" smtClean="0">
                <a:latin typeface="+mj-lt"/>
              </a:rPr>
              <a:t>MISE (6)</a:t>
            </a:r>
          </a:p>
          <a:p>
            <a:pPr indent="-6350" eaLnBrk="1" hangingPunct="1">
              <a:spcAft>
                <a:spcPts val="600"/>
              </a:spcAft>
              <a:tabLst>
                <a:tab pos="449263" algn="l"/>
              </a:tabLst>
              <a:defRPr/>
            </a:pPr>
            <a:r>
              <a:rPr lang="it-IT" sz="1200" b="0" dirty="0" smtClean="0">
                <a:latin typeface="+mj-lt"/>
              </a:rPr>
              <a:t>MIT (1)</a:t>
            </a:r>
          </a:p>
          <a:p>
            <a:pPr indent="-6350" eaLnBrk="1" hangingPunct="1">
              <a:spcAft>
                <a:spcPts val="600"/>
              </a:spcAft>
              <a:tabLst>
                <a:tab pos="449263" algn="l"/>
              </a:tabLst>
              <a:defRPr/>
            </a:pPr>
            <a:r>
              <a:rPr lang="it-IT" sz="1200" b="0" dirty="0" smtClean="0">
                <a:latin typeface="+mj-lt"/>
              </a:rPr>
              <a:t>MEF (1)</a:t>
            </a:r>
          </a:p>
          <a:p>
            <a:pPr indent="-6350" eaLnBrk="1" hangingPunct="1">
              <a:spcAft>
                <a:spcPts val="600"/>
              </a:spcAft>
              <a:tabLst>
                <a:tab pos="449263" algn="l"/>
              </a:tabLst>
              <a:defRPr/>
            </a:pPr>
            <a:r>
              <a:rPr lang="it-IT" sz="1200" b="0" dirty="0" err="1" smtClean="0">
                <a:latin typeface="+mj-lt"/>
              </a:rPr>
              <a:t>MiPAAF</a:t>
            </a:r>
            <a:r>
              <a:rPr lang="it-IT" sz="1200" b="0" dirty="0" smtClean="0">
                <a:latin typeface="+mj-lt"/>
              </a:rPr>
              <a:t> (1)</a:t>
            </a:r>
          </a:p>
          <a:p>
            <a:pPr indent="-6350" eaLnBrk="1" hangingPunct="1">
              <a:spcAft>
                <a:spcPts val="600"/>
              </a:spcAft>
              <a:tabLst>
                <a:tab pos="449263" algn="l"/>
              </a:tabLst>
              <a:defRPr/>
            </a:pPr>
            <a:r>
              <a:rPr lang="it-IT" sz="1200" b="0" dirty="0" smtClean="0">
                <a:latin typeface="+mj-lt"/>
              </a:rPr>
              <a:t>MIUR (1)</a:t>
            </a:r>
          </a:p>
          <a:p>
            <a:pPr indent="-6350" eaLnBrk="1" hangingPunct="1">
              <a:spcAft>
                <a:spcPts val="600"/>
              </a:spcAft>
              <a:tabLst>
                <a:tab pos="449263" algn="l"/>
              </a:tabLst>
              <a:defRPr/>
            </a:pPr>
            <a:r>
              <a:rPr lang="it-IT" sz="1200" b="0" dirty="0" smtClean="0">
                <a:latin typeface="+mj-lt"/>
              </a:rPr>
              <a:t>Regioni (1)</a:t>
            </a:r>
          </a:p>
          <a:p>
            <a:pPr indent="-6350" eaLnBrk="1" hangingPunct="1">
              <a:spcAft>
                <a:spcPts val="600"/>
              </a:spcAft>
              <a:tabLst>
                <a:tab pos="449263" algn="l"/>
              </a:tabLst>
              <a:defRPr/>
            </a:pPr>
            <a:r>
              <a:rPr lang="it-IT" sz="1200" b="0" dirty="0" smtClean="0">
                <a:latin typeface="+mj-lt"/>
              </a:rPr>
              <a:t>ABI (1)</a:t>
            </a:r>
          </a:p>
          <a:p>
            <a:pPr indent="-6350" eaLnBrk="1" hangingPunct="1">
              <a:spcAft>
                <a:spcPts val="600"/>
              </a:spcAft>
              <a:tabLst>
                <a:tab pos="449263" algn="l"/>
              </a:tabLst>
              <a:defRPr/>
            </a:pPr>
            <a:r>
              <a:rPr lang="it-IT" sz="1200" b="0" dirty="0" smtClean="0">
                <a:latin typeface="+mj-lt"/>
              </a:rPr>
              <a:t>Categorie (Confindustria, </a:t>
            </a:r>
            <a:r>
              <a:rPr lang="it-IT" sz="1200" b="0" dirty="0" smtClean="0"/>
              <a:t>Confapi, Confcommercio, </a:t>
            </a:r>
            <a:r>
              <a:rPr lang="it-IT" sz="1200" b="0" dirty="0" err="1" smtClean="0"/>
              <a:t>Confesercenti</a:t>
            </a:r>
            <a:r>
              <a:rPr lang="it-IT" sz="1200" b="0" dirty="0" smtClean="0"/>
              <a:t>, Confartigianato, CNA, </a:t>
            </a:r>
            <a:r>
              <a:rPr lang="it-IT" sz="1200" b="0" dirty="0" err="1" smtClean="0"/>
              <a:t>Casartigiani</a:t>
            </a:r>
            <a:r>
              <a:rPr lang="it-IT" sz="1200" b="0" dirty="0" smtClean="0"/>
              <a:t>,  </a:t>
            </a:r>
            <a:r>
              <a:rPr lang="it-IT" sz="1200" b="0" dirty="0" err="1" smtClean="0"/>
              <a:t>Unatras</a:t>
            </a:r>
            <a:r>
              <a:rPr lang="it-IT" sz="1200" b="0" dirty="0" smtClean="0"/>
              <a:t> e </a:t>
            </a:r>
            <a:r>
              <a:rPr lang="it-IT" sz="1200" b="0" dirty="0" err="1" smtClean="0"/>
              <a:t>Confcooperative</a:t>
            </a:r>
            <a:r>
              <a:rPr lang="it-IT" sz="1200" b="0" dirty="0" smtClean="0"/>
              <a:t>)</a:t>
            </a:r>
            <a:endParaRPr lang="it-IT" sz="1200" b="0" dirty="0" smtClean="0">
              <a:latin typeface="+mj-lt"/>
            </a:endParaRPr>
          </a:p>
          <a:p>
            <a:pPr indent="-6350" eaLnBrk="1" hangingPunct="1">
              <a:spcAft>
                <a:spcPts val="600"/>
              </a:spcAft>
              <a:buFont typeface="Webdings" pitchFamily="18" charset="2"/>
              <a:buNone/>
              <a:tabLst>
                <a:tab pos="449263" algn="l"/>
              </a:tabLst>
              <a:defRPr/>
            </a:pPr>
            <a:r>
              <a:rPr lang="it-IT" b="0" dirty="0" smtClean="0">
                <a:latin typeface="+mj-lt"/>
              </a:rPr>
              <a:t> </a:t>
            </a:r>
            <a:endParaRPr lang="it-IT" sz="1200" dirty="0" smtClean="0">
              <a:latin typeface="+mj-lt"/>
            </a:endParaRPr>
          </a:p>
        </p:txBody>
      </p:sp>
      <p:sp>
        <p:nvSpPr>
          <p:cNvPr id="32776" name="CasellaDiTesto 7"/>
          <p:cNvSpPr txBox="1">
            <a:spLocks noChangeArrowheads="1"/>
          </p:cNvSpPr>
          <p:nvPr/>
        </p:nvSpPr>
        <p:spPr bwMode="auto">
          <a:xfrm>
            <a:off x="1331913" y="1196975"/>
            <a:ext cx="7200900" cy="1212640"/>
          </a:xfrm>
          <a:prstGeom prst="rect">
            <a:avLst/>
          </a:prstGeom>
          <a:noFill/>
          <a:ln w="9525">
            <a:solidFill>
              <a:srgbClr val="1F497D"/>
            </a:solidFill>
            <a:miter lim="800000"/>
            <a:headEnd/>
            <a:tailEnd/>
          </a:ln>
        </p:spPr>
        <p:txBody>
          <a:bodyPr>
            <a:spAutoFit/>
          </a:bodyPr>
          <a:lstStyle/>
          <a:p>
            <a:pPr algn="ctr"/>
            <a:r>
              <a:rPr lang="it-IT" sz="1400" b="0" dirty="0">
                <a:solidFill>
                  <a:schemeClr val="tx1"/>
                </a:solidFill>
              </a:rPr>
              <a:t>L’amministrazione del Fondo è affidata ad un </a:t>
            </a:r>
            <a:r>
              <a:rPr lang="it-IT" sz="1400" dirty="0">
                <a:solidFill>
                  <a:schemeClr val="tx1"/>
                </a:solidFill>
              </a:rPr>
              <a:t>Comitato di gestione </a:t>
            </a:r>
            <a:r>
              <a:rPr lang="it-IT" sz="1400" b="0" dirty="0">
                <a:solidFill>
                  <a:schemeClr val="tx1"/>
                </a:solidFill>
              </a:rPr>
              <a:t>composto da </a:t>
            </a:r>
            <a:r>
              <a:rPr lang="it-IT" sz="1400" dirty="0">
                <a:solidFill>
                  <a:schemeClr val="tx1"/>
                </a:solidFill>
              </a:rPr>
              <a:t>rappresentanti delle Amministrazioni Centrali, Locali, dell’ABI e delle categorie.</a:t>
            </a:r>
          </a:p>
          <a:p>
            <a:pPr algn="ctr"/>
            <a:r>
              <a:rPr lang="it-IT" sz="1400" b="0" dirty="0">
                <a:solidFill>
                  <a:schemeClr val="tx1"/>
                </a:solidFill>
              </a:rPr>
              <a:t>Il </a:t>
            </a:r>
            <a:r>
              <a:rPr lang="it-IT" sz="1400" dirty="0">
                <a:solidFill>
                  <a:schemeClr val="tx1"/>
                </a:solidFill>
              </a:rPr>
              <a:t>gestore</a:t>
            </a:r>
            <a:r>
              <a:rPr lang="it-IT" sz="1400" b="0" dirty="0">
                <a:solidFill>
                  <a:schemeClr val="tx1"/>
                </a:solidFill>
              </a:rPr>
              <a:t> del Fondo, che si occupa dell’istruttoria delle pratiche, è attualmente un </a:t>
            </a:r>
            <a:r>
              <a:rPr lang="it-IT" sz="1400" dirty="0">
                <a:solidFill>
                  <a:schemeClr val="tx1"/>
                </a:solidFill>
              </a:rPr>
              <a:t>Raggruppamento Temporaneo di Imprese </a:t>
            </a:r>
            <a:r>
              <a:rPr lang="it-IT" sz="1400" b="0" dirty="0">
                <a:solidFill>
                  <a:schemeClr val="tx1"/>
                </a:solidFill>
              </a:rPr>
              <a:t>in cui </a:t>
            </a:r>
            <a:r>
              <a:rPr lang="it-IT" sz="1400" dirty="0">
                <a:solidFill>
                  <a:schemeClr val="tx1"/>
                </a:solidFill>
              </a:rPr>
              <a:t>Mediocredito Centrale </a:t>
            </a:r>
            <a:r>
              <a:rPr lang="it-IT" sz="1400" b="0" dirty="0">
                <a:solidFill>
                  <a:schemeClr val="tx1"/>
                </a:solidFill>
              </a:rPr>
              <a:t>agisce in qualità di mandataria.</a:t>
            </a:r>
          </a:p>
        </p:txBody>
      </p:sp>
      <p:sp>
        <p:nvSpPr>
          <p:cNvPr id="16" name="Rectangle 4"/>
          <p:cNvSpPr txBox="1">
            <a:spLocks noChangeArrowheads="1"/>
          </p:cNvSpPr>
          <p:nvPr/>
        </p:nvSpPr>
        <p:spPr>
          <a:xfrm>
            <a:off x="4859338" y="2708275"/>
            <a:ext cx="3600450" cy="3879850"/>
          </a:xfrm>
          <a:prstGeom prst="rect">
            <a:avLst/>
          </a:prstGeom>
          <a:solidFill>
            <a:srgbClr val="99CCFF">
              <a:alpha val="10196"/>
            </a:srgbClr>
          </a:solidFill>
          <a:ln w="12700">
            <a:solidFill>
              <a:srgbClr val="0070C0"/>
            </a:solidFill>
            <a:prstDash val="sysDot"/>
            <a:miter lim="800000"/>
            <a:headEnd/>
            <a:tailEnd/>
          </a:ln>
        </p:spPr>
        <p:txBody>
          <a:bodyPr/>
          <a:lstStyle>
            <a:lvl1pPr marL="268288" indent="-268288"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cs typeface="+mn-cs"/>
              </a:defRPr>
            </a:lvl1pPr>
            <a:lvl2pPr marL="719138"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2pPr>
            <a:lvl3pPr marL="1169988"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3pPr>
            <a:lvl4pPr marL="1620838" indent="-271463"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4pPr>
            <a:lvl5pPr marL="2165350" indent="-269875" algn="l" rtl="0" eaLnBrk="0" fontAlgn="base" hangingPunct="0">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5pPr>
            <a:lvl6pPr marL="26225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6pPr>
            <a:lvl7pPr marL="30797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7pPr>
            <a:lvl8pPr marL="35369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8pPr>
            <a:lvl9pPr marL="3994150" indent="-269875" algn="l" rtl="0" fontAlgn="base">
              <a:spcBef>
                <a:spcPct val="20000"/>
              </a:spcBef>
              <a:spcAft>
                <a:spcPct val="0"/>
              </a:spcAft>
              <a:buClr>
                <a:srgbClr val="00458A"/>
              </a:buClr>
              <a:buFont typeface="Webdings" pitchFamily="18" charset="2"/>
              <a:buChar char="&lt;"/>
              <a:tabLst>
                <a:tab pos="901700" algn="l"/>
              </a:tabLst>
              <a:defRPr sz="1100">
                <a:solidFill>
                  <a:schemeClr val="tx1"/>
                </a:solidFill>
                <a:latin typeface="+mn-lt"/>
                <a:ea typeface="+mn-ea"/>
              </a:defRPr>
            </a:lvl9pPr>
          </a:lstStyle>
          <a:p>
            <a:pPr marL="261938" indent="0" algn="ctr" eaLnBrk="1" hangingPunct="1">
              <a:spcAft>
                <a:spcPts val="600"/>
              </a:spcAft>
              <a:buFont typeface="Webdings" pitchFamily="18" charset="2"/>
              <a:buNone/>
              <a:tabLst>
                <a:tab pos="449263" algn="l"/>
              </a:tabLst>
              <a:defRPr/>
            </a:pPr>
            <a:r>
              <a:rPr lang="it-IT" sz="1400" u="sng" dirty="0" smtClean="0">
                <a:solidFill>
                  <a:srgbClr val="1F497D"/>
                </a:solidFill>
              </a:rPr>
              <a:t>IL GESTORE</a:t>
            </a:r>
          </a:p>
          <a:p>
            <a:pPr indent="-6350" algn="just" eaLnBrk="1" hangingPunct="1">
              <a:spcAft>
                <a:spcPts val="600"/>
              </a:spcAft>
              <a:buFont typeface="Webdings" pitchFamily="18" charset="2"/>
              <a:buNone/>
              <a:tabLst>
                <a:tab pos="449263" algn="l"/>
              </a:tabLst>
              <a:defRPr/>
            </a:pPr>
            <a:endParaRPr lang="it-IT" sz="1050" dirty="0" smtClean="0">
              <a:latin typeface="+mj-lt"/>
            </a:endParaRPr>
          </a:p>
          <a:p>
            <a:pPr indent="-6350" eaLnBrk="1" hangingPunct="1">
              <a:spcAft>
                <a:spcPts val="600"/>
              </a:spcAft>
              <a:buFont typeface="Webdings" pitchFamily="18" charset="2"/>
              <a:buNone/>
              <a:tabLst>
                <a:tab pos="449263" algn="l"/>
              </a:tabLst>
              <a:defRPr/>
            </a:pPr>
            <a:r>
              <a:rPr lang="it-IT" sz="1200" b="0" dirty="0" smtClean="0">
                <a:latin typeface="+mj-lt"/>
              </a:rPr>
              <a:t>E’ composto da </a:t>
            </a:r>
            <a:r>
              <a:rPr lang="it-IT" sz="1200" dirty="0" smtClean="0">
                <a:latin typeface="+mj-lt"/>
              </a:rPr>
              <a:t>5 istituti bancari </a:t>
            </a:r>
            <a:r>
              <a:rPr lang="it-IT" sz="1200" b="0" dirty="0" smtClean="0">
                <a:latin typeface="+mj-lt"/>
              </a:rPr>
              <a:t>che si sono aggiudicati la gara (bando pubblicato in </a:t>
            </a:r>
            <a:r>
              <a:rPr lang="it-IT" sz="1200" b="0" dirty="0" err="1" smtClean="0">
                <a:latin typeface="+mj-lt"/>
              </a:rPr>
              <a:t>G.U.R.I.</a:t>
            </a:r>
            <a:r>
              <a:rPr lang="it-IT" sz="1200" b="0" dirty="0" smtClean="0">
                <a:latin typeface="+mj-lt"/>
              </a:rPr>
              <a:t> 5^ </a:t>
            </a:r>
            <a:r>
              <a:rPr lang="it-IT" sz="1200" b="0" dirty="0" err="1" smtClean="0">
                <a:latin typeface="+mj-lt"/>
              </a:rPr>
              <a:t>aerie</a:t>
            </a:r>
            <a:r>
              <a:rPr lang="it-IT" sz="1200" b="0" dirty="0" smtClean="0">
                <a:latin typeface="+mj-lt"/>
              </a:rPr>
              <a:t> speciale n. 107 del 15 settembre 2010):</a:t>
            </a:r>
          </a:p>
          <a:p>
            <a:pPr indent="-6350" eaLnBrk="1" hangingPunct="1">
              <a:spcAft>
                <a:spcPts val="600"/>
              </a:spcAft>
              <a:tabLst>
                <a:tab pos="449263" algn="l"/>
              </a:tabLst>
              <a:defRPr/>
            </a:pPr>
            <a:r>
              <a:rPr lang="it-IT" sz="1200" b="0" dirty="0" smtClean="0">
                <a:latin typeface="+mj-lt"/>
              </a:rPr>
              <a:t>Mediocredito Centrale Spa (Capogruppo mandataria)</a:t>
            </a:r>
          </a:p>
          <a:p>
            <a:pPr indent="-6350" eaLnBrk="1" hangingPunct="1">
              <a:spcAft>
                <a:spcPts val="600"/>
              </a:spcAft>
              <a:tabLst>
                <a:tab pos="449263" algn="l"/>
              </a:tabLst>
              <a:defRPr/>
            </a:pPr>
            <a:r>
              <a:rPr lang="it-IT" sz="1200" b="0" dirty="0" smtClean="0">
                <a:latin typeface="+mj-lt"/>
              </a:rPr>
              <a:t> </a:t>
            </a:r>
            <a:r>
              <a:rPr lang="it-IT" sz="1200" b="0" dirty="0" err="1" smtClean="0">
                <a:latin typeface="+mj-lt"/>
              </a:rPr>
              <a:t>Artigiancassa</a:t>
            </a:r>
            <a:r>
              <a:rPr lang="it-IT" sz="1200" b="0" dirty="0" smtClean="0">
                <a:latin typeface="+mj-lt"/>
              </a:rPr>
              <a:t> </a:t>
            </a:r>
            <a:r>
              <a:rPr lang="it-IT" sz="1200" b="0" dirty="0" err="1" smtClean="0">
                <a:latin typeface="+mj-lt"/>
              </a:rPr>
              <a:t>S.p.a.</a:t>
            </a:r>
            <a:endParaRPr lang="it-IT" sz="1200" b="0" dirty="0" smtClean="0">
              <a:latin typeface="+mj-lt"/>
            </a:endParaRPr>
          </a:p>
          <a:p>
            <a:pPr indent="-6350" eaLnBrk="1" hangingPunct="1">
              <a:spcAft>
                <a:spcPts val="600"/>
              </a:spcAft>
              <a:tabLst>
                <a:tab pos="449263" algn="l"/>
              </a:tabLst>
              <a:defRPr/>
            </a:pPr>
            <a:r>
              <a:rPr lang="it-IT" sz="1200" b="0" dirty="0" smtClean="0">
                <a:latin typeface="+mj-lt"/>
              </a:rPr>
              <a:t>MPS Capital Service Banca per le imprese spa</a:t>
            </a:r>
          </a:p>
          <a:p>
            <a:pPr indent="-6350" eaLnBrk="1" hangingPunct="1">
              <a:spcAft>
                <a:spcPts val="600"/>
              </a:spcAft>
              <a:tabLst>
                <a:tab pos="449263" algn="l"/>
              </a:tabLst>
              <a:defRPr/>
            </a:pPr>
            <a:r>
              <a:rPr lang="it-IT" sz="1200" b="0" dirty="0" smtClean="0">
                <a:latin typeface="+mj-lt"/>
              </a:rPr>
              <a:t>Mediocredito Italiano spa</a:t>
            </a:r>
          </a:p>
          <a:p>
            <a:pPr indent="-6350" eaLnBrk="1" hangingPunct="1">
              <a:spcAft>
                <a:spcPts val="600"/>
              </a:spcAft>
              <a:tabLst>
                <a:tab pos="449263" algn="l"/>
              </a:tabLst>
              <a:defRPr/>
            </a:pPr>
            <a:r>
              <a:rPr lang="it-IT" sz="1200" b="0" dirty="0" smtClean="0">
                <a:latin typeface="+mj-lt"/>
              </a:rPr>
              <a:t>Istituto Centrale delle banche Popolari Italiane spa</a:t>
            </a:r>
          </a:p>
          <a:p>
            <a:pPr indent="-6350" algn="just" eaLnBrk="1" hangingPunct="1">
              <a:spcAft>
                <a:spcPts val="600"/>
              </a:spcAft>
              <a:tabLst>
                <a:tab pos="449263" algn="l"/>
              </a:tabLst>
              <a:defRPr/>
            </a:pPr>
            <a:endParaRPr lang="it-IT" sz="1200" dirty="0" smtClean="0">
              <a:latin typeface="+mj-lt"/>
            </a:endParaRPr>
          </a:p>
        </p:txBody>
      </p:sp>
      <p:sp>
        <p:nvSpPr>
          <p:cNvPr id="3" name="Segnaposto numero diapositiva 2"/>
          <p:cNvSpPr>
            <a:spLocks noGrp="1"/>
          </p:cNvSpPr>
          <p:nvPr>
            <p:ph type="sldNum" sz="quarter" idx="12"/>
          </p:nvPr>
        </p:nvSpPr>
        <p:spPr/>
        <p:txBody>
          <a:bodyPr/>
          <a:lstStyle/>
          <a:p>
            <a:pPr>
              <a:defRPr/>
            </a:pPr>
            <a:fld id="{4DE5AFF1-BEC7-466A-B83C-FB807BF5857A}" type="slidenum">
              <a:rPr lang="it-IT" smtClean="0"/>
              <a:pPr>
                <a:defRPr/>
              </a:pPr>
              <a:t>5</a:t>
            </a:fld>
            <a:endParaRPr lang="it-IT"/>
          </a:p>
        </p:txBody>
      </p:sp>
    </p:spTree>
    <p:extLst>
      <p:ext uri="{BB962C8B-B14F-4D97-AF65-F5344CB8AC3E}">
        <p14:creationId xmlns="" xmlns:p14="http://schemas.microsoft.com/office/powerpoint/2010/main" val="37639155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50</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646402"/>
            <a:ext cx="5764212" cy="553998"/>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en-US" sz="1800" dirty="0" smtClean="0">
                <a:solidFill>
                  <a:srgbClr val="00458A"/>
                </a:solidFill>
              </a:rPr>
              <a:t>Le </a:t>
            </a:r>
            <a:r>
              <a:rPr lang="en-US" sz="1800" dirty="0" err="1" smtClean="0">
                <a:solidFill>
                  <a:srgbClr val="00458A"/>
                </a:solidFill>
              </a:rPr>
              <a:t>nuove</a:t>
            </a:r>
            <a:r>
              <a:rPr lang="en-US" sz="1800" dirty="0" smtClean="0">
                <a:solidFill>
                  <a:srgbClr val="00458A"/>
                </a:solidFill>
              </a:rPr>
              <a:t> </a:t>
            </a:r>
            <a:r>
              <a:rPr lang="en-US" sz="1800" dirty="0" err="1" smtClean="0">
                <a:solidFill>
                  <a:srgbClr val="00458A"/>
                </a:solidFill>
              </a:rPr>
              <a:t>Disposizioni</a:t>
            </a:r>
            <a:r>
              <a:rPr lang="en-US" sz="1800" dirty="0" smtClean="0">
                <a:solidFill>
                  <a:srgbClr val="00458A"/>
                </a:solidFill>
              </a:rPr>
              <a:t> Operative: </a:t>
            </a:r>
            <a:r>
              <a:rPr lang="it-IT" sz="1800" dirty="0" smtClean="0">
                <a:solidFill>
                  <a:srgbClr val="00458A"/>
                </a:solidFill>
              </a:rPr>
              <a:t>modifiche e integrazioni</a:t>
            </a:r>
            <a:endParaRPr lang="it-IT" sz="18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3"/>
          <p:cNvSpPr>
            <a:spLocks noGrp="1"/>
          </p:cNvSpPr>
          <p:nvPr>
            <p:ph type="sldNum" sz="quarter" idx="12"/>
          </p:nvPr>
        </p:nvSpPr>
        <p:spPr>
          <a:noFill/>
        </p:spPr>
        <p:txBody>
          <a:bodyPr/>
          <a:lstStyle/>
          <a:p>
            <a:fld id="{773B30FC-2F75-406F-829E-9A765BFE5FE1}" type="slidenum">
              <a:rPr lang="it-IT" smtClean="0"/>
              <a:pPr/>
              <a:t>51</a:t>
            </a:fld>
            <a:endParaRPr lang="it-IT" smtClean="0"/>
          </a:p>
        </p:txBody>
      </p:sp>
      <p:sp>
        <p:nvSpPr>
          <p:cNvPr id="13315" name="Rectangle 14"/>
          <p:cNvSpPr>
            <a:spLocks noChangeArrowheads="1"/>
          </p:cNvSpPr>
          <p:nvPr/>
        </p:nvSpPr>
        <p:spPr bwMode="auto">
          <a:xfrm>
            <a:off x="827088" y="252413"/>
            <a:ext cx="8066087" cy="676257"/>
          </a:xfrm>
          <a:prstGeom prst="rect">
            <a:avLst/>
          </a:prstGeom>
          <a:noFill/>
          <a:ln w="9525">
            <a:noFill/>
            <a:miter lim="800000"/>
            <a:headEnd/>
            <a:tailEnd/>
          </a:ln>
        </p:spPr>
        <p:txBody>
          <a:bodyPr lIns="91432" tIns="45716" rIns="91432" bIns="45716"/>
          <a:lstStyle/>
          <a:p>
            <a:pPr algn="just" defTabSz="892175">
              <a:lnSpc>
                <a:spcPct val="100000"/>
              </a:lnSpc>
              <a:buFont typeface="Webdings" pitchFamily="18" charset="2"/>
              <a:buNone/>
            </a:pPr>
            <a:r>
              <a:rPr lang="en-US" sz="1600" dirty="0">
                <a:solidFill>
                  <a:srgbClr val="00458A"/>
                </a:solidFill>
                <a:latin typeface="+mj-lt"/>
                <a:ea typeface="+mj-ea"/>
                <a:cs typeface="+mj-cs"/>
              </a:rPr>
              <a:t>Le </a:t>
            </a:r>
            <a:r>
              <a:rPr lang="en-US" sz="1600" dirty="0" err="1">
                <a:solidFill>
                  <a:srgbClr val="00458A"/>
                </a:solidFill>
                <a:latin typeface="+mj-lt"/>
                <a:ea typeface="+mj-ea"/>
                <a:cs typeface="+mj-cs"/>
              </a:rPr>
              <a:t>nuove</a:t>
            </a:r>
            <a:r>
              <a:rPr lang="en-US" sz="1600" dirty="0">
                <a:solidFill>
                  <a:srgbClr val="00458A"/>
                </a:solidFill>
                <a:latin typeface="+mj-lt"/>
                <a:ea typeface="+mj-ea"/>
                <a:cs typeface="+mj-cs"/>
              </a:rPr>
              <a:t> </a:t>
            </a:r>
            <a:r>
              <a:rPr lang="en-US" sz="1600" dirty="0" err="1">
                <a:solidFill>
                  <a:srgbClr val="00458A"/>
                </a:solidFill>
                <a:latin typeface="+mj-lt"/>
                <a:ea typeface="+mj-ea"/>
                <a:cs typeface="+mj-cs"/>
              </a:rPr>
              <a:t>Disposizioni</a:t>
            </a:r>
            <a:r>
              <a:rPr lang="en-US" sz="1600" dirty="0">
                <a:solidFill>
                  <a:srgbClr val="00458A"/>
                </a:solidFill>
                <a:latin typeface="+mj-lt"/>
                <a:ea typeface="+mj-ea"/>
                <a:cs typeface="+mj-cs"/>
              </a:rPr>
              <a:t> Operative: </a:t>
            </a:r>
            <a:r>
              <a:rPr lang="it-IT" sz="1600" dirty="0">
                <a:solidFill>
                  <a:srgbClr val="00458A"/>
                </a:solidFill>
                <a:latin typeface="+mj-lt"/>
                <a:ea typeface="+mj-ea"/>
                <a:cs typeface="+mj-cs"/>
              </a:rPr>
              <a:t>modifiche e integrazioni ai criteri e alle modalità di concessione della garanzia</a:t>
            </a:r>
            <a:endParaRPr lang="en-US" sz="1600" dirty="0">
              <a:solidFill>
                <a:srgbClr val="00458A"/>
              </a:solidFill>
              <a:latin typeface="+mj-lt"/>
              <a:ea typeface="+mj-ea"/>
              <a:cs typeface="+mj-cs"/>
            </a:endParaRPr>
          </a:p>
          <a:p>
            <a:pPr algn="just" defTabSz="892175">
              <a:lnSpc>
                <a:spcPct val="100000"/>
              </a:lnSpc>
              <a:spcBef>
                <a:spcPct val="0"/>
              </a:spcBef>
              <a:buClrTx/>
            </a:pPr>
            <a:endParaRPr lang="it-IT" sz="1900" b="1" dirty="0">
              <a:solidFill>
                <a:schemeClr val="tx2"/>
              </a:solidFill>
            </a:endParaRPr>
          </a:p>
        </p:txBody>
      </p:sp>
      <p:grpSp>
        <p:nvGrpSpPr>
          <p:cNvPr id="2" name="Gruppo 16"/>
          <p:cNvGrpSpPr>
            <a:grpSpLocks/>
          </p:cNvGrpSpPr>
          <p:nvPr/>
        </p:nvGrpSpPr>
        <p:grpSpPr bwMode="auto">
          <a:xfrm>
            <a:off x="935038" y="1130300"/>
            <a:ext cx="7948612" cy="4755148"/>
            <a:chOff x="935038" y="2120116"/>
            <a:chExt cx="7948612" cy="9041836"/>
          </a:xfrm>
        </p:grpSpPr>
        <p:sp>
          <p:nvSpPr>
            <p:cNvPr id="13318"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3319"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13320"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2" name="TextBox 26"/>
            <p:cNvSpPr txBox="1">
              <a:spLocks noChangeArrowheads="1"/>
            </p:cNvSpPr>
            <p:nvPr/>
          </p:nvSpPr>
          <p:spPr bwMode="auto">
            <a:xfrm>
              <a:off x="935038" y="2120116"/>
              <a:ext cx="7894637" cy="9041836"/>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ct val="40000"/>
                </a:spcBef>
                <a:buClrTx/>
                <a:defRPr/>
              </a:pPr>
              <a:r>
                <a:rPr lang="it-IT" sz="1600" b="0" dirty="0" smtClean="0"/>
                <a:t>Di seguito si riportano le modifiche e le integrazioni delle Disposizioni Operative, adottate:</a:t>
              </a:r>
            </a:p>
            <a:p>
              <a:pPr marL="177800" indent="-177800" algn="just" eaLnBrk="1" hangingPunct="1">
                <a:lnSpc>
                  <a:spcPct val="120000"/>
                </a:lnSpc>
                <a:spcBef>
                  <a:spcPts val="600"/>
                </a:spcBef>
                <a:buClrTx/>
                <a:buFont typeface="Wingdings" pitchFamily="2" charset="2"/>
                <a:buChar char="§"/>
                <a:defRPr/>
              </a:pPr>
              <a:r>
                <a:rPr lang="it-IT" sz="1600" b="0" u="sng" dirty="0" smtClean="0"/>
                <a:t>in attuazione a quanto disposto dal decreto del Ministro dello sviluppo economico di concerto con il Ministro dell’economia e delle finanze del 26 giugno 2012</a:t>
              </a:r>
              <a:r>
                <a:rPr lang="it-IT" sz="1600" b="0" dirty="0" smtClean="0"/>
                <a:t>, pubblicato in Gazzetta Ufficiale n. 193 del 20 agosto 2012 (decreto attuativo dell’articolo 39 del decreto-legge 6 dicembre 2011, n. 201, convertito, con modificazioni, dalla legge 22 dicembre 2011, n. 214 e dell’articolo 8, comma 5, lettera b) del decreto-legge 13 maggio 2011, n. 70, convertito con modificazioni, dalla legge 12 luglio 2011, n. 106);</a:t>
              </a:r>
            </a:p>
            <a:p>
              <a:pPr marL="177800" indent="-177800" algn="just" eaLnBrk="1" hangingPunct="1">
                <a:lnSpc>
                  <a:spcPct val="120000"/>
                </a:lnSpc>
                <a:spcBef>
                  <a:spcPts val="600"/>
                </a:spcBef>
                <a:buClrTx/>
                <a:buFont typeface="Wingdings" pitchFamily="2" charset="2"/>
                <a:buChar char="§"/>
                <a:defRPr/>
              </a:pPr>
              <a:r>
                <a:rPr lang="it-IT" sz="1600" b="0" u="sng" dirty="0" smtClean="0"/>
                <a:t>per una maggiore completezza della disciplina di funzionamento del Fondo </a:t>
              </a:r>
              <a:r>
                <a:rPr lang="it-IT" sz="1600" b="0" dirty="0" smtClean="0"/>
                <a:t>nel rispetto dei principi di sana e prudente gestione e dei criteri di semplificazione previsti dall’articolo 13, comma 2, del decreto ministeriale n. 248 del 31 maggio 1999;</a:t>
              </a:r>
            </a:p>
            <a:p>
              <a:pPr marL="177800" indent="-177800" algn="just" eaLnBrk="1" hangingPunct="1">
                <a:lnSpc>
                  <a:spcPct val="120000"/>
                </a:lnSpc>
                <a:spcBef>
                  <a:spcPts val="600"/>
                </a:spcBef>
                <a:buClrTx/>
                <a:buFont typeface="Wingdings" pitchFamily="2" charset="2"/>
                <a:buChar char="§"/>
                <a:defRPr/>
              </a:pPr>
              <a:r>
                <a:rPr lang="it-IT" sz="1600" b="0" u="sng" dirty="0" smtClean="0"/>
                <a:t>per recepire le delibere di carattere generale già approvate dal Comitato di gestione del Fondo</a:t>
              </a:r>
              <a:r>
                <a:rPr lang="it-IT" sz="1600" b="0" dirty="0" smtClean="0"/>
                <a:t>.</a:t>
              </a:r>
            </a:p>
          </p:txBody>
        </p:sp>
      </p:gr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egnaposto numero diapositiva 3"/>
          <p:cNvSpPr>
            <a:spLocks noGrp="1"/>
          </p:cNvSpPr>
          <p:nvPr>
            <p:ph type="sldNum" sz="quarter" idx="12"/>
          </p:nvPr>
        </p:nvSpPr>
        <p:spPr>
          <a:noFill/>
        </p:spPr>
        <p:txBody>
          <a:bodyPr/>
          <a:lstStyle/>
          <a:p>
            <a:fld id="{3097439F-E8B3-4612-A24C-8E57012F08D3}" type="slidenum">
              <a:rPr lang="it-IT" smtClean="0"/>
              <a:pPr/>
              <a:t>52</a:t>
            </a:fld>
            <a:endParaRPr lang="it-IT" smtClean="0"/>
          </a:p>
        </p:txBody>
      </p:sp>
      <p:sp>
        <p:nvSpPr>
          <p:cNvPr id="6147" name="Rectangle 14"/>
          <p:cNvSpPr>
            <a:spLocks noChangeArrowheads="1"/>
          </p:cNvSpPr>
          <p:nvPr/>
        </p:nvSpPr>
        <p:spPr bwMode="auto">
          <a:xfrm>
            <a:off x="827088" y="252413"/>
            <a:ext cx="8137525" cy="676257"/>
          </a:xfrm>
          <a:prstGeom prst="rect">
            <a:avLst/>
          </a:prstGeom>
          <a:noFill/>
          <a:ln w="9525">
            <a:noFill/>
            <a:miter lim="800000"/>
            <a:headEnd/>
            <a:tailEnd/>
          </a:ln>
        </p:spPr>
        <p:txBody>
          <a:bodyPr lIns="91432" tIns="45716" rIns="91432" bIns="45716"/>
          <a:lstStyle/>
          <a:p>
            <a:pPr algn="just">
              <a:lnSpc>
                <a:spcPct val="100000"/>
              </a:lnSpc>
              <a:spcBef>
                <a:spcPct val="0"/>
              </a:spcBef>
              <a:buClrTx/>
            </a:pPr>
            <a:r>
              <a:rPr lang="it-IT" sz="1600" dirty="0">
                <a:solidFill>
                  <a:srgbClr val="00458A"/>
                </a:solidFill>
                <a:latin typeface="+mj-lt"/>
                <a:ea typeface="+mj-ea"/>
                <a:cs typeface="+mj-cs"/>
              </a:rPr>
              <a:t>Le fasi del processo normativo e definizione delle nuove Disposizioni Operative del Fondo</a:t>
            </a:r>
          </a:p>
          <a:p>
            <a:pPr algn="just">
              <a:lnSpc>
                <a:spcPct val="100000"/>
              </a:lnSpc>
              <a:spcBef>
                <a:spcPct val="0"/>
              </a:spcBef>
              <a:buClrTx/>
            </a:pPr>
            <a:endParaRPr lang="it-IT" sz="1900" b="1" dirty="0">
              <a:solidFill>
                <a:schemeClr val="tx2"/>
              </a:solidFill>
            </a:endParaRPr>
          </a:p>
        </p:txBody>
      </p:sp>
      <p:sp>
        <p:nvSpPr>
          <p:cNvPr id="6148" name="CasellaDiTesto 17"/>
          <p:cNvSpPr txBox="1">
            <a:spLocks noChangeArrowheads="1"/>
          </p:cNvSpPr>
          <p:nvPr/>
        </p:nvSpPr>
        <p:spPr bwMode="auto">
          <a:xfrm>
            <a:off x="971550" y="1773238"/>
            <a:ext cx="1296988" cy="1092607"/>
          </a:xfrm>
          <a:prstGeom prst="rect">
            <a:avLst/>
          </a:prstGeom>
          <a:noFill/>
          <a:ln w="9525">
            <a:solidFill>
              <a:srgbClr val="336699"/>
            </a:solidFill>
            <a:miter lim="800000"/>
            <a:headEnd/>
            <a:tailEnd/>
          </a:ln>
        </p:spPr>
        <p:txBody>
          <a:bodyPr>
            <a:spAutoFit/>
          </a:bodyPr>
          <a:lstStyle/>
          <a:p>
            <a:pPr algn="ctr"/>
            <a:r>
              <a:rPr lang="it-IT" b="0" dirty="0"/>
              <a:t>D.L. “Salva Italia” convertito con legge n. 214 del 22/12/2011</a:t>
            </a:r>
          </a:p>
        </p:txBody>
      </p:sp>
      <p:sp>
        <p:nvSpPr>
          <p:cNvPr id="6149" name="CasellaDiTesto 18"/>
          <p:cNvSpPr txBox="1">
            <a:spLocks noChangeArrowheads="1"/>
          </p:cNvSpPr>
          <p:nvPr/>
        </p:nvSpPr>
        <p:spPr bwMode="auto">
          <a:xfrm>
            <a:off x="971550" y="1484313"/>
            <a:ext cx="1296988" cy="292388"/>
          </a:xfrm>
          <a:prstGeom prst="rect">
            <a:avLst/>
          </a:prstGeom>
          <a:noFill/>
          <a:ln w="9525">
            <a:noFill/>
            <a:miter lim="800000"/>
            <a:headEnd/>
            <a:tailEnd/>
          </a:ln>
        </p:spPr>
        <p:txBody>
          <a:bodyPr>
            <a:spAutoFit/>
          </a:bodyPr>
          <a:lstStyle/>
          <a:p>
            <a:pPr algn="ctr"/>
            <a:r>
              <a:rPr lang="it-IT" b="0">
                <a:solidFill>
                  <a:srgbClr val="336699"/>
                </a:solidFill>
              </a:rPr>
              <a:t>Dicembre 2011</a:t>
            </a:r>
          </a:p>
        </p:txBody>
      </p:sp>
      <p:cxnSp>
        <p:nvCxnSpPr>
          <p:cNvPr id="6150" name="Connettore 1 22"/>
          <p:cNvCxnSpPr>
            <a:cxnSpLocks noChangeShapeType="1"/>
          </p:cNvCxnSpPr>
          <p:nvPr/>
        </p:nvCxnSpPr>
        <p:spPr bwMode="auto">
          <a:xfrm>
            <a:off x="1619250" y="2852738"/>
            <a:ext cx="0" cy="288925"/>
          </a:xfrm>
          <a:prstGeom prst="line">
            <a:avLst/>
          </a:prstGeom>
          <a:noFill/>
          <a:ln w="19050" algn="ctr">
            <a:solidFill>
              <a:srgbClr val="969696"/>
            </a:solidFill>
            <a:round/>
            <a:headEnd/>
            <a:tailEnd/>
          </a:ln>
        </p:spPr>
      </p:cxnSp>
      <p:sp>
        <p:nvSpPr>
          <p:cNvPr id="6151" name="CasellaDiTesto 24"/>
          <p:cNvSpPr txBox="1">
            <a:spLocks noChangeArrowheads="1"/>
          </p:cNvSpPr>
          <p:nvPr/>
        </p:nvSpPr>
        <p:spPr bwMode="auto">
          <a:xfrm>
            <a:off x="2411413" y="1773238"/>
            <a:ext cx="1296987" cy="932563"/>
          </a:xfrm>
          <a:prstGeom prst="rect">
            <a:avLst/>
          </a:prstGeom>
          <a:noFill/>
          <a:ln w="9525">
            <a:solidFill>
              <a:srgbClr val="336699"/>
            </a:solidFill>
            <a:miter lim="800000"/>
            <a:headEnd/>
            <a:tailEnd/>
          </a:ln>
        </p:spPr>
        <p:txBody>
          <a:bodyPr wrap="square">
            <a:spAutoFit/>
          </a:bodyPr>
          <a:lstStyle/>
          <a:p>
            <a:pPr algn="ctr"/>
            <a:r>
              <a:rPr lang="it-IT" b="0" dirty="0"/>
              <a:t>Decreto </a:t>
            </a:r>
            <a:r>
              <a:rPr lang="it-IT" b="0" dirty="0" err="1"/>
              <a:t>MiSE</a:t>
            </a:r>
            <a:r>
              <a:rPr lang="it-IT" b="0" dirty="0"/>
              <a:t> - MEF del </a:t>
            </a:r>
            <a:r>
              <a:rPr lang="it-IT" b="0" dirty="0" smtClean="0"/>
              <a:t>26/06/2012</a:t>
            </a:r>
          </a:p>
          <a:p>
            <a:pPr algn="ctr"/>
            <a:endParaRPr lang="it-IT" b="0" dirty="0"/>
          </a:p>
        </p:txBody>
      </p:sp>
      <p:sp>
        <p:nvSpPr>
          <p:cNvPr id="6152" name="CasellaDiTesto 25"/>
          <p:cNvSpPr txBox="1">
            <a:spLocks noChangeArrowheads="1"/>
          </p:cNvSpPr>
          <p:nvPr/>
        </p:nvSpPr>
        <p:spPr bwMode="auto">
          <a:xfrm>
            <a:off x="2411413" y="1484313"/>
            <a:ext cx="1296987" cy="292388"/>
          </a:xfrm>
          <a:prstGeom prst="rect">
            <a:avLst/>
          </a:prstGeom>
          <a:noFill/>
          <a:ln w="9525">
            <a:noFill/>
            <a:miter lim="800000"/>
            <a:headEnd/>
            <a:tailEnd/>
          </a:ln>
        </p:spPr>
        <p:txBody>
          <a:bodyPr>
            <a:spAutoFit/>
          </a:bodyPr>
          <a:lstStyle/>
          <a:p>
            <a:pPr algn="ctr"/>
            <a:r>
              <a:rPr lang="it-IT" b="0">
                <a:solidFill>
                  <a:srgbClr val="336699"/>
                </a:solidFill>
              </a:rPr>
              <a:t>Giugno 2012</a:t>
            </a:r>
          </a:p>
        </p:txBody>
      </p:sp>
      <p:cxnSp>
        <p:nvCxnSpPr>
          <p:cNvPr id="6153" name="Connettore 1 26"/>
          <p:cNvCxnSpPr>
            <a:cxnSpLocks noChangeShapeType="1"/>
          </p:cNvCxnSpPr>
          <p:nvPr/>
        </p:nvCxnSpPr>
        <p:spPr bwMode="auto">
          <a:xfrm>
            <a:off x="3060700" y="2852738"/>
            <a:ext cx="0" cy="288925"/>
          </a:xfrm>
          <a:prstGeom prst="line">
            <a:avLst/>
          </a:prstGeom>
          <a:noFill/>
          <a:ln w="19050" algn="ctr">
            <a:solidFill>
              <a:srgbClr val="969696"/>
            </a:solidFill>
            <a:round/>
            <a:headEnd/>
            <a:tailEnd/>
          </a:ln>
        </p:spPr>
      </p:cxnSp>
      <p:sp>
        <p:nvSpPr>
          <p:cNvPr id="6154" name="CasellaDiTesto 27"/>
          <p:cNvSpPr txBox="1">
            <a:spLocks noChangeArrowheads="1"/>
          </p:cNvSpPr>
          <p:nvPr/>
        </p:nvSpPr>
        <p:spPr bwMode="auto">
          <a:xfrm>
            <a:off x="3851275" y="1773238"/>
            <a:ext cx="1296988" cy="1092607"/>
          </a:xfrm>
          <a:prstGeom prst="rect">
            <a:avLst/>
          </a:prstGeom>
          <a:noFill/>
          <a:ln w="9525">
            <a:solidFill>
              <a:srgbClr val="336699"/>
            </a:solidFill>
            <a:miter lim="800000"/>
            <a:headEnd/>
            <a:tailEnd/>
          </a:ln>
        </p:spPr>
        <p:txBody>
          <a:bodyPr>
            <a:spAutoFit/>
          </a:bodyPr>
          <a:lstStyle/>
          <a:p>
            <a:pPr algn="ctr"/>
            <a:r>
              <a:rPr lang="it-IT" b="0" dirty="0"/>
              <a:t>Pubblicazione in G.U. del 20/08/2012 del Decreto </a:t>
            </a:r>
            <a:r>
              <a:rPr lang="it-IT" b="0" dirty="0" err="1"/>
              <a:t>MiSE-MEF</a:t>
            </a:r>
            <a:endParaRPr lang="it-IT" b="0" dirty="0"/>
          </a:p>
        </p:txBody>
      </p:sp>
      <p:sp>
        <p:nvSpPr>
          <p:cNvPr id="6155" name="CasellaDiTesto 28"/>
          <p:cNvSpPr txBox="1">
            <a:spLocks noChangeArrowheads="1"/>
          </p:cNvSpPr>
          <p:nvPr/>
        </p:nvSpPr>
        <p:spPr bwMode="auto">
          <a:xfrm>
            <a:off x="3851275" y="1484313"/>
            <a:ext cx="1296988" cy="292388"/>
          </a:xfrm>
          <a:prstGeom prst="rect">
            <a:avLst/>
          </a:prstGeom>
          <a:noFill/>
          <a:ln w="9525">
            <a:noFill/>
            <a:miter lim="800000"/>
            <a:headEnd/>
            <a:tailEnd/>
          </a:ln>
        </p:spPr>
        <p:txBody>
          <a:bodyPr>
            <a:spAutoFit/>
          </a:bodyPr>
          <a:lstStyle/>
          <a:p>
            <a:pPr algn="ctr"/>
            <a:r>
              <a:rPr lang="it-IT" b="0">
                <a:solidFill>
                  <a:srgbClr val="336699"/>
                </a:solidFill>
              </a:rPr>
              <a:t>Agosto 2012</a:t>
            </a:r>
          </a:p>
        </p:txBody>
      </p:sp>
      <p:cxnSp>
        <p:nvCxnSpPr>
          <p:cNvPr id="6156" name="Connettore 1 29"/>
          <p:cNvCxnSpPr>
            <a:cxnSpLocks noChangeShapeType="1"/>
          </p:cNvCxnSpPr>
          <p:nvPr/>
        </p:nvCxnSpPr>
        <p:spPr bwMode="auto">
          <a:xfrm>
            <a:off x="4500563" y="2852738"/>
            <a:ext cx="0" cy="288925"/>
          </a:xfrm>
          <a:prstGeom prst="line">
            <a:avLst/>
          </a:prstGeom>
          <a:noFill/>
          <a:ln w="19050" algn="ctr">
            <a:solidFill>
              <a:srgbClr val="969696"/>
            </a:solidFill>
            <a:round/>
            <a:headEnd/>
            <a:tailEnd/>
          </a:ln>
        </p:spPr>
      </p:cxnSp>
      <p:sp>
        <p:nvSpPr>
          <p:cNvPr id="6157" name="CasellaDiTesto 53"/>
          <p:cNvSpPr txBox="1">
            <a:spLocks noChangeArrowheads="1"/>
          </p:cNvSpPr>
          <p:nvPr/>
        </p:nvSpPr>
        <p:spPr bwMode="auto">
          <a:xfrm>
            <a:off x="971550" y="1125538"/>
            <a:ext cx="4176713" cy="307777"/>
          </a:xfrm>
          <a:prstGeom prst="rect">
            <a:avLst/>
          </a:prstGeom>
          <a:noFill/>
          <a:ln w="9525">
            <a:solidFill>
              <a:srgbClr val="336699"/>
            </a:solidFill>
            <a:miter lim="800000"/>
            <a:headEnd/>
            <a:tailEnd/>
          </a:ln>
        </p:spPr>
        <p:txBody>
          <a:bodyPr>
            <a:spAutoFit/>
          </a:bodyPr>
          <a:lstStyle/>
          <a:p>
            <a:pPr algn="ctr"/>
            <a:r>
              <a:rPr lang="it-IT" sz="1400" u="sng" dirty="0">
                <a:solidFill>
                  <a:srgbClr val="336699"/>
                </a:solidFill>
              </a:rPr>
              <a:t>Il processo normativo</a:t>
            </a:r>
          </a:p>
        </p:txBody>
      </p:sp>
      <p:cxnSp>
        <p:nvCxnSpPr>
          <p:cNvPr id="6159" name="Connettore 2 31"/>
          <p:cNvCxnSpPr>
            <a:cxnSpLocks noChangeShapeType="1"/>
          </p:cNvCxnSpPr>
          <p:nvPr/>
        </p:nvCxnSpPr>
        <p:spPr bwMode="auto">
          <a:xfrm>
            <a:off x="3294063" y="5618176"/>
            <a:ext cx="5151433" cy="0"/>
          </a:xfrm>
          <a:prstGeom prst="straightConnector1">
            <a:avLst/>
          </a:prstGeom>
          <a:noFill/>
          <a:ln w="41275" algn="ctr">
            <a:solidFill>
              <a:srgbClr val="336699"/>
            </a:solidFill>
            <a:round/>
            <a:headEnd/>
            <a:tailEnd type="arrow" w="med" len="med"/>
          </a:ln>
        </p:spPr>
      </p:cxnSp>
      <p:sp>
        <p:nvSpPr>
          <p:cNvPr id="6160" name="CasellaDiTesto 37"/>
          <p:cNvSpPr txBox="1">
            <a:spLocks noChangeArrowheads="1"/>
          </p:cNvSpPr>
          <p:nvPr/>
        </p:nvSpPr>
        <p:spPr bwMode="auto">
          <a:xfrm>
            <a:off x="3154363" y="3933825"/>
            <a:ext cx="1295400" cy="1092607"/>
          </a:xfrm>
          <a:prstGeom prst="rect">
            <a:avLst/>
          </a:prstGeom>
          <a:noFill/>
          <a:ln w="9525">
            <a:solidFill>
              <a:srgbClr val="336699"/>
            </a:solidFill>
            <a:miter lim="800000"/>
            <a:headEnd/>
            <a:tailEnd/>
          </a:ln>
        </p:spPr>
        <p:txBody>
          <a:bodyPr>
            <a:spAutoFit/>
          </a:bodyPr>
          <a:lstStyle/>
          <a:p>
            <a:pPr algn="ctr"/>
            <a:r>
              <a:rPr lang="it-IT" b="0" dirty="0"/>
              <a:t>Definizione nuove Disposizioni Operative del Fondo</a:t>
            </a:r>
          </a:p>
        </p:txBody>
      </p:sp>
      <p:cxnSp>
        <p:nvCxnSpPr>
          <p:cNvPr id="6161" name="Connettore 1 39"/>
          <p:cNvCxnSpPr>
            <a:cxnSpLocks noChangeShapeType="1"/>
          </p:cNvCxnSpPr>
          <p:nvPr/>
        </p:nvCxnSpPr>
        <p:spPr bwMode="auto">
          <a:xfrm>
            <a:off x="3802063" y="5486400"/>
            <a:ext cx="0" cy="288925"/>
          </a:xfrm>
          <a:prstGeom prst="line">
            <a:avLst/>
          </a:prstGeom>
          <a:noFill/>
          <a:ln w="19050" algn="ctr">
            <a:solidFill>
              <a:srgbClr val="969696"/>
            </a:solidFill>
            <a:round/>
            <a:headEnd/>
            <a:tailEnd/>
          </a:ln>
        </p:spPr>
      </p:cxnSp>
      <p:sp>
        <p:nvSpPr>
          <p:cNvPr id="6162" name="CasellaDiTesto 40"/>
          <p:cNvSpPr txBox="1">
            <a:spLocks noChangeArrowheads="1"/>
          </p:cNvSpPr>
          <p:nvPr/>
        </p:nvSpPr>
        <p:spPr bwMode="auto">
          <a:xfrm>
            <a:off x="4594225" y="3933825"/>
            <a:ext cx="1296988" cy="1332673"/>
          </a:xfrm>
          <a:prstGeom prst="rect">
            <a:avLst/>
          </a:prstGeom>
          <a:noFill/>
          <a:ln w="9525">
            <a:solidFill>
              <a:srgbClr val="336699"/>
            </a:solidFill>
            <a:miter lim="800000"/>
            <a:headEnd/>
            <a:tailEnd/>
          </a:ln>
        </p:spPr>
        <p:txBody>
          <a:bodyPr>
            <a:spAutoFit/>
          </a:bodyPr>
          <a:lstStyle/>
          <a:p>
            <a:pPr algn="ctr"/>
            <a:r>
              <a:rPr lang="it-IT" b="0" dirty="0"/>
              <a:t>Approvazione  Disposizioni Operative </a:t>
            </a:r>
            <a:r>
              <a:rPr lang="it-IT" b="0" dirty="0" smtClean="0"/>
              <a:t>da parte del </a:t>
            </a:r>
            <a:r>
              <a:rPr lang="it-IT" b="0" dirty="0"/>
              <a:t>Comitato Fondo</a:t>
            </a:r>
          </a:p>
        </p:txBody>
      </p:sp>
      <p:cxnSp>
        <p:nvCxnSpPr>
          <p:cNvPr id="6163" name="Connettore 1 42"/>
          <p:cNvCxnSpPr>
            <a:cxnSpLocks noChangeShapeType="1"/>
          </p:cNvCxnSpPr>
          <p:nvPr/>
        </p:nvCxnSpPr>
        <p:spPr bwMode="auto">
          <a:xfrm>
            <a:off x="5243513" y="5486400"/>
            <a:ext cx="0" cy="288925"/>
          </a:xfrm>
          <a:prstGeom prst="line">
            <a:avLst/>
          </a:prstGeom>
          <a:noFill/>
          <a:ln w="19050" algn="ctr">
            <a:solidFill>
              <a:srgbClr val="969696"/>
            </a:solidFill>
            <a:round/>
            <a:headEnd/>
            <a:tailEnd/>
          </a:ln>
        </p:spPr>
      </p:cxnSp>
      <p:sp>
        <p:nvSpPr>
          <p:cNvPr id="6164" name="CasellaDiTesto 53"/>
          <p:cNvSpPr txBox="1">
            <a:spLocks noChangeArrowheads="1"/>
          </p:cNvSpPr>
          <p:nvPr/>
        </p:nvSpPr>
        <p:spPr bwMode="auto">
          <a:xfrm>
            <a:off x="2987675" y="3644900"/>
            <a:ext cx="1584325" cy="295275"/>
          </a:xfrm>
          <a:prstGeom prst="rect">
            <a:avLst/>
          </a:prstGeom>
          <a:noFill/>
          <a:ln w="9525">
            <a:noFill/>
            <a:miter lim="800000"/>
            <a:headEnd/>
            <a:tailEnd/>
          </a:ln>
        </p:spPr>
        <p:txBody>
          <a:bodyPr>
            <a:spAutoFit/>
          </a:bodyPr>
          <a:lstStyle/>
          <a:p>
            <a:pPr algn="ctr"/>
            <a:r>
              <a:rPr lang="it-IT" b="0">
                <a:solidFill>
                  <a:srgbClr val="336699"/>
                </a:solidFill>
              </a:rPr>
              <a:t>Agosto 2012</a:t>
            </a:r>
          </a:p>
        </p:txBody>
      </p:sp>
      <p:sp>
        <p:nvSpPr>
          <p:cNvPr id="6165" name="CasellaDiTesto 53"/>
          <p:cNvSpPr txBox="1">
            <a:spLocks noChangeArrowheads="1"/>
          </p:cNvSpPr>
          <p:nvPr/>
        </p:nvSpPr>
        <p:spPr bwMode="auto">
          <a:xfrm>
            <a:off x="4498975" y="3652838"/>
            <a:ext cx="1584325" cy="292388"/>
          </a:xfrm>
          <a:prstGeom prst="rect">
            <a:avLst/>
          </a:prstGeom>
          <a:noFill/>
          <a:ln w="9525">
            <a:noFill/>
            <a:miter lim="800000"/>
            <a:headEnd/>
            <a:tailEnd/>
          </a:ln>
        </p:spPr>
        <p:txBody>
          <a:bodyPr>
            <a:spAutoFit/>
          </a:bodyPr>
          <a:lstStyle/>
          <a:p>
            <a:pPr algn="ctr"/>
            <a:r>
              <a:rPr lang="it-IT" b="0">
                <a:solidFill>
                  <a:srgbClr val="336699"/>
                </a:solidFill>
              </a:rPr>
              <a:t>Ottobre 2012</a:t>
            </a:r>
          </a:p>
        </p:txBody>
      </p:sp>
      <p:sp>
        <p:nvSpPr>
          <p:cNvPr id="6166" name="CasellaDiTesto 53"/>
          <p:cNvSpPr txBox="1">
            <a:spLocks noChangeArrowheads="1"/>
          </p:cNvSpPr>
          <p:nvPr/>
        </p:nvSpPr>
        <p:spPr bwMode="auto">
          <a:xfrm>
            <a:off x="3752850" y="3284538"/>
            <a:ext cx="4129088" cy="307777"/>
          </a:xfrm>
          <a:prstGeom prst="rect">
            <a:avLst/>
          </a:prstGeom>
          <a:noFill/>
          <a:ln w="9525">
            <a:solidFill>
              <a:srgbClr val="336699"/>
            </a:solidFill>
            <a:miter lim="800000"/>
            <a:headEnd/>
            <a:tailEnd/>
          </a:ln>
        </p:spPr>
        <p:txBody>
          <a:bodyPr>
            <a:spAutoFit/>
          </a:bodyPr>
          <a:lstStyle/>
          <a:p>
            <a:pPr algn="ctr"/>
            <a:r>
              <a:rPr lang="it-IT" sz="1400" u="sng" dirty="0">
                <a:solidFill>
                  <a:srgbClr val="336699"/>
                </a:solidFill>
              </a:rPr>
              <a:t>Definizione delle Disposizioni Operative</a:t>
            </a:r>
          </a:p>
        </p:txBody>
      </p:sp>
      <p:sp>
        <p:nvSpPr>
          <p:cNvPr id="6167" name="CasellaDiTesto 40"/>
          <p:cNvSpPr txBox="1">
            <a:spLocks noChangeArrowheads="1"/>
          </p:cNvSpPr>
          <p:nvPr/>
        </p:nvSpPr>
        <p:spPr bwMode="auto">
          <a:xfrm>
            <a:off x="5962650" y="3929066"/>
            <a:ext cx="1296988" cy="892552"/>
          </a:xfrm>
          <a:prstGeom prst="rect">
            <a:avLst/>
          </a:prstGeom>
          <a:noFill/>
          <a:ln w="9525">
            <a:solidFill>
              <a:srgbClr val="336699"/>
            </a:solidFill>
            <a:miter lim="800000"/>
            <a:headEnd/>
            <a:tailEnd/>
          </a:ln>
        </p:spPr>
        <p:txBody>
          <a:bodyPr wrap="square">
            <a:spAutoFit/>
          </a:bodyPr>
          <a:lstStyle/>
          <a:p>
            <a:pPr algn="ctr"/>
            <a:r>
              <a:rPr lang="it-IT" b="0" dirty="0"/>
              <a:t>Trasmissione  Disposizioni Operative </a:t>
            </a:r>
            <a:r>
              <a:rPr lang="it-IT" b="0" dirty="0" smtClean="0"/>
              <a:t>MISE</a:t>
            </a:r>
            <a:endParaRPr lang="it-IT" b="0" dirty="0"/>
          </a:p>
        </p:txBody>
      </p:sp>
      <p:cxnSp>
        <p:nvCxnSpPr>
          <p:cNvPr id="6168" name="Connettore 1 42"/>
          <p:cNvCxnSpPr>
            <a:cxnSpLocks noChangeShapeType="1"/>
          </p:cNvCxnSpPr>
          <p:nvPr/>
        </p:nvCxnSpPr>
        <p:spPr bwMode="auto">
          <a:xfrm>
            <a:off x="6610350" y="5487988"/>
            <a:ext cx="0" cy="287337"/>
          </a:xfrm>
          <a:prstGeom prst="line">
            <a:avLst/>
          </a:prstGeom>
          <a:noFill/>
          <a:ln w="19050" algn="ctr">
            <a:solidFill>
              <a:srgbClr val="969696"/>
            </a:solidFill>
            <a:round/>
            <a:headEnd/>
            <a:tailEnd/>
          </a:ln>
        </p:spPr>
      </p:cxnSp>
      <p:sp>
        <p:nvSpPr>
          <p:cNvPr id="6169" name="CasellaDiTesto 53"/>
          <p:cNvSpPr txBox="1">
            <a:spLocks noChangeArrowheads="1"/>
          </p:cNvSpPr>
          <p:nvPr/>
        </p:nvSpPr>
        <p:spPr bwMode="auto">
          <a:xfrm>
            <a:off x="5867400" y="3654425"/>
            <a:ext cx="1584325" cy="292388"/>
          </a:xfrm>
          <a:prstGeom prst="rect">
            <a:avLst/>
          </a:prstGeom>
          <a:noFill/>
          <a:ln w="9525">
            <a:noFill/>
            <a:miter lim="800000"/>
            <a:headEnd/>
            <a:tailEnd/>
          </a:ln>
        </p:spPr>
        <p:txBody>
          <a:bodyPr>
            <a:spAutoFit/>
          </a:bodyPr>
          <a:lstStyle/>
          <a:p>
            <a:pPr algn="ctr"/>
            <a:r>
              <a:rPr lang="it-IT" b="0" dirty="0">
                <a:solidFill>
                  <a:srgbClr val="336699"/>
                </a:solidFill>
              </a:rPr>
              <a:t>Ottobre 2012</a:t>
            </a:r>
          </a:p>
        </p:txBody>
      </p:sp>
      <p:cxnSp>
        <p:nvCxnSpPr>
          <p:cNvPr id="6170" name="Connettore 2 31"/>
          <p:cNvCxnSpPr>
            <a:cxnSpLocks noChangeShapeType="1"/>
          </p:cNvCxnSpPr>
          <p:nvPr/>
        </p:nvCxnSpPr>
        <p:spPr bwMode="auto">
          <a:xfrm flipV="1">
            <a:off x="1000100" y="2997200"/>
            <a:ext cx="4040213" cy="3172"/>
          </a:xfrm>
          <a:prstGeom prst="straightConnector1">
            <a:avLst/>
          </a:prstGeom>
          <a:noFill/>
          <a:ln w="41275" algn="ctr">
            <a:solidFill>
              <a:srgbClr val="336699"/>
            </a:solidFill>
            <a:round/>
            <a:headEnd/>
            <a:tailEnd type="arrow" w="med" len="med"/>
          </a:ln>
        </p:spPr>
      </p:cxnSp>
      <p:sp>
        <p:nvSpPr>
          <p:cNvPr id="30" name="Rettangolo 29"/>
          <p:cNvSpPr/>
          <p:nvPr/>
        </p:nvSpPr>
        <p:spPr>
          <a:xfrm>
            <a:off x="7286643" y="3633600"/>
            <a:ext cx="1677969" cy="292388"/>
          </a:xfrm>
          <a:prstGeom prst="rect">
            <a:avLst/>
          </a:prstGeom>
        </p:spPr>
        <p:txBody>
          <a:bodyPr wrap="square">
            <a:spAutoFit/>
          </a:bodyPr>
          <a:lstStyle/>
          <a:p>
            <a:pPr algn="ctr"/>
            <a:r>
              <a:rPr lang="it-IT" b="0" dirty="0" smtClean="0">
                <a:solidFill>
                  <a:srgbClr val="336699"/>
                </a:solidFill>
              </a:rPr>
              <a:t>7 dicembre</a:t>
            </a:r>
            <a:r>
              <a:rPr lang="it-IT" b="0" i="1" dirty="0" smtClean="0">
                <a:solidFill>
                  <a:srgbClr val="336699"/>
                </a:solidFill>
              </a:rPr>
              <a:t>2012</a:t>
            </a:r>
            <a:endParaRPr lang="it-IT" b="0" i="1" dirty="0">
              <a:solidFill>
                <a:srgbClr val="336699"/>
              </a:solidFill>
            </a:endParaRPr>
          </a:p>
        </p:txBody>
      </p:sp>
      <p:sp>
        <p:nvSpPr>
          <p:cNvPr id="32" name="CasellaDiTesto 40"/>
          <p:cNvSpPr txBox="1">
            <a:spLocks noChangeArrowheads="1"/>
          </p:cNvSpPr>
          <p:nvPr/>
        </p:nvSpPr>
        <p:spPr bwMode="auto">
          <a:xfrm>
            <a:off x="7452360" y="3928745"/>
            <a:ext cx="1296988" cy="1132618"/>
          </a:xfrm>
          <a:prstGeom prst="rect">
            <a:avLst/>
          </a:prstGeom>
          <a:noFill/>
          <a:ln w="9525">
            <a:solidFill>
              <a:srgbClr val="336699"/>
            </a:solidFill>
            <a:miter lim="800000"/>
            <a:headEnd/>
            <a:tailEnd/>
          </a:ln>
        </p:spPr>
        <p:txBody>
          <a:bodyPr wrap="square">
            <a:spAutoFit/>
          </a:bodyPr>
          <a:lstStyle/>
          <a:p>
            <a:pPr algn="ctr"/>
            <a:r>
              <a:rPr lang="it-IT" b="0" dirty="0" smtClean="0"/>
              <a:t>Decreto Ministro MISE</a:t>
            </a:r>
          </a:p>
          <a:p>
            <a:pPr algn="ctr"/>
            <a:r>
              <a:rPr lang="it-IT" b="0" dirty="0" smtClean="0"/>
              <a:t>In vigore Disposizioni Operative</a:t>
            </a:r>
          </a:p>
        </p:txBody>
      </p:sp>
      <p:cxnSp>
        <p:nvCxnSpPr>
          <p:cNvPr id="33" name="Connettore 1 42"/>
          <p:cNvCxnSpPr>
            <a:cxnSpLocks noChangeShapeType="1"/>
          </p:cNvCxnSpPr>
          <p:nvPr/>
        </p:nvCxnSpPr>
        <p:spPr bwMode="auto">
          <a:xfrm>
            <a:off x="8083550" y="5487670"/>
            <a:ext cx="0" cy="287337"/>
          </a:xfrm>
          <a:prstGeom prst="line">
            <a:avLst/>
          </a:prstGeom>
          <a:noFill/>
          <a:ln w="19050" algn="ctr">
            <a:solidFill>
              <a:srgbClr val="969696"/>
            </a:solidFill>
            <a:round/>
            <a:headEnd/>
            <a:tailEnd/>
          </a:ln>
        </p:spPr>
      </p:cxn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7"/>
          <p:cNvSpPr>
            <a:spLocks noGrp="1"/>
          </p:cNvSpPr>
          <p:nvPr>
            <p:ph type="sldNum" sz="quarter" idx="12"/>
          </p:nvPr>
        </p:nvSpPr>
        <p:spPr>
          <a:noFill/>
        </p:spPr>
        <p:txBody>
          <a:bodyPr/>
          <a:lstStyle/>
          <a:p>
            <a:fld id="{8586B020-F08F-414E-A361-8D44A8CABF55}" type="slidenum">
              <a:rPr lang="it-IT" smtClean="0"/>
              <a:pPr/>
              <a:t>53</a:t>
            </a:fld>
            <a:endParaRPr lang="it-IT" dirty="0" smtClean="0"/>
          </a:p>
        </p:txBody>
      </p:sp>
      <p:sp>
        <p:nvSpPr>
          <p:cNvPr id="10243" name="Rectangle 4"/>
          <p:cNvSpPr>
            <a:spLocks noGrp="1" noChangeArrowheads="1"/>
          </p:cNvSpPr>
          <p:nvPr>
            <p:ph type="title"/>
          </p:nvPr>
        </p:nvSpPr>
        <p:spPr bwMode="auto">
          <a:xfrm>
            <a:off x="971550" y="185733"/>
            <a:ext cx="7735888" cy="958849"/>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Modalità operative del Fondo di Garanzia </a:t>
            </a:r>
            <a:br>
              <a:rPr lang="it-IT" dirty="0" smtClean="0">
                <a:solidFill>
                  <a:srgbClr val="00458A"/>
                </a:solidFill>
              </a:rPr>
            </a:br>
            <a:r>
              <a:rPr lang="it-IT" sz="1600" dirty="0" smtClean="0">
                <a:solidFill>
                  <a:srgbClr val="00458A"/>
                </a:solidFill>
              </a:rPr>
              <a:t>Caratteristiche della garanzia diretta: percentuali di copertura e importo massimo garantito </a:t>
            </a:r>
            <a:r>
              <a:rPr lang="it-IT" sz="1200" b="0" dirty="0" smtClean="0">
                <a:solidFill>
                  <a:srgbClr val="00458A"/>
                </a:solidFill>
              </a:rPr>
              <a:t>1/5</a:t>
            </a:r>
          </a:p>
        </p:txBody>
      </p:sp>
      <p:sp>
        <p:nvSpPr>
          <p:cNvPr id="10244"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10245"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10246"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dirty="0"/>
          </a:p>
        </p:txBody>
      </p:sp>
      <p:sp>
        <p:nvSpPr>
          <p:cNvPr id="10247" name="Rectangle 9"/>
          <p:cNvSpPr>
            <a:spLocks noChangeArrowheads="1"/>
          </p:cNvSpPr>
          <p:nvPr/>
        </p:nvSpPr>
        <p:spPr bwMode="auto">
          <a:xfrm>
            <a:off x="981075" y="1233487"/>
            <a:ext cx="1800225" cy="2720745"/>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COPERTURA MASSIMA DEL 80%</a:t>
            </a:r>
            <a:endParaRPr lang="it-IT" sz="1400" dirty="0">
              <a:solidFill>
                <a:schemeClr val="bg1"/>
              </a:solidFill>
            </a:endParaRPr>
          </a:p>
        </p:txBody>
      </p:sp>
      <p:sp>
        <p:nvSpPr>
          <p:cNvPr id="10251" name="Rectangle 9"/>
          <p:cNvSpPr>
            <a:spLocks noChangeArrowheads="1"/>
          </p:cNvSpPr>
          <p:nvPr/>
        </p:nvSpPr>
        <p:spPr bwMode="auto">
          <a:xfrm>
            <a:off x="971550" y="4249504"/>
            <a:ext cx="1800224" cy="1902059"/>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COPERTURA MASSIMA DEL 70% </a:t>
            </a:r>
            <a:endParaRPr lang="it-IT" sz="1400" dirty="0">
              <a:solidFill>
                <a:schemeClr val="bg1"/>
              </a:solidFill>
            </a:endParaRPr>
          </a:p>
        </p:txBody>
      </p:sp>
      <p:sp>
        <p:nvSpPr>
          <p:cNvPr id="14" name="Rettangolo 13"/>
          <p:cNvSpPr/>
          <p:nvPr/>
        </p:nvSpPr>
        <p:spPr>
          <a:xfrm>
            <a:off x="2787650" y="1233487"/>
            <a:ext cx="5929313" cy="2720745"/>
          </a:xfrm>
          <a:prstGeom prst="rect">
            <a:avLst/>
          </a:prstGeom>
        </p:spPr>
        <p:txBody>
          <a:bodyPr wrap="square">
            <a:spAutoFit/>
          </a:bodyPr>
          <a:lstStyle/>
          <a:p>
            <a:pPr marL="285750" indent="-285750" algn="just">
              <a:buClrTx/>
              <a:buFont typeface="Wingdings" pitchFamily="2" charset="2"/>
              <a:buChar char="§"/>
            </a:pPr>
            <a:r>
              <a:rPr lang="it-IT" sz="1400" b="0" dirty="0" smtClean="0"/>
              <a:t>Soggetti beneficiari finali aventi sede legale e/o sede operativa nelle Regioni del Mezzogiorno;</a:t>
            </a:r>
          </a:p>
          <a:p>
            <a:pPr algn="just">
              <a:buClrTx/>
              <a:buFont typeface="Arial" pitchFamily="34" charset="0"/>
              <a:buChar char="-"/>
            </a:pPr>
            <a:endParaRPr lang="it-IT" sz="1400" b="0" dirty="0" smtClean="0"/>
          </a:p>
          <a:p>
            <a:pPr algn="just">
              <a:buClrTx/>
              <a:buFont typeface="Wingdings" pitchFamily="2" charset="2"/>
              <a:buChar char="§"/>
            </a:pPr>
            <a:r>
              <a:rPr lang="it-IT" sz="1400" b="0" dirty="0" smtClean="0"/>
              <a:t> Imprese femminili;</a:t>
            </a:r>
          </a:p>
          <a:p>
            <a:pPr algn="just">
              <a:buClrTx/>
              <a:buFont typeface="Wingdings" pitchFamily="2" charset="2"/>
              <a:buChar char="§"/>
            </a:pPr>
            <a:r>
              <a:rPr lang="it-IT" sz="1400" b="0" dirty="0" smtClean="0"/>
              <a:t> Soggetti beneficiari finali di operazioni a valere sulla Riserva PON;</a:t>
            </a:r>
          </a:p>
          <a:p>
            <a:pPr marL="95250" indent="-95250" algn="just">
              <a:buClrTx/>
              <a:buFont typeface="Wingdings" pitchFamily="2" charset="2"/>
              <a:buChar char="§"/>
            </a:pPr>
            <a:r>
              <a:rPr lang="it-IT" sz="1400" b="0" dirty="0" smtClean="0"/>
              <a:t>Soggetti beneficiari finali di operazioni a valere sulla Riserva </a:t>
            </a:r>
            <a:r>
              <a:rPr lang="it-IT" sz="1400" b="0" dirty="0" err="1" smtClean="0"/>
              <a:t>POIn</a:t>
            </a:r>
            <a:r>
              <a:rPr lang="it-IT" sz="1400" b="0" dirty="0" smtClean="0"/>
              <a:t>       Energia e relative sottoriserve;</a:t>
            </a:r>
          </a:p>
          <a:p>
            <a:pPr algn="just">
              <a:buClrTx/>
              <a:buFont typeface="Wingdings" pitchFamily="2" charset="2"/>
              <a:buChar char="§"/>
            </a:pPr>
            <a:r>
              <a:rPr lang="it-IT" sz="1400" b="0" dirty="0" smtClean="0"/>
              <a:t> Imprese colpite dagli eventi sismici del maggio 2012;</a:t>
            </a:r>
          </a:p>
          <a:p>
            <a:pPr marL="95250" indent="-95250" algn="just">
              <a:buClrTx/>
              <a:buFont typeface="Wingdings" pitchFamily="2" charset="2"/>
              <a:buChar char="§"/>
            </a:pPr>
            <a:r>
              <a:rPr lang="it-IT" sz="1400" b="0" dirty="0" smtClean="0"/>
              <a:t>Operazioni finanziarie a favore delle piccole imprese dell’indotto di imprese in amministrazione straordinaria di durata non inferiore a 5 anni.</a:t>
            </a:r>
            <a:endParaRPr lang="it-IT" sz="1400" b="0" dirty="0"/>
          </a:p>
        </p:txBody>
      </p:sp>
      <p:sp>
        <p:nvSpPr>
          <p:cNvPr id="16" name="Rettangolo 15"/>
          <p:cNvSpPr/>
          <p:nvPr/>
        </p:nvSpPr>
        <p:spPr>
          <a:xfrm>
            <a:off x="2954337" y="4249504"/>
            <a:ext cx="5929313" cy="1643527"/>
          </a:xfrm>
          <a:prstGeom prst="rect">
            <a:avLst/>
          </a:prstGeom>
        </p:spPr>
        <p:txBody>
          <a:bodyPr wrap="square">
            <a:spAutoFit/>
          </a:bodyPr>
          <a:lstStyle/>
          <a:p>
            <a:pPr indent="95250" algn="just">
              <a:buClr>
                <a:schemeClr val="tx1"/>
              </a:buClr>
              <a:buFont typeface="Wingdings" pitchFamily="2" charset="2"/>
              <a:buChar char="§"/>
            </a:pPr>
            <a:r>
              <a:rPr lang="it-IT" sz="1200" b="0" dirty="0" smtClean="0"/>
              <a:t> </a:t>
            </a:r>
            <a:r>
              <a:rPr lang="it-IT" sz="1400" b="0" dirty="0" smtClean="0"/>
              <a:t>Operazioni di anticipazione dei crediti verso la P.A. accordate a soggetti beneficiari finali aventi sede legale e/o operativa su tutto il territorio nazionale. L’importo di tali operazioni non può essere superiore all’ammontare dei crediti certificati dall’Amministrazione debitrice;</a:t>
            </a:r>
          </a:p>
          <a:p>
            <a:pPr algn="just">
              <a:buClrTx/>
              <a:buFont typeface="Wingdings" pitchFamily="2" charset="2"/>
              <a:buChar char="§"/>
            </a:pPr>
            <a:r>
              <a:rPr lang="it-IT" sz="1400" b="0" dirty="0" smtClean="0"/>
              <a:t> Operazioni finanziarie di durata non inferiore a 36 mesi a favore di soggetti beneficiari finali diversi da quelli con copertura massima pari all’80%.</a:t>
            </a:r>
            <a:endParaRPr lang="it-IT" sz="1400" b="0" dirty="0"/>
          </a:p>
        </p:txBody>
      </p:sp>
    </p:spTree>
    <p:extLst>
      <p:ext uri="{BB962C8B-B14F-4D97-AF65-F5344CB8AC3E}">
        <p14:creationId xmlns="" xmlns:p14="http://schemas.microsoft.com/office/powerpoint/2010/main" val="312652594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egnaposto numero diapositiva 7"/>
          <p:cNvSpPr>
            <a:spLocks noGrp="1"/>
          </p:cNvSpPr>
          <p:nvPr>
            <p:ph type="sldNum" sz="quarter" idx="12"/>
          </p:nvPr>
        </p:nvSpPr>
        <p:spPr>
          <a:noFill/>
        </p:spPr>
        <p:txBody>
          <a:bodyPr/>
          <a:lstStyle/>
          <a:p>
            <a:fld id="{8586B020-F08F-414E-A361-8D44A8CABF55}" type="slidenum">
              <a:rPr lang="it-IT" smtClean="0"/>
              <a:pPr/>
              <a:t>54</a:t>
            </a:fld>
            <a:endParaRPr lang="it-IT" dirty="0" smtClean="0"/>
          </a:p>
        </p:txBody>
      </p:sp>
      <p:sp>
        <p:nvSpPr>
          <p:cNvPr id="10243" name="Rectangle 4"/>
          <p:cNvSpPr>
            <a:spLocks noGrp="1" noChangeArrowheads="1"/>
          </p:cNvSpPr>
          <p:nvPr>
            <p:ph type="title"/>
          </p:nvPr>
        </p:nvSpPr>
        <p:spPr bwMode="auto">
          <a:xfrm>
            <a:off x="971550" y="274638"/>
            <a:ext cx="7659688" cy="431800"/>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Caratteristiche della garanzia diretta: percentuali di copertura e importo massimo garantito  </a:t>
            </a:r>
            <a:r>
              <a:rPr lang="it-IT" sz="1200" b="0" dirty="0" smtClean="0">
                <a:solidFill>
                  <a:srgbClr val="00458A"/>
                </a:solidFill>
              </a:rPr>
              <a:t>2/5</a:t>
            </a:r>
          </a:p>
        </p:txBody>
      </p:sp>
      <p:sp>
        <p:nvSpPr>
          <p:cNvPr id="10244"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10245"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10246"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dirty="0"/>
          </a:p>
        </p:txBody>
      </p:sp>
      <p:sp>
        <p:nvSpPr>
          <p:cNvPr id="10247" name="Rectangle 9"/>
          <p:cNvSpPr>
            <a:spLocks noChangeArrowheads="1"/>
          </p:cNvSpPr>
          <p:nvPr/>
        </p:nvSpPr>
        <p:spPr bwMode="auto">
          <a:xfrm>
            <a:off x="971550" y="1233486"/>
            <a:ext cx="1800225" cy="1475423"/>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COPERTURA MASSIMA DEL 60%</a:t>
            </a:r>
            <a:endParaRPr lang="it-IT" sz="1400" dirty="0">
              <a:solidFill>
                <a:schemeClr val="bg1"/>
              </a:solidFill>
            </a:endParaRPr>
          </a:p>
        </p:txBody>
      </p:sp>
      <p:sp>
        <p:nvSpPr>
          <p:cNvPr id="10249" name="Rectangle 9"/>
          <p:cNvSpPr>
            <a:spLocks noChangeArrowheads="1"/>
          </p:cNvSpPr>
          <p:nvPr/>
        </p:nvSpPr>
        <p:spPr bwMode="auto">
          <a:xfrm>
            <a:off x="971550" y="2883693"/>
            <a:ext cx="1800225" cy="1625442"/>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COPERTURA MASSIMA DEL 50%</a:t>
            </a:r>
            <a:endParaRPr lang="it-IT" sz="1400" dirty="0">
              <a:solidFill>
                <a:schemeClr val="bg1"/>
              </a:solidFill>
            </a:endParaRPr>
          </a:p>
        </p:txBody>
      </p:sp>
      <p:sp>
        <p:nvSpPr>
          <p:cNvPr id="13" name="Rectangle 9"/>
          <p:cNvSpPr>
            <a:spLocks noChangeArrowheads="1"/>
          </p:cNvSpPr>
          <p:nvPr/>
        </p:nvSpPr>
        <p:spPr bwMode="auto">
          <a:xfrm>
            <a:off x="971550" y="4908550"/>
            <a:ext cx="1800225" cy="1400809"/>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COPERTURA MASSIMA DEL 30%</a:t>
            </a:r>
            <a:endParaRPr lang="it-IT" sz="1400" dirty="0">
              <a:solidFill>
                <a:schemeClr val="bg1"/>
              </a:solidFill>
            </a:endParaRPr>
          </a:p>
        </p:txBody>
      </p:sp>
      <p:sp>
        <p:nvSpPr>
          <p:cNvPr id="15" name="Rettangolo 14"/>
          <p:cNvSpPr/>
          <p:nvPr/>
        </p:nvSpPr>
        <p:spPr>
          <a:xfrm>
            <a:off x="3052764" y="1627185"/>
            <a:ext cx="5480050" cy="523220"/>
          </a:xfrm>
          <a:prstGeom prst="rect">
            <a:avLst/>
          </a:prstGeom>
          <a:ln>
            <a:noFill/>
          </a:ln>
        </p:spPr>
        <p:txBody>
          <a:bodyPr wrap="square">
            <a:spAutoFit/>
          </a:bodyPr>
          <a:lstStyle/>
          <a:p>
            <a:pPr algn="just">
              <a:buClrTx/>
            </a:pPr>
            <a:r>
              <a:rPr lang="it-IT" sz="1400" b="0" dirty="0" smtClean="0"/>
              <a:t>Le operazioni finanziarie rientranti nella tipologia “Altre operazioni finanziarie”;</a:t>
            </a:r>
            <a:endParaRPr lang="it-IT" sz="1400" b="0" dirty="0"/>
          </a:p>
        </p:txBody>
      </p:sp>
      <p:sp>
        <p:nvSpPr>
          <p:cNvPr id="16" name="Rettangolo 15"/>
          <p:cNvSpPr/>
          <p:nvPr/>
        </p:nvSpPr>
        <p:spPr>
          <a:xfrm>
            <a:off x="2954338" y="3225477"/>
            <a:ext cx="5578475" cy="738664"/>
          </a:xfrm>
          <a:prstGeom prst="rect">
            <a:avLst/>
          </a:prstGeom>
        </p:spPr>
        <p:txBody>
          <a:bodyPr wrap="square">
            <a:spAutoFit/>
          </a:bodyPr>
          <a:lstStyle/>
          <a:p>
            <a:pPr algn="just">
              <a:buClrTx/>
              <a:tabLst>
                <a:tab pos="901700" algn="l"/>
              </a:tabLst>
            </a:pPr>
            <a:r>
              <a:rPr lang="it-IT" sz="1400" b="0" dirty="0" smtClean="0"/>
              <a:t>Le operazioni sul capitale di rischio; in tal caso la Garanzia Diretta è efficace a partire dal ventiquattresimo mese e non oltre il settimo anno di detenzione della partecipazione.</a:t>
            </a:r>
          </a:p>
        </p:txBody>
      </p:sp>
      <p:sp>
        <p:nvSpPr>
          <p:cNvPr id="17" name="Rettangolo 16"/>
          <p:cNvSpPr/>
          <p:nvPr/>
        </p:nvSpPr>
        <p:spPr>
          <a:xfrm>
            <a:off x="3052763" y="5229225"/>
            <a:ext cx="5480050" cy="523220"/>
          </a:xfrm>
          <a:prstGeom prst="rect">
            <a:avLst/>
          </a:prstGeom>
        </p:spPr>
        <p:txBody>
          <a:bodyPr wrap="square">
            <a:spAutoFit/>
          </a:bodyPr>
          <a:lstStyle/>
          <a:p>
            <a:pPr algn="just">
              <a:buClrTx/>
              <a:tabLst>
                <a:tab pos="901700" algn="l"/>
              </a:tabLst>
            </a:pPr>
            <a:r>
              <a:rPr lang="it-IT" sz="1200" b="0" dirty="0" smtClean="0"/>
              <a:t>L</a:t>
            </a:r>
            <a:r>
              <a:rPr lang="it-IT" sz="1400" b="0" dirty="0" smtClean="0"/>
              <a:t>e operazioni di consolidamento delle passività a breve termine su stessa banca o gruppo bancario di qualsiasi durata.</a:t>
            </a:r>
            <a:endParaRPr lang="it-IT" sz="1400" b="0" dirty="0"/>
          </a:p>
        </p:txBody>
      </p:sp>
    </p:spTree>
    <p:extLst>
      <p:ext uri="{BB962C8B-B14F-4D97-AF65-F5344CB8AC3E}">
        <p14:creationId xmlns="" xmlns:p14="http://schemas.microsoft.com/office/powerpoint/2010/main" val="236406410"/>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egnaposto numero diapositiva 7"/>
          <p:cNvSpPr>
            <a:spLocks noGrp="1"/>
          </p:cNvSpPr>
          <p:nvPr>
            <p:ph type="sldNum" sz="quarter" idx="12"/>
          </p:nvPr>
        </p:nvSpPr>
        <p:spPr>
          <a:noFill/>
        </p:spPr>
        <p:txBody>
          <a:bodyPr/>
          <a:lstStyle/>
          <a:p>
            <a:fld id="{8AEC70EA-4FC0-4E6E-A0C2-6FC2D16D7DF6}" type="slidenum">
              <a:rPr lang="it-IT" smtClean="0"/>
              <a:pPr/>
              <a:t>55</a:t>
            </a:fld>
            <a:endParaRPr lang="it-IT" dirty="0" smtClean="0"/>
          </a:p>
        </p:txBody>
      </p:sp>
      <p:sp>
        <p:nvSpPr>
          <p:cNvPr id="11267" name="Rectangle 4"/>
          <p:cNvSpPr>
            <a:spLocks noGrp="1" noChangeArrowheads="1"/>
          </p:cNvSpPr>
          <p:nvPr>
            <p:ph type="title"/>
          </p:nvPr>
        </p:nvSpPr>
        <p:spPr bwMode="auto">
          <a:xfrm>
            <a:off x="971550" y="274638"/>
            <a:ext cx="7559675" cy="958850"/>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sz="1800" dirty="0" smtClean="0">
                <a:solidFill>
                  <a:srgbClr val="00458A"/>
                </a:solidFill>
              </a:rPr>
              <a:t> Caratteristiche della garanzia diretta: percentuali di copertura e importo massimo garantito  </a:t>
            </a:r>
            <a:r>
              <a:rPr lang="it-IT" sz="1200" b="0" dirty="0" smtClean="0">
                <a:solidFill>
                  <a:srgbClr val="00458A"/>
                </a:solidFill>
              </a:rPr>
              <a:t>4/5</a:t>
            </a:r>
          </a:p>
        </p:txBody>
      </p:sp>
      <p:sp>
        <p:nvSpPr>
          <p:cNvPr id="11268"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11269"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11270"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dirty="0"/>
          </a:p>
        </p:txBody>
      </p:sp>
      <p:sp>
        <p:nvSpPr>
          <p:cNvPr id="11271"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dirty="0"/>
          </a:p>
        </p:txBody>
      </p:sp>
      <p:sp>
        <p:nvSpPr>
          <p:cNvPr id="11272" name="Rectangle 9"/>
          <p:cNvSpPr>
            <a:spLocks noChangeArrowheads="1"/>
          </p:cNvSpPr>
          <p:nvPr/>
        </p:nvSpPr>
        <p:spPr bwMode="auto">
          <a:xfrm>
            <a:off x="971550" y="1233487"/>
            <a:ext cx="1809750" cy="2626721"/>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IMPORTO MASSIMO GARANTITO FINO 2.500.000 €</a:t>
            </a:r>
            <a:endParaRPr lang="it-IT" sz="1400" dirty="0">
              <a:solidFill>
                <a:schemeClr val="bg1"/>
              </a:solidFill>
            </a:endParaRPr>
          </a:p>
        </p:txBody>
      </p:sp>
      <p:sp>
        <p:nvSpPr>
          <p:cNvPr id="12" name="Rectangle 9"/>
          <p:cNvSpPr>
            <a:spLocks noChangeArrowheads="1"/>
          </p:cNvSpPr>
          <p:nvPr/>
        </p:nvSpPr>
        <p:spPr bwMode="auto">
          <a:xfrm>
            <a:off x="981075" y="4149726"/>
            <a:ext cx="1800225" cy="2120900"/>
          </a:xfrm>
          <a:prstGeom prst="rect">
            <a:avLst/>
          </a:prstGeom>
          <a:solidFill>
            <a:srgbClr val="00458A"/>
          </a:solidFill>
          <a:ln w="9525">
            <a:solidFill>
              <a:schemeClr val="bg2"/>
            </a:solidFill>
            <a:miter lim="800000"/>
            <a:headEnd/>
            <a:tailEnd/>
          </a:ln>
        </p:spPr>
        <p:txBody>
          <a:bodyPr lIns="86493" tIns="43247" rIns="86493" bIns="43247" anchor="ctr"/>
          <a:lstStyle/>
          <a:p>
            <a:pPr algn="ctr" defTabSz="912813"/>
            <a:r>
              <a:rPr lang="it-IT" sz="1400" dirty="0" smtClean="0">
                <a:solidFill>
                  <a:schemeClr val="bg1"/>
                </a:solidFill>
              </a:rPr>
              <a:t>IMPORTO MASSIMO GARANTITO FINO 1.500.000 €</a:t>
            </a:r>
            <a:endParaRPr lang="it-IT" sz="1400" dirty="0">
              <a:solidFill>
                <a:schemeClr val="bg1"/>
              </a:solidFill>
            </a:endParaRPr>
          </a:p>
        </p:txBody>
      </p:sp>
      <p:sp>
        <p:nvSpPr>
          <p:cNvPr id="13" name="Rettangolo 12"/>
          <p:cNvSpPr/>
          <p:nvPr/>
        </p:nvSpPr>
        <p:spPr>
          <a:xfrm>
            <a:off x="2954338" y="1268730"/>
            <a:ext cx="5929312" cy="2591479"/>
          </a:xfrm>
          <a:prstGeom prst="rect">
            <a:avLst/>
          </a:prstGeom>
        </p:spPr>
        <p:txBody>
          <a:bodyPr wrap="square">
            <a:spAutoFit/>
          </a:bodyPr>
          <a:lstStyle/>
          <a:p>
            <a:pPr algn="just">
              <a:buClrTx/>
              <a:tabLst>
                <a:tab pos="82550" algn="l"/>
                <a:tab pos="901700" algn="l"/>
              </a:tabLst>
              <a:defRPr/>
            </a:pPr>
            <a:r>
              <a:rPr lang="it-IT" sz="1400" b="0" dirty="0" smtClean="0"/>
              <a:t>Per ciascun soggetto beneficiario finale, per le seguenti operazioni:</a:t>
            </a:r>
          </a:p>
          <a:p>
            <a:pPr algn="just">
              <a:buClrTx/>
              <a:tabLst>
                <a:tab pos="82550" algn="l"/>
                <a:tab pos="901700" algn="l"/>
              </a:tabLst>
              <a:defRPr/>
            </a:pPr>
            <a:endParaRPr lang="it-IT" sz="1400" b="0" dirty="0" smtClean="0"/>
          </a:p>
          <a:p>
            <a:pPr algn="just">
              <a:buClrTx/>
              <a:buFont typeface="Arial" pitchFamily="34" charset="0"/>
              <a:buChar char="-"/>
            </a:pPr>
            <a:r>
              <a:rPr lang="it-IT" sz="1400" b="0" dirty="0" smtClean="0"/>
              <a:t> Operazioni sul capitale di rischio;</a:t>
            </a:r>
          </a:p>
          <a:p>
            <a:pPr algn="just">
              <a:buClrTx/>
              <a:buFont typeface="Arial" pitchFamily="34" charset="0"/>
              <a:buChar char="-"/>
            </a:pPr>
            <a:r>
              <a:rPr lang="it-IT" sz="1400" b="0" dirty="0" smtClean="0"/>
              <a:t> Soggetti beneficiari finali di operazioni a valere sulla Riserva PON;</a:t>
            </a:r>
          </a:p>
          <a:p>
            <a:pPr marL="95250" indent="-95250" algn="just">
              <a:buClrTx/>
              <a:buFont typeface="Arial" pitchFamily="34" charset="0"/>
              <a:buChar char="-"/>
            </a:pPr>
            <a:r>
              <a:rPr lang="it-IT" sz="1400" b="0" dirty="0" smtClean="0"/>
              <a:t>Soggetti beneficiari finali di operazioni a valere sulla Riserva POIn Energia e relative</a:t>
            </a:r>
          </a:p>
          <a:p>
            <a:pPr algn="just">
              <a:buClrTx/>
              <a:buFont typeface="Arial" pitchFamily="34" charset="0"/>
              <a:buChar char="-"/>
            </a:pPr>
            <a:r>
              <a:rPr lang="it-IT" sz="1400" b="0" dirty="0" smtClean="0"/>
              <a:t> Sottoriserve;</a:t>
            </a:r>
          </a:p>
          <a:p>
            <a:pPr algn="just">
              <a:buClrTx/>
              <a:buFont typeface="Arial" pitchFamily="34" charset="0"/>
              <a:buChar char="-"/>
            </a:pPr>
            <a:r>
              <a:rPr lang="it-IT" sz="1400" b="0" dirty="0" smtClean="0"/>
              <a:t> Imprese colpite dagli eventi sismici del maggio 2012;</a:t>
            </a:r>
          </a:p>
          <a:p>
            <a:pPr algn="just">
              <a:buClrTx/>
              <a:buFont typeface="Arial" pitchFamily="34" charset="0"/>
              <a:buChar char="-"/>
            </a:pPr>
            <a:r>
              <a:rPr lang="it-IT" sz="1400" b="0" dirty="0" smtClean="0"/>
              <a:t> Operazioni di anticipazione dei crediti verso la P.A.;</a:t>
            </a:r>
          </a:p>
          <a:p>
            <a:pPr algn="just">
              <a:buClrTx/>
              <a:buFont typeface="Arial" pitchFamily="34" charset="0"/>
              <a:buChar char="-"/>
            </a:pPr>
            <a:r>
              <a:rPr lang="it-IT" sz="1400" b="0" dirty="0" smtClean="0"/>
              <a:t> Operazioni finanziarie di durata non inferiore a 36 mesi. </a:t>
            </a:r>
          </a:p>
        </p:txBody>
      </p:sp>
      <p:sp>
        <p:nvSpPr>
          <p:cNvPr id="14" name="Rettangolo 13"/>
          <p:cNvSpPr/>
          <p:nvPr/>
        </p:nvSpPr>
        <p:spPr>
          <a:xfrm>
            <a:off x="2954338" y="4170998"/>
            <a:ext cx="5929312" cy="1772793"/>
          </a:xfrm>
          <a:prstGeom prst="rect">
            <a:avLst/>
          </a:prstGeom>
        </p:spPr>
        <p:txBody>
          <a:bodyPr wrap="square">
            <a:spAutoFit/>
          </a:bodyPr>
          <a:lstStyle/>
          <a:p>
            <a:pPr algn="just">
              <a:buClrTx/>
              <a:tabLst>
                <a:tab pos="82550" algn="l"/>
                <a:tab pos="901700" algn="l"/>
              </a:tabLst>
            </a:pPr>
            <a:r>
              <a:rPr lang="it-IT" sz="1400" b="0" dirty="0" smtClean="0"/>
              <a:t>Per ciascun soggetto beneficiario finale, per le seguenti operazioni:</a:t>
            </a:r>
          </a:p>
          <a:p>
            <a:pPr algn="just">
              <a:buClrTx/>
              <a:tabLst>
                <a:tab pos="82550" algn="l"/>
                <a:tab pos="901700" algn="l"/>
              </a:tabLst>
            </a:pPr>
            <a:endParaRPr lang="it-IT" sz="1400" b="0" dirty="0" smtClean="0"/>
          </a:p>
          <a:p>
            <a:pPr marL="95250" indent="-95250" algn="just">
              <a:buClrTx/>
              <a:buFont typeface="Arial" pitchFamily="34" charset="0"/>
              <a:buChar char="-"/>
            </a:pPr>
            <a:r>
              <a:rPr lang="it-IT" sz="1400" b="0" dirty="0" smtClean="0"/>
              <a:t>Operazioni di consolidamento delle passività a breve termine su stessa banca o gruppo bancario di qualsiasi durata;</a:t>
            </a:r>
          </a:p>
          <a:p>
            <a:pPr marL="95250" indent="-95250" algn="just">
              <a:buClrTx/>
              <a:buFont typeface="Arial" pitchFamily="34" charset="0"/>
              <a:buChar char="-"/>
            </a:pPr>
            <a:r>
              <a:rPr lang="it-IT" sz="1400" b="0" dirty="0" smtClean="0"/>
              <a:t>Operazioni a favore delle piccole imprese dell’indotto di imprese in amministrazione straordinaria di durata non inferiore a 5 anni;</a:t>
            </a:r>
          </a:p>
          <a:p>
            <a:pPr algn="just">
              <a:buClrTx/>
              <a:buFont typeface="Arial" pitchFamily="34" charset="0"/>
              <a:buChar char="-"/>
            </a:pPr>
            <a:r>
              <a:rPr lang="it-IT" sz="1400" b="0" dirty="0" smtClean="0"/>
              <a:t> Altre operazioni finanziarie.</a:t>
            </a:r>
          </a:p>
        </p:txBody>
      </p:sp>
    </p:spTree>
    <p:extLst>
      <p:ext uri="{BB962C8B-B14F-4D97-AF65-F5344CB8AC3E}">
        <p14:creationId xmlns="" xmlns:p14="http://schemas.microsoft.com/office/powerpoint/2010/main" val="36335265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egnaposto numero diapositiva 3"/>
          <p:cNvSpPr>
            <a:spLocks noGrp="1"/>
          </p:cNvSpPr>
          <p:nvPr>
            <p:ph type="sldNum" sz="quarter" idx="12"/>
          </p:nvPr>
        </p:nvSpPr>
        <p:spPr>
          <a:noFill/>
        </p:spPr>
        <p:txBody>
          <a:bodyPr/>
          <a:lstStyle/>
          <a:p>
            <a:fld id="{2A90EB03-FB36-46AB-823C-35609A7D4CCC}" type="slidenum">
              <a:rPr lang="it-IT" smtClean="0"/>
              <a:pPr/>
              <a:t>56</a:t>
            </a:fld>
            <a:endParaRPr lang="it-IT" smtClean="0"/>
          </a:p>
        </p:txBody>
      </p:sp>
      <p:sp>
        <p:nvSpPr>
          <p:cNvPr id="15363" name="Rectangle 14"/>
          <p:cNvSpPr>
            <a:spLocks noChangeArrowheads="1"/>
          </p:cNvSpPr>
          <p:nvPr/>
        </p:nvSpPr>
        <p:spPr bwMode="auto">
          <a:xfrm>
            <a:off x="827088" y="252413"/>
            <a:ext cx="8137525" cy="604819"/>
          </a:xfrm>
          <a:prstGeom prst="rect">
            <a:avLst/>
          </a:prstGeom>
          <a:noFill/>
          <a:ln w="9525">
            <a:noFill/>
            <a:miter lim="800000"/>
            <a:headEnd/>
            <a:tailEnd/>
          </a:ln>
        </p:spPr>
        <p:txBody>
          <a:bodyPr lIns="91432" tIns="45716" rIns="91432" bIns="45716"/>
          <a:lstStyle/>
          <a:p>
            <a:pPr algn="just" defTabSz="892175">
              <a:lnSpc>
                <a:spcPct val="100000"/>
              </a:lnSpc>
              <a:buFont typeface="Webdings" pitchFamily="18" charset="2"/>
              <a:buNone/>
            </a:pPr>
            <a:r>
              <a:rPr lang="it-IT" sz="1600" dirty="0">
                <a:solidFill>
                  <a:srgbClr val="00458A"/>
                </a:solidFill>
                <a:latin typeface="+mj-lt"/>
                <a:ea typeface="+mj-ea"/>
                <a:cs typeface="+mj-cs"/>
              </a:rPr>
              <a:t>Attuazione del decreto 26 giugno 2012: le percentuali di copertura e l’importo massimo garantito</a:t>
            </a:r>
          </a:p>
        </p:txBody>
      </p:sp>
      <p:sp>
        <p:nvSpPr>
          <p:cNvPr id="15364" name="TextBox 60"/>
          <p:cNvSpPr txBox="1">
            <a:spLocks noChangeArrowheads="1"/>
          </p:cNvSpPr>
          <p:nvPr>
            <p:custDataLst>
              <p:tags r:id="rId1"/>
            </p:custDataLst>
          </p:nvPr>
        </p:nvSpPr>
        <p:spPr bwMode="auto">
          <a:xfrm>
            <a:off x="971550" y="1104900"/>
            <a:ext cx="7993063" cy="282573"/>
          </a:xfrm>
          <a:prstGeom prst="rect">
            <a:avLst/>
          </a:prstGeom>
          <a:solidFill>
            <a:srgbClr val="336699"/>
          </a:solidFill>
          <a:ln w="9525">
            <a:noFill/>
            <a:miter lim="800000"/>
            <a:headEnd/>
            <a:tailEnd/>
          </a:ln>
        </p:spPr>
        <p:txBody>
          <a:bodyPr tIns="18000" bIns="18000" anchor="ctr">
            <a:spAutoFit/>
          </a:bodyPr>
          <a:lstStyle/>
          <a:p>
            <a:pPr algn="ctr">
              <a:lnSpc>
                <a:spcPct val="100000"/>
              </a:lnSpc>
              <a:buFont typeface="Webdings" pitchFamily="18" charset="2"/>
              <a:buNone/>
            </a:pPr>
            <a:r>
              <a:rPr lang="it-IT" sz="1600" b="1" dirty="0">
                <a:solidFill>
                  <a:schemeClr val="bg1"/>
                </a:solidFill>
              </a:rPr>
              <a:t>Le percentuali di copertura e l’importo massimo garantito</a:t>
            </a:r>
          </a:p>
        </p:txBody>
      </p:sp>
      <p:pic>
        <p:nvPicPr>
          <p:cNvPr id="15365" name="Picture 3"/>
          <p:cNvPicPr>
            <a:picLocks noChangeAspect="1" noChangeArrowheads="1"/>
          </p:cNvPicPr>
          <p:nvPr/>
        </p:nvPicPr>
        <p:blipFill>
          <a:blip r:embed="rId4" cstate="print"/>
          <a:srcRect/>
          <a:stretch>
            <a:fillRect/>
          </a:stretch>
        </p:blipFill>
        <p:spPr bwMode="auto">
          <a:xfrm>
            <a:off x="990600" y="1701800"/>
            <a:ext cx="7902575" cy="2014538"/>
          </a:xfrm>
          <a:prstGeom prst="rect">
            <a:avLst/>
          </a:prstGeom>
          <a:noFill/>
          <a:ln w="9525" algn="ctr">
            <a:noFill/>
            <a:prstDash val="dash"/>
            <a:miter lim="800000"/>
            <a:headEnd/>
            <a:tailEnd/>
          </a:ln>
          <a:effectLst/>
        </p:spPr>
      </p:pic>
      <p:sp>
        <p:nvSpPr>
          <p:cNvPr id="15366" name="CasellaDiTesto 1"/>
          <p:cNvSpPr txBox="1">
            <a:spLocks noChangeArrowheads="1"/>
          </p:cNvSpPr>
          <p:nvPr/>
        </p:nvSpPr>
        <p:spPr bwMode="auto">
          <a:xfrm>
            <a:off x="1001713" y="3716338"/>
            <a:ext cx="7878762" cy="376237"/>
          </a:xfrm>
          <a:prstGeom prst="rect">
            <a:avLst/>
          </a:prstGeom>
          <a:noFill/>
          <a:ln w="9525">
            <a:noFill/>
            <a:miter lim="800000"/>
            <a:headEnd/>
            <a:tailEnd/>
          </a:ln>
        </p:spPr>
        <p:txBody>
          <a:bodyPr tIns="18000" bIns="18000">
            <a:spAutoFit/>
          </a:bodyPr>
          <a:lstStyle/>
          <a:p>
            <a:pPr algn="just"/>
            <a:r>
              <a:rPr lang="it-IT" sz="1000"/>
              <a:t>Operazioni a favore delle piccole imprese dell’indotto di imprese in amministrazione straordinaria di durata non inferiore a 5 anni: quota di copertura 80% e importo massimo garantito € 1,5 mln.</a:t>
            </a:r>
          </a:p>
        </p:txBody>
      </p:sp>
      <p:sp>
        <p:nvSpPr>
          <p:cNvPr id="40" name="CasellaDiTesto 39"/>
          <p:cNvSpPr txBox="1"/>
          <p:nvPr/>
        </p:nvSpPr>
        <p:spPr>
          <a:xfrm>
            <a:off x="1000100" y="1428736"/>
            <a:ext cx="7878762" cy="252413"/>
          </a:xfrm>
          <a:prstGeom prst="rect">
            <a:avLst/>
          </a:prstGeom>
          <a:solidFill>
            <a:schemeClr val="bg1">
              <a:lumMod val="95000"/>
            </a:schemeClr>
          </a:solidFill>
        </p:spPr>
        <p:txBody>
          <a:bodyPr anchor="ctr">
            <a:spAutoFit/>
          </a:bodyPr>
          <a:lstStyle/>
          <a:p>
            <a:pPr algn="ctr">
              <a:defRPr/>
            </a:pPr>
            <a:r>
              <a:rPr lang="it-IT" sz="1300" b="1" dirty="0"/>
              <a:t>Operazioni di Garanzia</a:t>
            </a:r>
            <a:r>
              <a:rPr lang="it-IT" sz="1300" dirty="0"/>
              <a:t> </a:t>
            </a:r>
            <a:r>
              <a:rPr lang="it-IT" sz="1300" b="1" dirty="0"/>
              <a:t>diretta</a:t>
            </a:r>
          </a:p>
        </p:txBody>
      </p:sp>
      <p:sp>
        <p:nvSpPr>
          <p:cNvPr id="41" name="CasellaDiTesto 40"/>
          <p:cNvSpPr txBox="1"/>
          <p:nvPr/>
        </p:nvSpPr>
        <p:spPr>
          <a:xfrm>
            <a:off x="1001713" y="4113213"/>
            <a:ext cx="7878762" cy="252412"/>
          </a:xfrm>
          <a:prstGeom prst="rect">
            <a:avLst/>
          </a:prstGeom>
          <a:solidFill>
            <a:schemeClr val="bg1">
              <a:lumMod val="95000"/>
            </a:schemeClr>
          </a:solidFill>
        </p:spPr>
        <p:txBody>
          <a:bodyPr anchor="ctr">
            <a:spAutoFit/>
          </a:bodyPr>
          <a:lstStyle/>
          <a:p>
            <a:pPr algn="ctr">
              <a:defRPr/>
            </a:pPr>
            <a:r>
              <a:rPr lang="it-IT" sz="1300" b="1" dirty="0"/>
              <a:t>Operazioni di Controgaranzia</a:t>
            </a:r>
          </a:p>
        </p:txBody>
      </p:sp>
      <p:pic>
        <p:nvPicPr>
          <p:cNvPr id="15369" name="Picture 4"/>
          <p:cNvPicPr>
            <a:picLocks noChangeAspect="1" noChangeArrowheads="1"/>
          </p:cNvPicPr>
          <p:nvPr/>
        </p:nvPicPr>
        <p:blipFill>
          <a:blip r:embed="rId5" cstate="print"/>
          <a:srcRect/>
          <a:stretch>
            <a:fillRect/>
          </a:stretch>
        </p:blipFill>
        <p:spPr bwMode="auto">
          <a:xfrm>
            <a:off x="990600" y="4437063"/>
            <a:ext cx="7900988" cy="2016125"/>
          </a:xfrm>
          <a:prstGeom prst="rect">
            <a:avLst/>
          </a:prstGeom>
          <a:noFill/>
          <a:ln w="9525" algn="ctr">
            <a:noFill/>
            <a:prstDash val="dash"/>
            <a:miter lim="800000"/>
            <a:headEnd/>
            <a:tailEnd/>
          </a:ln>
          <a:effectLst/>
        </p:spPr>
      </p:pic>
      <p:sp>
        <p:nvSpPr>
          <p:cNvPr id="15370" name="CasellaDiTesto 41"/>
          <p:cNvSpPr txBox="1">
            <a:spLocks noChangeArrowheads="1"/>
          </p:cNvSpPr>
          <p:nvPr/>
        </p:nvSpPr>
        <p:spPr bwMode="auto">
          <a:xfrm>
            <a:off x="1001713" y="6453188"/>
            <a:ext cx="7878762" cy="361950"/>
          </a:xfrm>
          <a:prstGeom prst="rect">
            <a:avLst/>
          </a:prstGeom>
          <a:noFill/>
          <a:ln w="9525">
            <a:noFill/>
            <a:miter lim="800000"/>
            <a:headEnd/>
            <a:tailEnd/>
          </a:ln>
        </p:spPr>
        <p:txBody>
          <a:bodyPr tIns="18000" bIns="18000">
            <a:spAutoFit/>
          </a:bodyPr>
          <a:lstStyle/>
          <a:p>
            <a:pPr algn="just"/>
            <a:r>
              <a:rPr lang="it-IT" sz="1000"/>
              <a:t>Operazioni a favore delle piccole imprese dell’indotto di imprese in amministrazione straordinaria di durata non inferiore a 5 anni: quota di copertura 80% di 80% e importo massimo garantito € 1,5 mln.</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numero diapositiva 3"/>
          <p:cNvSpPr>
            <a:spLocks noGrp="1"/>
          </p:cNvSpPr>
          <p:nvPr>
            <p:ph type="sldNum" sz="quarter" idx="12"/>
          </p:nvPr>
        </p:nvSpPr>
        <p:spPr>
          <a:noFill/>
        </p:spPr>
        <p:txBody>
          <a:bodyPr/>
          <a:lstStyle/>
          <a:p>
            <a:fld id="{663AB31C-EC72-46FC-ABF4-3915DCB33BF6}" type="slidenum">
              <a:rPr lang="it-IT" smtClean="0"/>
              <a:pPr/>
              <a:t>57</a:t>
            </a:fld>
            <a:endParaRPr lang="it-IT" smtClean="0"/>
          </a:p>
        </p:txBody>
      </p:sp>
      <p:sp>
        <p:nvSpPr>
          <p:cNvPr id="14339" name="Rectangle 14"/>
          <p:cNvSpPr>
            <a:spLocks noChangeArrowheads="1"/>
          </p:cNvSpPr>
          <p:nvPr/>
        </p:nvSpPr>
        <p:spPr bwMode="auto">
          <a:xfrm>
            <a:off x="827088" y="252413"/>
            <a:ext cx="8137525" cy="656272"/>
          </a:xfrm>
          <a:prstGeom prst="rect">
            <a:avLst/>
          </a:prstGeom>
          <a:noFill/>
          <a:ln w="9525">
            <a:noFill/>
            <a:miter lim="800000"/>
            <a:headEnd/>
            <a:tailEnd/>
          </a:ln>
        </p:spPr>
        <p:txBody>
          <a:bodyPr lIns="91432" tIns="45716" rIns="91432" bIns="45716"/>
          <a:lstStyle/>
          <a:p>
            <a:pPr algn="just" defTabSz="892175">
              <a:lnSpc>
                <a:spcPct val="100000"/>
              </a:lnSpc>
              <a:buFont typeface="Webdings" pitchFamily="18" charset="2"/>
              <a:buNone/>
            </a:pPr>
            <a:r>
              <a:rPr lang="it-IT" sz="1600" dirty="0">
                <a:solidFill>
                  <a:srgbClr val="00458A"/>
                </a:solidFill>
                <a:latin typeface="+mj-lt"/>
                <a:ea typeface="+mj-ea"/>
                <a:cs typeface="+mj-cs"/>
              </a:rPr>
              <a:t>Attuazione del decreto 26 giugno 2012: le operazioni finanziarie ammissibili</a:t>
            </a:r>
          </a:p>
        </p:txBody>
      </p:sp>
      <p:sp>
        <p:nvSpPr>
          <p:cNvPr id="14340" name="TextBox 60"/>
          <p:cNvSpPr txBox="1">
            <a:spLocks noChangeArrowheads="1"/>
          </p:cNvSpPr>
          <p:nvPr>
            <p:custDataLst>
              <p:tags r:id="rId1"/>
            </p:custDataLst>
          </p:nvPr>
        </p:nvSpPr>
        <p:spPr bwMode="auto">
          <a:xfrm>
            <a:off x="971550" y="1104900"/>
            <a:ext cx="7993063" cy="282573"/>
          </a:xfrm>
          <a:prstGeom prst="rect">
            <a:avLst/>
          </a:prstGeom>
          <a:solidFill>
            <a:srgbClr val="336699"/>
          </a:solidFill>
          <a:ln w="9525">
            <a:noFill/>
            <a:miter lim="800000"/>
            <a:headEnd/>
            <a:tailEnd/>
          </a:ln>
        </p:spPr>
        <p:txBody>
          <a:bodyPr wrap="square" tIns="18000" bIns="18000" anchor="ctr">
            <a:spAutoFit/>
          </a:bodyPr>
          <a:lstStyle/>
          <a:p>
            <a:pPr algn="ctr">
              <a:lnSpc>
                <a:spcPct val="100000"/>
              </a:lnSpc>
              <a:buFont typeface="Webdings" pitchFamily="18" charset="2"/>
              <a:buNone/>
            </a:pPr>
            <a:r>
              <a:rPr lang="it-IT" sz="1600" b="1" dirty="0">
                <a:solidFill>
                  <a:schemeClr val="bg1"/>
                </a:solidFill>
              </a:rPr>
              <a:t>Le operazioni finanziarie ammissibili</a:t>
            </a:r>
          </a:p>
        </p:txBody>
      </p:sp>
      <p:sp>
        <p:nvSpPr>
          <p:cNvPr id="40" name="CasellaDiTesto 39"/>
          <p:cNvSpPr txBox="1"/>
          <p:nvPr/>
        </p:nvSpPr>
        <p:spPr>
          <a:xfrm>
            <a:off x="971550" y="1465815"/>
            <a:ext cx="7993063" cy="4807470"/>
          </a:xfrm>
          <a:prstGeom prst="rect">
            <a:avLst/>
          </a:prstGeom>
          <a:solidFill>
            <a:schemeClr val="bg1">
              <a:lumMod val="95000"/>
            </a:schemeClr>
          </a:solidFill>
        </p:spPr>
        <p:txBody>
          <a:bodyPr anchor="ctr">
            <a:spAutoFit/>
          </a:bodyPr>
          <a:lstStyle/>
          <a:p>
            <a:pPr algn="just">
              <a:defRPr/>
            </a:pPr>
            <a:r>
              <a:rPr lang="it-IT" b="0" dirty="0"/>
              <a:t>Con il Decreto del 26 giugno 2012, che ha definito percentuali di copertura e importo massimo garantito per tipologie di operazioni finanziarie (articoli da 3 a 8), le Disposizioni Operative classificano le operazioni finanziarie ammissibili al Fondo, come di seguito indicato:</a:t>
            </a:r>
          </a:p>
          <a:p>
            <a:pPr marL="266700" indent="-88900" algn="just">
              <a:lnSpc>
                <a:spcPct val="100000"/>
              </a:lnSpc>
              <a:spcBef>
                <a:spcPts val="300"/>
              </a:spcBef>
              <a:buClrTx/>
              <a:buFont typeface="Wingdings" pitchFamily="2" charset="2"/>
              <a:buChar char="§"/>
              <a:tabLst>
                <a:tab pos="266700" algn="l"/>
              </a:tabLst>
              <a:defRPr/>
            </a:pPr>
            <a:r>
              <a:rPr lang="it-IT" b="0" dirty="0"/>
              <a:t>operazioni di durata non inferiore a 36 mesi;</a:t>
            </a:r>
          </a:p>
          <a:p>
            <a:pPr marL="266700" indent="-88900" algn="just">
              <a:lnSpc>
                <a:spcPct val="100000"/>
              </a:lnSpc>
              <a:buClrTx/>
              <a:buFont typeface="Wingdings" pitchFamily="2" charset="2"/>
              <a:buChar char="§"/>
              <a:tabLst>
                <a:tab pos="266700" algn="l"/>
              </a:tabLst>
              <a:defRPr/>
            </a:pPr>
            <a:r>
              <a:rPr lang="it-IT" b="0" dirty="0"/>
              <a:t>operazioni di anticipazione dei crediti verso la P.A.;</a:t>
            </a:r>
          </a:p>
          <a:p>
            <a:pPr marL="266700" indent="-88900" algn="just">
              <a:lnSpc>
                <a:spcPct val="100000"/>
              </a:lnSpc>
              <a:buClrTx/>
              <a:buFont typeface="Wingdings" pitchFamily="2" charset="2"/>
              <a:buChar char="§"/>
              <a:tabLst>
                <a:tab pos="266700" algn="l"/>
              </a:tabLst>
              <a:defRPr/>
            </a:pPr>
            <a:r>
              <a:rPr lang="it-IT" b="0" dirty="0"/>
              <a:t>operazioni sul  capitale di rischio (S.G.R.e S.G.A. nuovi soggetti richiedenti della garanzia diretta);</a:t>
            </a:r>
          </a:p>
          <a:p>
            <a:pPr marL="266700" indent="-88900" algn="just">
              <a:lnSpc>
                <a:spcPct val="100000"/>
              </a:lnSpc>
              <a:buClrTx/>
              <a:buFont typeface="Wingdings" pitchFamily="2" charset="2"/>
              <a:buChar char="§"/>
              <a:tabLst>
                <a:tab pos="266700" algn="l"/>
              </a:tabLst>
              <a:defRPr/>
            </a:pPr>
            <a:r>
              <a:rPr lang="it-IT" b="0" dirty="0"/>
              <a:t>operazioni di consolidamento delle passività a breve termine su stessa banca o gruppo bancario di qualsiasi durata;</a:t>
            </a:r>
          </a:p>
          <a:p>
            <a:pPr marL="266700" indent="-88900" algn="just">
              <a:lnSpc>
                <a:spcPct val="100000"/>
              </a:lnSpc>
              <a:buClrTx/>
              <a:buFont typeface="Wingdings" pitchFamily="2" charset="2"/>
              <a:buChar char="§"/>
              <a:tabLst>
                <a:tab pos="266700" algn="l"/>
              </a:tabLst>
              <a:defRPr/>
            </a:pPr>
            <a:r>
              <a:rPr lang="it-IT" b="0" dirty="0"/>
              <a:t>operazioni a favore delle piccole imprese dell’indotto di imprese in amministrazione straordinaria di durata non inferiore a 5 anni;</a:t>
            </a:r>
          </a:p>
          <a:p>
            <a:pPr marL="266700" indent="-88900" algn="just">
              <a:lnSpc>
                <a:spcPct val="100000"/>
              </a:lnSpc>
              <a:buClrTx/>
              <a:buFont typeface="Wingdings" pitchFamily="2" charset="2"/>
              <a:buChar char="§"/>
              <a:tabLst>
                <a:tab pos="266700" algn="l"/>
              </a:tabLst>
              <a:defRPr/>
            </a:pPr>
            <a:r>
              <a:rPr lang="it-IT" b="0" dirty="0"/>
              <a:t>altre operazioni finanziarie. </a:t>
            </a:r>
          </a:p>
          <a:p>
            <a:pPr algn="just">
              <a:spcBef>
                <a:spcPts val="600"/>
              </a:spcBef>
              <a:defRPr/>
            </a:pPr>
            <a:r>
              <a:rPr lang="it-IT" b="0" dirty="0"/>
              <a:t>Nell’ambito delle Operazioni di durata non inferiore a 36 mesi e delle Altre operazioni finanziarie, sono ammissibili (a titolo esemplificativo e non esaustivo):</a:t>
            </a:r>
          </a:p>
          <a:p>
            <a:pPr marL="266700" indent="-88900" algn="just">
              <a:lnSpc>
                <a:spcPct val="100000"/>
              </a:lnSpc>
              <a:spcBef>
                <a:spcPts val="300"/>
              </a:spcBef>
              <a:buClrTx/>
              <a:buFont typeface="Wingdings" pitchFamily="2" charset="2"/>
              <a:buChar char="§"/>
              <a:tabLst>
                <a:tab pos="177800" algn="l"/>
              </a:tabLst>
              <a:defRPr/>
            </a:pPr>
            <a:r>
              <a:rPr lang="it-IT" b="0" dirty="0"/>
              <a:t>operazioni di </a:t>
            </a:r>
            <a:r>
              <a:rPr lang="it-IT" b="0" dirty="0" smtClean="0"/>
              <a:t>liquidità (con la specifica della finalità del finanziamento)</a:t>
            </a:r>
            <a:endParaRPr lang="it-IT" b="0" dirty="0"/>
          </a:p>
          <a:p>
            <a:pPr marL="266700" indent="-88900" algn="just">
              <a:lnSpc>
                <a:spcPct val="100000"/>
              </a:lnSpc>
              <a:buClrTx/>
              <a:buFont typeface="Wingdings" pitchFamily="2" charset="2"/>
              <a:buChar char="§"/>
              <a:tabLst>
                <a:tab pos="177800" algn="l"/>
              </a:tabLst>
              <a:defRPr/>
            </a:pPr>
            <a:r>
              <a:rPr lang="it-IT" b="0" dirty="0"/>
              <a:t>operazioni di consolidamento delle passività a breve termine accordate da un soggetto finanziatore diverso nonché appartenente ad un diverso gruppo bancario, rispetto a quello che ha erogato i prestiti oggetto di consolidamento; </a:t>
            </a:r>
          </a:p>
          <a:p>
            <a:pPr marL="266700" indent="-88900" algn="just">
              <a:lnSpc>
                <a:spcPct val="100000"/>
              </a:lnSpc>
              <a:buClrTx/>
              <a:buFont typeface="Wingdings" pitchFamily="2" charset="2"/>
              <a:buChar char="§"/>
              <a:tabLst>
                <a:tab pos="177800" algn="l"/>
              </a:tabLst>
              <a:defRPr/>
            </a:pPr>
            <a:r>
              <a:rPr lang="it-IT" b="0" dirty="0"/>
              <a:t>operazioni di rinegoziazione dei debiti a medio/lungo termine;</a:t>
            </a:r>
          </a:p>
          <a:p>
            <a:pPr marL="266700" indent="-88900" algn="just">
              <a:lnSpc>
                <a:spcPct val="100000"/>
              </a:lnSpc>
              <a:buClrTx/>
              <a:buFont typeface="Wingdings" pitchFamily="2" charset="2"/>
              <a:buChar char="§"/>
              <a:tabLst>
                <a:tab pos="177800" algn="l"/>
              </a:tabLst>
              <a:defRPr/>
            </a:pPr>
            <a:r>
              <a:rPr lang="it-IT" b="0" dirty="0"/>
              <a:t>operazioni di fideiussione strettamente connesse all’attività “caratteristica” dell’impresa e aventi ad oggetto un obbligo di pagamento del soggetto beneficiario finale;</a:t>
            </a:r>
          </a:p>
          <a:p>
            <a:pPr marL="266700" indent="-88900" algn="just">
              <a:lnSpc>
                <a:spcPct val="100000"/>
              </a:lnSpc>
              <a:buClrTx/>
              <a:buFont typeface="Wingdings" pitchFamily="2" charset="2"/>
              <a:buChar char="§"/>
              <a:tabLst>
                <a:tab pos="177800" algn="l"/>
              </a:tabLst>
              <a:defRPr/>
            </a:pPr>
            <a:r>
              <a:rPr lang="it-IT" b="0" dirty="0"/>
              <a:t>operazioni a fronte di investimento.</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3"/>
          <p:cNvSpPr>
            <a:spLocks noGrp="1"/>
          </p:cNvSpPr>
          <p:nvPr>
            <p:ph type="sldNum" sz="quarter" idx="12"/>
          </p:nvPr>
        </p:nvSpPr>
        <p:spPr>
          <a:noFill/>
        </p:spPr>
        <p:txBody>
          <a:bodyPr/>
          <a:lstStyle/>
          <a:p>
            <a:fld id="{870C8592-970E-49F0-870F-36829B946D7B}" type="slidenum">
              <a:rPr lang="it-IT" smtClean="0"/>
              <a:pPr/>
              <a:t>58</a:t>
            </a:fld>
            <a:endParaRPr lang="it-IT" smtClean="0"/>
          </a:p>
        </p:txBody>
      </p:sp>
      <p:sp>
        <p:nvSpPr>
          <p:cNvPr id="16387" name="Rectangle 14"/>
          <p:cNvSpPr>
            <a:spLocks noChangeArrowheads="1"/>
          </p:cNvSpPr>
          <p:nvPr/>
        </p:nvSpPr>
        <p:spPr bwMode="auto">
          <a:xfrm>
            <a:off x="827088" y="252413"/>
            <a:ext cx="8137525" cy="503237"/>
          </a:xfrm>
          <a:prstGeom prst="rect">
            <a:avLst/>
          </a:prstGeom>
          <a:noFill/>
          <a:ln w="9525">
            <a:noFill/>
            <a:miter lim="800000"/>
            <a:headEnd/>
            <a:tailEnd/>
          </a:ln>
        </p:spPr>
        <p:txBody>
          <a:bodyPr lIns="91432" tIns="45716" rIns="91432" bIns="45716"/>
          <a:lstStyle/>
          <a:p>
            <a:pPr algn="just" defTabSz="892175">
              <a:lnSpc>
                <a:spcPct val="100000"/>
              </a:lnSpc>
              <a:buFont typeface="Webdings" pitchFamily="18" charset="2"/>
              <a:buNone/>
            </a:pPr>
            <a:r>
              <a:rPr lang="it-IT" sz="1600" dirty="0">
                <a:solidFill>
                  <a:srgbClr val="00458A"/>
                </a:solidFill>
                <a:latin typeface="+mj-lt"/>
                <a:ea typeface="+mj-ea"/>
                <a:cs typeface="+mj-cs"/>
              </a:rPr>
              <a:t>Attuazione del decreto 26 giugno 2012: versamenti al </a:t>
            </a:r>
            <a:r>
              <a:rPr lang="it-IT" sz="1600" dirty="0" smtClean="0">
                <a:solidFill>
                  <a:srgbClr val="00458A"/>
                </a:solidFill>
                <a:latin typeface="+mj-lt"/>
                <a:ea typeface="+mj-ea"/>
                <a:cs typeface="+mj-cs"/>
              </a:rPr>
              <a:t>Fondo</a:t>
            </a:r>
            <a:endParaRPr lang="it-IT" sz="1600" dirty="0">
              <a:solidFill>
                <a:srgbClr val="00458A"/>
              </a:solidFill>
              <a:latin typeface="+mj-lt"/>
              <a:ea typeface="+mj-ea"/>
              <a:cs typeface="+mj-cs"/>
            </a:endParaRPr>
          </a:p>
        </p:txBody>
      </p:sp>
      <p:sp>
        <p:nvSpPr>
          <p:cNvPr id="16388" name="TextBox 60"/>
          <p:cNvSpPr txBox="1">
            <a:spLocks noChangeArrowheads="1"/>
          </p:cNvSpPr>
          <p:nvPr>
            <p:custDataLst>
              <p:tags r:id="rId1"/>
            </p:custDataLst>
          </p:nvPr>
        </p:nvSpPr>
        <p:spPr bwMode="auto">
          <a:xfrm>
            <a:off x="971550" y="1125538"/>
            <a:ext cx="7993063" cy="234950"/>
          </a:xfrm>
          <a:prstGeom prst="rect">
            <a:avLst/>
          </a:prstGeom>
          <a:solidFill>
            <a:srgbClr val="336699"/>
          </a:solidFill>
          <a:ln w="9525">
            <a:noFill/>
            <a:miter lim="800000"/>
            <a:headEnd/>
            <a:tailEnd/>
          </a:ln>
        </p:spPr>
        <p:txBody>
          <a:bodyPr tIns="18000" bIns="18000" anchor="ctr"/>
          <a:lstStyle/>
          <a:p>
            <a:pPr algn="ctr">
              <a:lnSpc>
                <a:spcPct val="100000"/>
              </a:lnSpc>
              <a:buFont typeface="Webdings" pitchFamily="18" charset="2"/>
              <a:buNone/>
            </a:pPr>
            <a:r>
              <a:rPr lang="it-IT" sz="1600" b="1" dirty="0">
                <a:solidFill>
                  <a:schemeClr val="bg1"/>
                </a:solidFill>
              </a:rPr>
              <a:t>Versamenti al Fondo</a:t>
            </a:r>
          </a:p>
        </p:txBody>
      </p:sp>
      <p:sp>
        <p:nvSpPr>
          <p:cNvPr id="14" name="CasellaDiTesto 13"/>
          <p:cNvSpPr txBox="1"/>
          <p:nvPr/>
        </p:nvSpPr>
        <p:spPr>
          <a:xfrm>
            <a:off x="971550" y="1138242"/>
            <a:ext cx="7993063" cy="5595378"/>
          </a:xfrm>
          <a:prstGeom prst="rect">
            <a:avLst/>
          </a:prstGeom>
          <a:solidFill>
            <a:schemeClr val="bg1">
              <a:lumMod val="95000"/>
            </a:schemeClr>
          </a:solidFill>
        </p:spPr>
        <p:txBody>
          <a:bodyPr anchor="ctr">
            <a:spAutoFit/>
          </a:bodyPr>
          <a:lstStyle/>
          <a:p>
            <a:pPr marL="0" lvl="1" algn="just">
              <a:lnSpc>
                <a:spcPct val="100000"/>
              </a:lnSpc>
              <a:spcBef>
                <a:spcPts val="600"/>
              </a:spcBef>
              <a:buClrTx/>
              <a:tabLst>
                <a:tab pos="177800" algn="l"/>
              </a:tabLst>
              <a:defRPr/>
            </a:pPr>
            <a:r>
              <a:rPr lang="it-IT" b="0" dirty="0"/>
              <a:t>Ai sensi dell’articolo 9 (Commissioni per la garanzia) del Decreto del 26 giugno 2012, le Disposizioni Operative hanno previsto le nuove modalità di versamento al Fondo.</a:t>
            </a:r>
          </a:p>
          <a:p>
            <a:pPr marL="0" lvl="1" algn="just">
              <a:lnSpc>
                <a:spcPct val="100000"/>
              </a:lnSpc>
              <a:spcBef>
                <a:spcPts val="600"/>
              </a:spcBef>
              <a:buClrTx/>
              <a:tabLst>
                <a:tab pos="177800" algn="l"/>
              </a:tabLst>
              <a:defRPr/>
            </a:pPr>
            <a:r>
              <a:rPr lang="it-IT" b="0" dirty="0"/>
              <a:t>La commissione </a:t>
            </a:r>
            <a:r>
              <a:rPr lang="it-IT" b="0" u="sng" dirty="0"/>
              <a:t>non è dovuta </a:t>
            </a:r>
            <a:r>
              <a:rPr lang="it-IT" b="0" dirty="0"/>
              <a:t>per le Operazioni di anticipazione dei crediti verso la P.A.</a:t>
            </a:r>
          </a:p>
          <a:p>
            <a:pPr marL="0" lvl="1" algn="just">
              <a:lnSpc>
                <a:spcPct val="100000"/>
              </a:lnSpc>
              <a:spcBef>
                <a:spcPts val="600"/>
              </a:spcBef>
              <a:buClrTx/>
              <a:tabLst>
                <a:tab pos="177800" algn="l"/>
              </a:tabLst>
              <a:defRPr/>
            </a:pPr>
            <a:r>
              <a:rPr lang="it-IT" b="0" dirty="0"/>
              <a:t>La commissione </a:t>
            </a:r>
            <a:r>
              <a:rPr lang="it-IT" b="0" u="sng" dirty="0"/>
              <a:t>non è altresì dovuta per le operazioni finanziarie diverse </a:t>
            </a:r>
            <a:r>
              <a:rPr lang="it-IT" b="0" dirty="0"/>
              <a:t>dalle Operazioni di consolidamento su stessa banca o gruppo bancario di qualsiasi durata e dalle Operazioni sul capitale di rischio, riferite a:</a:t>
            </a:r>
          </a:p>
          <a:p>
            <a:pPr marL="355600" lvl="1" indent="-177800" algn="just">
              <a:lnSpc>
                <a:spcPct val="100000"/>
              </a:lnSpc>
              <a:spcBef>
                <a:spcPts val="600"/>
              </a:spcBef>
              <a:buClrTx/>
              <a:buFont typeface="Wingdings" pitchFamily="2" charset="2"/>
              <a:buChar char="§"/>
              <a:tabLst>
                <a:tab pos="355600" algn="l"/>
              </a:tabLst>
              <a:defRPr/>
            </a:pPr>
            <a:r>
              <a:rPr lang="it-IT" b="0" dirty="0"/>
              <a:t>soggetti beneficiari finali ubicati nelle regioni del Mezzogiorno;</a:t>
            </a:r>
          </a:p>
          <a:p>
            <a:pPr marL="355600" lvl="1" indent="-177800" algn="just">
              <a:lnSpc>
                <a:spcPct val="100000"/>
              </a:lnSpc>
              <a:buClrTx/>
              <a:buFont typeface="Wingdings" pitchFamily="2" charset="2"/>
              <a:buChar char="§"/>
              <a:tabLst>
                <a:tab pos="355600" algn="l"/>
              </a:tabLst>
              <a:defRPr/>
            </a:pPr>
            <a:r>
              <a:rPr lang="it-IT" b="0" dirty="0"/>
              <a:t>imprese femminili;</a:t>
            </a:r>
          </a:p>
          <a:p>
            <a:pPr marL="355600" lvl="1" indent="-177800" algn="just">
              <a:lnSpc>
                <a:spcPct val="100000"/>
              </a:lnSpc>
              <a:buClrTx/>
              <a:buFont typeface="Wingdings" pitchFamily="2" charset="2"/>
              <a:buChar char="§"/>
              <a:tabLst>
                <a:tab pos="355600" algn="l"/>
              </a:tabLst>
              <a:defRPr/>
            </a:pPr>
            <a:r>
              <a:rPr lang="it-IT" b="0" dirty="0"/>
              <a:t>piccole imprese dell’indotto di imprese in amministrazione straordinaria;</a:t>
            </a:r>
          </a:p>
          <a:p>
            <a:pPr marL="355600" lvl="1" indent="-177800" algn="just">
              <a:lnSpc>
                <a:spcPct val="100000"/>
              </a:lnSpc>
              <a:buClrTx/>
              <a:buFont typeface="Wingdings" pitchFamily="2" charset="2"/>
              <a:buChar char="§"/>
              <a:tabLst>
                <a:tab pos="355600" algn="l"/>
              </a:tabLst>
              <a:defRPr/>
            </a:pPr>
            <a:r>
              <a:rPr lang="it-IT" b="0" dirty="0"/>
              <a:t>micro, piccole e medie imprese che hanno sottoscritto un Contratto di rete;</a:t>
            </a:r>
          </a:p>
          <a:p>
            <a:pPr marL="355600" lvl="1" indent="-177800" algn="just">
              <a:lnSpc>
                <a:spcPct val="100000"/>
              </a:lnSpc>
              <a:buClrTx/>
              <a:buFont typeface="Wingdings" pitchFamily="2" charset="2"/>
              <a:buChar char="§"/>
              <a:tabLst>
                <a:tab pos="355600" algn="l"/>
              </a:tabLst>
              <a:defRPr/>
            </a:pPr>
            <a:r>
              <a:rPr lang="it-IT" b="0" dirty="0"/>
              <a:t>imprese sociali;</a:t>
            </a:r>
          </a:p>
          <a:p>
            <a:pPr marL="355600" lvl="1" indent="-177800" algn="just">
              <a:lnSpc>
                <a:spcPct val="100000"/>
              </a:lnSpc>
              <a:buClrTx/>
              <a:buFont typeface="Wingdings" pitchFamily="2" charset="2"/>
              <a:buChar char="§"/>
              <a:tabLst>
                <a:tab pos="355600" algn="l"/>
              </a:tabLst>
              <a:defRPr/>
            </a:pPr>
            <a:r>
              <a:rPr lang="it-IT" b="0" dirty="0"/>
              <a:t>imprese di </a:t>
            </a:r>
            <a:r>
              <a:rPr lang="it-IT" b="0" dirty="0" smtClean="0"/>
              <a:t>autotrasporto;.</a:t>
            </a:r>
          </a:p>
          <a:p>
            <a:pPr marL="0" lvl="1" algn="just">
              <a:lnSpc>
                <a:spcPct val="100000"/>
              </a:lnSpc>
              <a:buClrTx/>
              <a:defRPr/>
            </a:pPr>
            <a:r>
              <a:rPr lang="it-IT" b="0" dirty="0" smtClean="0"/>
              <a:t>La commissione non è inoltre dovuta fino al 7/6/2015  per le Micro e PMI ubicate nei territori colpiti dagli eventi sismici del maggio 2012  per  tutte le operazioni finanziarie   (D.L. 73/2012).</a:t>
            </a:r>
            <a:endParaRPr lang="it-IT" b="0" dirty="0"/>
          </a:p>
          <a:p>
            <a:pPr marL="0" lvl="1" algn="just">
              <a:lnSpc>
                <a:spcPct val="100000"/>
              </a:lnSpc>
              <a:spcBef>
                <a:spcPts val="600"/>
              </a:spcBef>
              <a:buClrTx/>
              <a:tabLst>
                <a:tab pos="177800" algn="l"/>
              </a:tabLst>
              <a:defRPr/>
            </a:pPr>
            <a:r>
              <a:rPr lang="it-IT" b="0" dirty="0"/>
              <a:t>Per le altre operazioni, i soggetti richiedenti devono versare al Fondo, a pena di inefficacia, una commissione “una tantum” calcolata in termini di percentuale dell'importo garantito dal Fondo. </a:t>
            </a:r>
          </a:p>
          <a:p>
            <a:pPr marL="0" lvl="1" algn="just">
              <a:lnSpc>
                <a:spcPct val="100000"/>
              </a:lnSpc>
              <a:spcBef>
                <a:spcPts val="600"/>
              </a:spcBef>
              <a:buClrTx/>
              <a:tabLst>
                <a:tab pos="177800" algn="l"/>
              </a:tabLst>
              <a:defRPr/>
            </a:pPr>
            <a:r>
              <a:rPr lang="it-IT" b="0" dirty="0"/>
              <a:t>La misura della commissione “una tantum” è variabile in funzione della tipologia di intervento e di operazione finanziaria garantita, della dimensione e della localizzazione del soggetto beneficiario finale, secondo quanto indicato nelle successive tabelle. </a:t>
            </a:r>
          </a:p>
          <a:p>
            <a:pPr marL="0" lvl="1" algn="just">
              <a:lnSpc>
                <a:spcPct val="100000"/>
              </a:lnSpc>
              <a:spcBef>
                <a:spcPts val="600"/>
              </a:spcBef>
              <a:buClrTx/>
              <a:tabLst>
                <a:tab pos="177800" algn="l"/>
              </a:tabLst>
              <a:defRPr/>
            </a:pPr>
            <a:r>
              <a:rPr lang="it-IT" b="0" dirty="0"/>
              <a:t>Per le Operazioni sul capitale di rischio, oltre alla commissione “una tantum” versata a seguito della concessione della garanzia del Fondo, i soggetti richiedenti devono altresì versare entro il 31/01 di ciascun anno, una commissione annuale, per ciascuno degli anni della partecipazione, nella misura dello 0,25% dell’importo garantito per i primi 5 anni e nella misura dello 0,5% dell’importo garantito per gli anni successivi.</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egnaposto numero diapositiva 3"/>
          <p:cNvSpPr>
            <a:spLocks noGrp="1"/>
          </p:cNvSpPr>
          <p:nvPr>
            <p:ph type="sldNum" sz="quarter" idx="12"/>
          </p:nvPr>
        </p:nvSpPr>
        <p:spPr>
          <a:noFill/>
        </p:spPr>
        <p:txBody>
          <a:bodyPr/>
          <a:lstStyle/>
          <a:p>
            <a:fld id="{322A78E3-3786-4BBC-8915-A49C5E4AA919}" type="slidenum">
              <a:rPr lang="it-IT" smtClean="0"/>
              <a:pPr/>
              <a:t>59</a:t>
            </a:fld>
            <a:endParaRPr lang="it-IT" smtClean="0"/>
          </a:p>
        </p:txBody>
      </p:sp>
      <p:sp>
        <p:nvSpPr>
          <p:cNvPr id="17411" name="Rectangle 14"/>
          <p:cNvSpPr>
            <a:spLocks noChangeArrowheads="1"/>
          </p:cNvSpPr>
          <p:nvPr/>
        </p:nvSpPr>
        <p:spPr bwMode="auto">
          <a:xfrm>
            <a:off x="827088" y="252413"/>
            <a:ext cx="8137525" cy="503237"/>
          </a:xfrm>
          <a:prstGeom prst="rect">
            <a:avLst/>
          </a:prstGeom>
          <a:noFill/>
          <a:ln w="9525">
            <a:noFill/>
            <a:miter lim="800000"/>
            <a:headEnd/>
            <a:tailEnd/>
          </a:ln>
        </p:spPr>
        <p:txBody>
          <a:bodyPr lIns="91432" tIns="45716" rIns="91432" bIns="45716"/>
          <a:lstStyle/>
          <a:p>
            <a:pPr algn="just" defTabSz="892175">
              <a:lnSpc>
                <a:spcPct val="100000"/>
              </a:lnSpc>
              <a:buFont typeface="Webdings" pitchFamily="18" charset="2"/>
              <a:buNone/>
            </a:pPr>
            <a:r>
              <a:rPr lang="it-IT" sz="1600" dirty="0">
                <a:solidFill>
                  <a:srgbClr val="00458A"/>
                </a:solidFill>
                <a:latin typeface="+mj-lt"/>
                <a:ea typeface="+mj-ea"/>
                <a:cs typeface="+mj-cs"/>
              </a:rPr>
              <a:t>Attuazione del decreto 26 giugno 2012: versamenti al </a:t>
            </a:r>
            <a:r>
              <a:rPr lang="it-IT" sz="1600" dirty="0" smtClean="0">
                <a:solidFill>
                  <a:srgbClr val="00458A"/>
                </a:solidFill>
                <a:latin typeface="+mj-lt"/>
                <a:ea typeface="+mj-ea"/>
                <a:cs typeface="+mj-cs"/>
              </a:rPr>
              <a:t>Fondo</a:t>
            </a:r>
            <a:endParaRPr lang="it-IT" sz="1400" dirty="0">
              <a:solidFill>
                <a:schemeClr val="tx2"/>
              </a:solidFill>
            </a:endParaRPr>
          </a:p>
        </p:txBody>
      </p:sp>
      <p:sp>
        <p:nvSpPr>
          <p:cNvPr id="31749" name="Rectangle 5"/>
          <p:cNvSpPr>
            <a:spLocks noChangeArrowheads="1"/>
          </p:cNvSpPr>
          <p:nvPr/>
        </p:nvSpPr>
        <p:spPr bwMode="auto">
          <a:xfrm>
            <a:off x="928662" y="1142984"/>
            <a:ext cx="8001056" cy="7078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Versamenti al Fondo</a:t>
            </a:r>
            <a:endParaRPr kumimoji="0" lang="it-IT"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Commissioni in percentuale dell’importo garantito a carico dei soggetti richiedenti per operazioni di </a:t>
            </a:r>
          </a:p>
          <a:p>
            <a:pPr marL="0" marR="0" lvl="0" indent="0" algn="ctr" defTabSz="914400" rtl="0" eaLnBrk="0" fontAlgn="base" latinLnBrk="0" hangingPunct="0">
              <a:lnSpc>
                <a:spcPct val="100000"/>
              </a:lnSpc>
              <a:spcBef>
                <a:spcPct val="0"/>
              </a:spcBef>
              <a:spcAft>
                <a:spcPct val="0"/>
              </a:spcAft>
              <a:buClrTx/>
              <a:buSzTx/>
              <a:buFontTx/>
              <a:buNone/>
              <a:tabLst/>
            </a:pPr>
            <a:r>
              <a:rPr kumimoji="0" lang="it-IT" sz="12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Garanzia Diretta e Controgaranzia</a:t>
            </a:r>
            <a:endParaRPr kumimoji="0" lang="it-IT"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928662" y="1926373"/>
            <a:ext cx="8001056" cy="4360147"/>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ttangolo 22"/>
          <p:cNvSpPr/>
          <p:nvPr/>
        </p:nvSpPr>
        <p:spPr bwMode="auto">
          <a:xfrm>
            <a:off x="1022350" y="4187904"/>
            <a:ext cx="7513643" cy="2124000"/>
          </a:xfrm>
          <a:prstGeom prst="rect">
            <a:avLst/>
          </a:prstGeom>
          <a:solidFill>
            <a:schemeClr val="bg1">
              <a:lumMod val="95000"/>
            </a:schemeClr>
          </a:solidFill>
          <a:ln w="9525" algn="ctr">
            <a:noFill/>
            <a:miter lim="800000"/>
            <a:headEnd/>
            <a:tailEnd/>
          </a:ln>
          <a:effectLst/>
        </p:spPr>
        <p:txBody>
          <a:bodyPr lIns="91432" tIns="45716" rIns="91432" bIns="45716" rtlCol="0" anchor="ctr">
            <a:noAutofit/>
          </a:bodyPr>
          <a:lstStyle/>
          <a:p>
            <a:pPr marL="0" indent="0" algn="ctr" eaLnBrk="1" hangingPunct="1">
              <a:lnSpc>
                <a:spcPct val="150000"/>
              </a:lnSpc>
              <a:buFont typeface="Wingdings" pitchFamily="2" charset="2"/>
              <a:buChar char="w"/>
              <a:tabLst>
                <a:tab pos="536575" algn="l"/>
              </a:tabLst>
            </a:pPr>
            <a:endParaRPr lang="it-IT" sz="1200" dirty="0" smtClean="0"/>
          </a:p>
        </p:txBody>
      </p:sp>
      <p:sp>
        <p:nvSpPr>
          <p:cNvPr id="5122" name="Segnaposto numero diapositiva 5"/>
          <p:cNvSpPr>
            <a:spLocks noGrp="1"/>
          </p:cNvSpPr>
          <p:nvPr>
            <p:ph type="sldNum" sz="quarter" idx="12"/>
          </p:nvPr>
        </p:nvSpPr>
        <p:spPr>
          <a:noFill/>
        </p:spPr>
        <p:txBody>
          <a:bodyPr/>
          <a:lstStyle/>
          <a:p>
            <a:fld id="{96CAEA4D-5093-4342-9C97-D3E2DC6DE568}" type="slidenum">
              <a:rPr lang="it-IT" smtClean="0"/>
              <a:pPr/>
              <a:t>6</a:t>
            </a:fld>
            <a:endParaRPr lang="it-IT" smtClean="0"/>
          </a:p>
        </p:txBody>
      </p:sp>
      <p:sp>
        <p:nvSpPr>
          <p:cNvPr id="5123" name="Rectangle 2"/>
          <p:cNvSpPr>
            <a:spLocks noGrp="1" noChangeArrowheads="1"/>
          </p:cNvSpPr>
          <p:nvPr>
            <p:ph type="title"/>
          </p:nvPr>
        </p:nvSpPr>
        <p:spPr bwMode="auto">
          <a:xfrm>
            <a:off x="1022350" y="333375"/>
            <a:ext cx="8229600" cy="573088"/>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it-IT" sz="1600" dirty="0">
                <a:solidFill>
                  <a:srgbClr val="00458A"/>
                </a:solidFill>
              </a:rPr>
              <a:t>Storia del Fondo di Garanzia</a:t>
            </a:r>
            <a:br>
              <a:rPr lang="it-IT" sz="1600" dirty="0">
                <a:solidFill>
                  <a:srgbClr val="00458A"/>
                </a:solidFill>
              </a:rPr>
            </a:br>
            <a:r>
              <a:rPr lang="it-IT" sz="1600" dirty="0" err="1">
                <a:solidFill>
                  <a:srgbClr val="00458A"/>
                </a:solidFill>
              </a:rPr>
              <a:t>Governance</a:t>
            </a:r>
            <a:endParaRPr lang="it-IT" sz="1600" dirty="0" smtClean="0">
              <a:solidFill>
                <a:srgbClr val="00458A"/>
              </a:solidFill>
            </a:endParaRPr>
          </a:p>
        </p:txBody>
      </p:sp>
      <p:pic>
        <p:nvPicPr>
          <p:cNvPr id="13" name="Picture 30"/>
          <p:cNvPicPr>
            <a:picLocks noChangeAspect="1" noChangeArrowheads="1"/>
          </p:cNvPicPr>
          <p:nvPr/>
        </p:nvPicPr>
        <p:blipFill>
          <a:blip r:embed="rId4" cstate="print"/>
          <a:srcRect/>
          <a:stretch>
            <a:fillRect/>
          </a:stretch>
        </p:blipFill>
        <p:spPr bwMode="auto">
          <a:xfrm>
            <a:off x="2936877" y="1627185"/>
            <a:ext cx="3076575" cy="715962"/>
          </a:xfrm>
          <a:prstGeom prst="rect">
            <a:avLst/>
          </a:prstGeom>
          <a:noFill/>
          <a:ln w="9525">
            <a:solidFill>
              <a:schemeClr val="tx1"/>
            </a:solidFill>
            <a:miter lim="800000"/>
            <a:headEnd/>
            <a:tailEnd/>
          </a:ln>
        </p:spPr>
      </p:pic>
      <p:sp>
        <p:nvSpPr>
          <p:cNvPr id="14" name="AutoShape 3"/>
          <p:cNvSpPr>
            <a:spLocks noChangeArrowheads="1"/>
          </p:cNvSpPr>
          <p:nvPr/>
        </p:nvSpPr>
        <p:spPr bwMode="auto">
          <a:xfrm>
            <a:off x="3579653" y="2897187"/>
            <a:ext cx="1979612" cy="531813"/>
          </a:xfrm>
          <a:prstGeom prst="roundRect">
            <a:avLst>
              <a:gd name="adj" fmla="val 16667"/>
            </a:avLst>
          </a:prstGeom>
          <a:solidFill>
            <a:srgbClr val="00458A"/>
          </a:solidFill>
          <a:ln w="9525">
            <a:noFill/>
            <a:round/>
            <a:headEnd/>
            <a:tailEnd/>
          </a:ln>
        </p:spPr>
        <p:txBody>
          <a:bodyPr wrap="none" anchor="ctr"/>
          <a:lstStyle/>
          <a:p>
            <a:pPr algn="ctr"/>
            <a:r>
              <a:rPr lang="it-IT" sz="1400" dirty="0" smtClean="0">
                <a:solidFill>
                  <a:schemeClr val="bg1"/>
                </a:solidFill>
              </a:rPr>
              <a:t>RTI</a:t>
            </a:r>
            <a:endParaRPr lang="it-IT" sz="1400" dirty="0">
              <a:solidFill>
                <a:schemeClr val="bg1"/>
              </a:solidFill>
            </a:endParaRPr>
          </a:p>
        </p:txBody>
      </p:sp>
      <p:sp>
        <p:nvSpPr>
          <p:cNvPr id="15" name="AutoShape 86"/>
          <p:cNvSpPr>
            <a:spLocks noChangeArrowheads="1"/>
          </p:cNvSpPr>
          <p:nvPr>
            <p:custDataLst>
              <p:tags r:id="rId1"/>
            </p:custDataLst>
          </p:nvPr>
        </p:nvSpPr>
        <p:spPr bwMode="auto">
          <a:xfrm>
            <a:off x="4119403" y="2582862"/>
            <a:ext cx="900112" cy="125412"/>
          </a:xfrm>
          <a:prstGeom prst="triangle">
            <a:avLst>
              <a:gd name="adj" fmla="val 50000"/>
            </a:avLst>
          </a:prstGeom>
          <a:solidFill>
            <a:srgbClr val="747678"/>
          </a:solidFill>
          <a:ln w="9525">
            <a:noFill/>
            <a:miter lim="800000"/>
            <a:headEnd/>
            <a:tailEnd/>
          </a:ln>
        </p:spPr>
        <p:txBody>
          <a:bodyPr vert="eaVert" wrap="none" anchor="ctr"/>
          <a:lstStyle/>
          <a:p>
            <a:pPr algn="r" fontAlgn="auto">
              <a:spcBef>
                <a:spcPts val="0"/>
              </a:spcBef>
              <a:spcAft>
                <a:spcPts val="0"/>
              </a:spcAft>
              <a:buClrTx/>
              <a:buFontTx/>
              <a:buNone/>
              <a:defRPr/>
            </a:pPr>
            <a:endParaRPr lang="it-IT" sz="1200" b="0" kern="0">
              <a:solidFill>
                <a:sysClr val="windowText" lastClr="000000"/>
              </a:solidFill>
              <a:ea typeface="+mn-ea"/>
            </a:endParaRPr>
          </a:p>
        </p:txBody>
      </p:sp>
      <p:sp>
        <p:nvSpPr>
          <p:cNvPr id="16" name="AutoShape 86"/>
          <p:cNvSpPr>
            <a:spLocks noChangeArrowheads="1"/>
          </p:cNvSpPr>
          <p:nvPr>
            <p:custDataLst>
              <p:tags r:id="rId2"/>
            </p:custDataLst>
          </p:nvPr>
        </p:nvSpPr>
        <p:spPr bwMode="auto">
          <a:xfrm rot="10800000">
            <a:off x="4119403" y="3601244"/>
            <a:ext cx="900112" cy="125412"/>
          </a:xfrm>
          <a:prstGeom prst="triangle">
            <a:avLst>
              <a:gd name="adj" fmla="val 50000"/>
            </a:avLst>
          </a:prstGeom>
          <a:solidFill>
            <a:srgbClr val="747678"/>
          </a:solidFill>
          <a:ln w="9525">
            <a:noFill/>
            <a:miter lim="800000"/>
            <a:headEnd/>
            <a:tailEnd/>
          </a:ln>
        </p:spPr>
        <p:txBody>
          <a:bodyPr vert="eaVert" wrap="none" anchor="ctr"/>
          <a:lstStyle/>
          <a:p>
            <a:pPr algn="r" fontAlgn="auto">
              <a:spcBef>
                <a:spcPts val="0"/>
              </a:spcBef>
              <a:spcAft>
                <a:spcPts val="0"/>
              </a:spcAft>
              <a:buClrTx/>
              <a:buFontTx/>
              <a:buNone/>
              <a:defRPr/>
            </a:pPr>
            <a:endParaRPr lang="it-IT" sz="1200" b="0" kern="0">
              <a:solidFill>
                <a:sysClr val="windowText" lastClr="000000"/>
              </a:solidFill>
              <a:ea typeface="+mn-ea"/>
            </a:endParaRPr>
          </a:p>
        </p:txBody>
      </p:sp>
      <p:pic>
        <p:nvPicPr>
          <p:cNvPr id="18" name="Immagine 17" descr="artigiancassa.jpg"/>
          <p:cNvPicPr>
            <a:picLocks noChangeAspect="1"/>
          </p:cNvPicPr>
          <p:nvPr/>
        </p:nvPicPr>
        <p:blipFill>
          <a:blip r:embed="rId5" cstate="print"/>
          <a:stretch>
            <a:fillRect/>
          </a:stretch>
        </p:blipFill>
        <p:spPr>
          <a:xfrm>
            <a:off x="3371827" y="4510083"/>
            <a:ext cx="2093143" cy="396000"/>
          </a:xfrm>
          <a:prstGeom prst="rect">
            <a:avLst/>
          </a:prstGeom>
          <a:ln>
            <a:solidFill>
              <a:schemeClr val="bg1">
                <a:lumMod val="75000"/>
              </a:schemeClr>
            </a:solidFill>
          </a:ln>
        </p:spPr>
      </p:pic>
      <p:pic>
        <p:nvPicPr>
          <p:cNvPr id="19" name="Immagine 18" descr="logo_mcc.jpg"/>
          <p:cNvPicPr>
            <a:picLocks/>
          </p:cNvPicPr>
          <p:nvPr/>
        </p:nvPicPr>
        <p:blipFill>
          <a:blip r:embed="rId6" cstate="print"/>
          <a:stretch>
            <a:fillRect/>
          </a:stretch>
        </p:blipFill>
        <p:spPr>
          <a:xfrm>
            <a:off x="1689096" y="4510083"/>
            <a:ext cx="1152000" cy="504000"/>
          </a:xfrm>
          <a:prstGeom prst="rect">
            <a:avLst/>
          </a:prstGeom>
          <a:ln>
            <a:solidFill>
              <a:schemeClr val="bg1">
                <a:lumMod val="75000"/>
              </a:schemeClr>
            </a:solidFill>
          </a:ln>
        </p:spPr>
      </p:pic>
      <p:pic>
        <p:nvPicPr>
          <p:cNvPr id="20" name="Immagine 19" descr="mps.jpg"/>
          <p:cNvPicPr>
            <a:picLocks noChangeAspect="1"/>
          </p:cNvPicPr>
          <p:nvPr/>
        </p:nvPicPr>
        <p:blipFill>
          <a:blip r:embed="rId7" cstate="print"/>
          <a:stretch>
            <a:fillRect/>
          </a:stretch>
        </p:blipFill>
        <p:spPr>
          <a:xfrm>
            <a:off x="6373815" y="4510083"/>
            <a:ext cx="1152000" cy="438856"/>
          </a:xfrm>
          <a:prstGeom prst="rect">
            <a:avLst/>
          </a:prstGeom>
          <a:ln>
            <a:solidFill>
              <a:schemeClr val="bg1">
                <a:lumMod val="75000"/>
              </a:schemeClr>
            </a:solidFill>
          </a:ln>
        </p:spPr>
      </p:pic>
      <p:pic>
        <p:nvPicPr>
          <p:cNvPr id="21" name="Immagine 20" descr="mediocredito_italiano.jpg"/>
          <p:cNvPicPr>
            <a:picLocks/>
          </p:cNvPicPr>
          <p:nvPr/>
        </p:nvPicPr>
        <p:blipFill>
          <a:blip r:embed="rId8" cstate="print"/>
          <a:stretch>
            <a:fillRect/>
          </a:stretch>
        </p:blipFill>
        <p:spPr>
          <a:xfrm>
            <a:off x="2049459" y="5591209"/>
            <a:ext cx="2520000" cy="252000"/>
          </a:xfrm>
          <a:prstGeom prst="rect">
            <a:avLst/>
          </a:prstGeom>
          <a:ln>
            <a:solidFill>
              <a:schemeClr val="bg1">
                <a:lumMod val="75000"/>
              </a:schemeClr>
            </a:solidFill>
          </a:ln>
        </p:spPr>
      </p:pic>
      <p:pic>
        <p:nvPicPr>
          <p:cNvPr id="22" name="Immagine 21" descr="icbpi.jpg"/>
          <p:cNvPicPr>
            <a:picLocks/>
          </p:cNvPicPr>
          <p:nvPr/>
        </p:nvPicPr>
        <p:blipFill>
          <a:blip r:embed="rId9" cstate="print"/>
          <a:stretch>
            <a:fillRect/>
          </a:stretch>
        </p:blipFill>
        <p:spPr>
          <a:xfrm>
            <a:off x="5509452" y="5706000"/>
            <a:ext cx="1152000" cy="288000"/>
          </a:xfrm>
          <a:prstGeom prst="rect">
            <a:avLst/>
          </a:prstGeom>
          <a:ln>
            <a:solidFill>
              <a:schemeClr val="bg1">
                <a:lumMod val="75000"/>
              </a:schemeClr>
            </a:solidFill>
          </a:ln>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egnaposto numero diapositiva 3"/>
          <p:cNvSpPr>
            <a:spLocks noGrp="1"/>
          </p:cNvSpPr>
          <p:nvPr>
            <p:ph type="sldNum" sz="quarter" idx="12"/>
          </p:nvPr>
        </p:nvSpPr>
        <p:spPr>
          <a:noFill/>
        </p:spPr>
        <p:txBody>
          <a:bodyPr/>
          <a:lstStyle/>
          <a:p>
            <a:fld id="{BC431154-E92D-4D33-B186-A86B4AD2F4A8}" type="slidenum">
              <a:rPr lang="it-IT" smtClean="0"/>
              <a:pPr/>
              <a:t>60</a:t>
            </a:fld>
            <a:endParaRPr lang="it-IT" smtClean="0"/>
          </a:p>
        </p:txBody>
      </p:sp>
      <p:sp>
        <p:nvSpPr>
          <p:cNvPr id="18435" name="Rectangle 14"/>
          <p:cNvSpPr>
            <a:spLocks noChangeArrowheads="1"/>
          </p:cNvSpPr>
          <p:nvPr/>
        </p:nvSpPr>
        <p:spPr bwMode="auto">
          <a:xfrm>
            <a:off x="827088" y="252413"/>
            <a:ext cx="8137525" cy="503237"/>
          </a:xfrm>
          <a:prstGeom prst="rect">
            <a:avLst/>
          </a:prstGeom>
          <a:noFill/>
          <a:ln w="9525">
            <a:noFill/>
            <a:miter lim="800000"/>
            <a:headEnd/>
            <a:tailEnd/>
          </a:ln>
        </p:spPr>
        <p:txBody>
          <a:bodyPr lIns="91432" tIns="45716" rIns="91432" bIns="45716"/>
          <a:lstStyle/>
          <a:p>
            <a:pPr algn="just" defTabSz="892175">
              <a:lnSpc>
                <a:spcPct val="100000"/>
              </a:lnSpc>
              <a:buFont typeface="Webdings" pitchFamily="18" charset="2"/>
              <a:buNone/>
            </a:pPr>
            <a:r>
              <a:rPr lang="it-IT" sz="1600" dirty="0">
                <a:solidFill>
                  <a:srgbClr val="00458A"/>
                </a:solidFill>
                <a:latin typeface="+mj-lt"/>
                <a:ea typeface="+mj-ea"/>
                <a:cs typeface="+mj-cs"/>
              </a:rPr>
              <a:t>Attuazione del decreto 26 giugno 2012: Piano della trasparenza</a:t>
            </a:r>
          </a:p>
        </p:txBody>
      </p:sp>
      <p:sp>
        <p:nvSpPr>
          <p:cNvPr id="18436" name="TextBox 60"/>
          <p:cNvSpPr txBox="1">
            <a:spLocks noChangeArrowheads="1"/>
          </p:cNvSpPr>
          <p:nvPr>
            <p:custDataLst>
              <p:tags r:id="rId1"/>
            </p:custDataLst>
          </p:nvPr>
        </p:nvSpPr>
        <p:spPr bwMode="auto">
          <a:xfrm>
            <a:off x="971550" y="1147763"/>
            <a:ext cx="7993063" cy="236537"/>
          </a:xfrm>
          <a:prstGeom prst="rect">
            <a:avLst/>
          </a:prstGeom>
          <a:solidFill>
            <a:srgbClr val="336699"/>
          </a:solidFill>
          <a:ln w="9525">
            <a:noFill/>
            <a:miter lim="800000"/>
            <a:headEnd/>
            <a:tailEnd/>
          </a:ln>
        </p:spPr>
        <p:txBody>
          <a:bodyPr tIns="18000" bIns="18000" anchor="ctr"/>
          <a:lstStyle/>
          <a:p>
            <a:pPr algn="ctr">
              <a:lnSpc>
                <a:spcPct val="100000"/>
              </a:lnSpc>
              <a:buFont typeface="Webdings" pitchFamily="18" charset="2"/>
              <a:buNone/>
            </a:pPr>
            <a:r>
              <a:rPr lang="it-IT" sz="1600" b="1" dirty="0">
                <a:solidFill>
                  <a:schemeClr val="bg1"/>
                </a:solidFill>
              </a:rPr>
              <a:t>Piano della trasparenza</a:t>
            </a:r>
          </a:p>
        </p:txBody>
      </p:sp>
      <p:sp>
        <p:nvSpPr>
          <p:cNvPr id="14" name="CasellaDiTesto 13"/>
          <p:cNvSpPr txBox="1"/>
          <p:nvPr/>
        </p:nvSpPr>
        <p:spPr>
          <a:xfrm>
            <a:off x="971550" y="1493838"/>
            <a:ext cx="7993063" cy="4414473"/>
          </a:xfrm>
          <a:prstGeom prst="rect">
            <a:avLst/>
          </a:prstGeom>
          <a:solidFill>
            <a:schemeClr val="bg1">
              <a:lumMod val="95000"/>
            </a:schemeClr>
          </a:solidFill>
        </p:spPr>
        <p:txBody>
          <a:bodyPr tIns="18000" bIns="18000" anchor="ctr">
            <a:spAutoFit/>
          </a:bodyPr>
          <a:lstStyle>
            <a:lvl1pPr marL="342900" indent="-342900" eaLnBrk="0" hangingPunct="0">
              <a:tabLst>
                <a:tab pos="177800" algn="l"/>
              </a:tabLst>
              <a:defRPr sz="1200">
                <a:solidFill>
                  <a:schemeClr val="tx1"/>
                </a:solidFill>
                <a:latin typeface="Arial" charset="0"/>
                <a:ea typeface="Osaka" pitchFamily="1" charset="-128"/>
              </a:defRPr>
            </a:lvl1pPr>
            <a:lvl2pPr eaLnBrk="0" hangingPunct="0">
              <a:tabLst>
                <a:tab pos="177800" algn="l"/>
              </a:tabLst>
              <a:defRPr sz="1200">
                <a:solidFill>
                  <a:schemeClr val="tx1"/>
                </a:solidFill>
                <a:latin typeface="Arial" charset="0"/>
                <a:ea typeface="Osaka" pitchFamily="1" charset="-128"/>
              </a:defRPr>
            </a:lvl2pPr>
            <a:lvl3pPr marL="1143000" indent="-228600" eaLnBrk="0" hangingPunct="0">
              <a:tabLst>
                <a:tab pos="177800" algn="l"/>
              </a:tabLst>
              <a:defRPr sz="1200">
                <a:solidFill>
                  <a:schemeClr val="tx1"/>
                </a:solidFill>
                <a:latin typeface="Arial" charset="0"/>
                <a:ea typeface="Osaka" pitchFamily="1" charset="-128"/>
              </a:defRPr>
            </a:lvl3pPr>
            <a:lvl4pPr marL="1600200" indent="-228600" eaLnBrk="0" hangingPunct="0">
              <a:tabLst>
                <a:tab pos="177800" algn="l"/>
              </a:tabLst>
              <a:defRPr sz="1200">
                <a:solidFill>
                  <a:schemeClr val="tx1"/>
                </a:solidFill>
                <a:latin typeface="Arial" charset="0"/>
                <a:ea typeface="Osaka" pitchFamily="1" charset="-128"/>
              </a:defRPr>
            </a:lvl4pPr>
            <a:lvl5pPr marL="2057400" indent="-228600" eaLnBrk="0" hangingPunct="0">
              <a:tabLst>
                <a:tab pos="177800" algn="l"/>
              </a:tabLst>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tabLst>
                <a:tab pos="177800" algn="l"/>
              </a:tabLst>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tabLst>
                <a:tab pos="177800" algn="l"/>
              </a:tabLst>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tabLst>
                <a:tab pos="177800" algn="l"/>
              </a:tabLst>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tabLst>
                <a:tab pos="177800" algn="l"/>
              </a:tabLst>
              <a:defRPr sz="1200">
                <a:solidFill>
                  <a:schemeClr val="tx1"/>
                </a:solidFill>
                <a:latin typeface="Arial" charset="0"/>
                <a:ea typeface="Osaka" pitchFamily="1" charset="-128"/>
              </a:defRPr>
            </a:lvl9pPr>
          </a:lstStyle>
          <a:p>
            <a:pPr marL="0" lvl="1" algn="just" eaLnBrk="1" hangingPunct="1">
              <a:lnSpc>
                <a:spcPct val="100000"/>
              </a:lnSpc>
              <a:spcBef>
                <a:spcPts val="600"/>
              </a:spcBef>
              <a:buClrTx/>
              <a:defRPr/>
            </a:pPr>
            <a:r>
              <a:rPr lang="it-IT" b="0" dirty="0" smtClean="0"/>
              <a:t>Ai sensi dell’articolo 12 (Informazione alle imprese) del Decreto del 26 giugno 2012, le Disposizioni Operative introducono obblighi di informazione e trasparenza con riferimento alla concessione della garanzia del Fondo.</a:t>
            </a:r>
          </a:p>
          <a:p>
            <a:pPr marL="0" lvl="1" algn="just" eaLnBrk="1" hangingPunct="1">
              <a:lnSpc>
                <a:spcPct val="100000"/>
              </a:lnSpc>
              <a:spcBef>
                <a:spcPts val="600"/>
              </a:spcBef>
              <a:buClrTx/>
              <a:defRPr/>
            </a:pPr>
            <a:r>
              <a:rPr lang="it-IT" b="0" dirty="0" smtClean="0"/>
              <a:t>A tal fine le Disposizioni Operative prevedono sia nel Paragrafo A (Caratteristiche della garanzia e soggetti richiedenti), sia nel Paragrafo E (Procedure per la concessione della garanzia diretta e della controgaranzia) impegni per i l Gestore – MCC e per i soggetti richiedenti in tema di informazione e trasparenza.</a:t>
            </a:r>
          </a:p>
          <a:p>
            <a:pPr marL="177800" lvl="1" indent="-177800" algn="just" eaLnBrk="1" hangingPunct="1">
              <a:lnSpc>
                <a:spcPct val="100000"/>
              </a:lnSpc>
              <a:spcBef>
                <a:spcPts val="600"/>
              </a:spcBef>
              <a:buClrTx/>
              <a:buFont typeface="Arial" charset="0"/>
              <a:buChar char="■"/>
              <a:defRPr/>
            </a:pPr>
            <a:r>
              <a:rPr lang="it-IT" b="0" u="sng" dirty="0" smtClean="0"/>
              <a:t>I soggetti richiedenti:</a:t>
            </a:r>
          </a:p>
          <a:p>
            <a:pPr marL="355600" lvl="1" indent="-177800" algn="just" eaLnBrk="1" hangingPunct="1">
              <a:lnSpc>
                <a:spcPct val="100000"/>
              </a:lnSpc>
              <a:spcBef>
                <a:spcPts val="600"/>
              </a:spcBef>
              <a:buClrTx/>
              <a:buFont typeface="Arial" charset="0"/>
              <a:buChar char="•"/>
              <a:tabLst>
                <a:tab pos="355600" algn="l"/>
              </a:tabLst>
              <a:defRPr/>
            </a:pPr>
            <a:r>
              <a:rPr lang="it-IT" b="0" dirty="0"/>
              <a:t>provvedono ad adeguare la modulistica, inserendo i loghi e le altre indicazioni previste dal Piano della trasparenza;</a:t>
            </a:r>
          </a:p>
          <a:p>
            <a:pPr marL="355600" lvl="1" indent="-177800" algn="just" eaLnBrk="1" hangingPunct="1">
              <a:lnSpc>
                <a:spcPct val="100000"/>
              </a:lnSpc>
              <a:spcBef>
                <a:spcPts val="600"/>
              </a:spcBef>
              <a:buClrTx/>
              <a:buFont typeface="Arial" charset="0"/>
              <a:buChar char="•"/>
              <a:tabLst>
                <a:tab pos="355600" algn="l"/>
              </a:tabLst>
              <a:defRPr/>
            </a:pPr>
            <a:r>
              <a:rPr lang="it-IT" b="0" dirty="0"/>
              <a:t>comunicano, in sede di richiesta di ammissione, ovvero, nel caso di richieste preventive, in sede di comunicazione dell’avvenuta concessione dell’operazione, il tasso (fisso o variabile) liberamente contrattato con i soggetti beneficiari finali e le eventuali commissioni applicate da banche o </a:t>
            </a:r>
            <a:r>
              <a:rPr lang="it-IT" b="0" dirty="0" smtClean="0"/>
              <a:t>confidi;</a:t>
            </a:r>
            <a:endParaRPr lang="it-IT" b="0" dirty="0"/>
          </a:p>
          <a:p>
            <a:pPr marL="355600" lvl="1" indent="-177800" algn="just" eaLnBrk="1" hangingPunct="1">
              <a:lnSpc>
                <a:spcPct val="100000"/>
              </a:lnSpc>
              <a:spcBef>
                <a:spcPts val="600"/>
              </a:spcBef>
              <a:buClrTx/>
              <a:buFont typeface="Arial" charset="0"/>
              <a:buChar char="•"/>
              <a:tabLst>
                <a:tab pos="355600" algn="l"/>
              </a:tabLst>
              <a:defRPr/>
            </a:pPr>
            <a:r>
              <a:rPr lang="it-IT" b="0" dirty="0" smtClean="0"/>
              <a:t>hanno </a:t>
            </a:r>
            <a:r>
              <a:rPr lang="it-IT" b="0" dirty="0"/>
              <a:t>l’obbligo di acquisire (prima della presentazione della richiesta di ammissione) e di conservare il modulo debitamente compilato e sottoscritto dal legale rappresentante </a:t>
            </a:r>
            <a:r>
              <a:rPr lang="it-IT" b="0" dirty="0" smtClean="0"/>
              <a:t>della PMI e </a:t>
            </a:r>
            <a:r>
              <a:rPr lang="it-IT" b="0" dirty="0"/>
              <a:t>la documentazione sulla cui base </a:t>
            </a:r>
            <a:r>
              <a:rPr lang="it-IT" b="0" dirty="0" smtClean="0"/>
              <a:t>la PMI ha </a:t>
            </a:r>
            <a:r>
              <a:rPr lang="it-IT" b="0" dirty="0"/>
              <a:t>compilato il modulo di richiesta di ammissione. </a:t>
            </a:r>
          </a:p>
          <a:p>
            <a:pPr marL="171450" lvl="1" indent="-171450" algn="just" eaLnBrk="1" hangingPunct="1">
              <a:lnSpc>
                <a:spcPct val="100000"/>
              </a:lnSpc>
              <a:spcBef>
                <a:spcPts val="300"/>
              </a:spcBef>
              <a:buClrTx/>
              <a:buFont typeface="Wingdings" pitchFamily="2" charset="2"/>
              <a:buChar char="§"/>
              <a:defRPr/>
            </a:pPr>
            <a:r>
              <a:rPr lang="it-IT" b="0" dirty="0" smtClean="0"/>
              <a:t>	</a:t>
            </a:r>
            <a:r>
              <a:rPr lang="it-IT" b="0" u="sng" dirty="0" smtClean="0"/>
              <a:t>Il Gestore </a:t>
            </a:r>
            <a:r>
              <a:rPr lang="it-IT" b="0" dirty="0" smtClean="0"/>
              <a:t>comunica ai soggetti richiedenti mediante procedura telematica, fax o posta (raccomandata A/R) e ai soggetti beneficiari finali (attraverso posta elettronica certificata o posta elettronica) l’ammissione ovvero la non ammissione all’intervento del Fondo, con le motivazioni che hanno indotto a ritenere inammissibile la richiesta, entro 10 giorni lavorativi dalla data della delibera del Comitato. Nella comunicazione ai soggetti beneficiari finali sono esplicitamente richiamati gli obblighi a carico degli stessi per la verifica della realizzazione degli Investimenti </a:t>
            </a:r>
          </a:p>
          <a:p>
            <a:pPr marL="0" lvl="1" algn="just" eaLnBrk="1" hangingPunct="1">
              <a:lnSpc>
                <a:spcPct val="100000"/>
              </a:lnSpc>
              <a:spcBef>
                <a:spcPts val="600"/>
              </a:spcBef>
              <a:buClrTx/>
              <a:defRPr/>
            </a:pPr>
            <a:r>
              <a:rPr lang="it-IT" b="0" dirty="0" smtClean="0"/>
              <a:t>Nell’ambito del Comitato di gestione è stato istituito un gruppo di lavoro per dare piena attuazione a quanto disposto dall’articolo 12 (Informazioni alle imprese) del Decreto del 26 giugno 2012.</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egnaposto numero diapositiva 3"/>
          <p:cNvSpPr>
            <a:spLocks noGrp="1"/>
          </p:cNvSpPr>
          <p:nvPr>
            <p:ph type="sldNum" sz="quarter" idx="12"/>
          </p:nvPr>
        </p:nvSpPr>
        <p:spPr>
          <a:noFill/>
        </p:spPr>
        <p:txBody>
          <a:bodyPr/>
          <a:lstStyle/>
          <a:p>
            <a:fld id="{9C6FDB14-509B-4A6C-AA83-542A650FFF32}" type="slidenum">
              <a:rPr lang="it-IT" smtClean="0"/>
              <a:pPr/>
              <a:t>61</a:t>
            </a:fld>
            <a:endParaRPr lang="it-IT" smtClean="0"/>
          </a:p>
        </p:txBody>
      </p:sp>
      <p:sp>
        <p:nvSpPr>
          <p:cNvPr id="19459" name="Rectangle 14"/>
          <p:cNvSpPr>
            <a:spLocks noChangeArrowheads="1"/>
          </p:cNvSpPr>
          <p:nvPr/>
        </p:nvSpPr>
        <p:spPr bwMode="auto">
          <a:xfrm>
            <a:off x="827088" y="252413"/>
            <a:ext cx="8137525" cy="676257"/>
          </a:xfrm>
          <a:prstGeom prst="rect">
            <a:avLst/>
          </a:prstGeom>
          <a:noFill/>
          <a:ln w="9525">
            <a:noFill/>
            <a:miter lim="800000"/>
            <a:headEnd/>
            <a:tailEnd/>
          </a:ln>
        </p:spPr>
        <p:txBody>
          <a:bodyPr lIns="91432" tIns="45716" rIns="91432" bIns="45716"/>
          <a:lstStyle/>
          <a:p>
            <a:pPr algn="just" defTabSz="892175"/>
            <a:r>
              <a:rPr lang="it-IT" sz="1600" dirty="0">
                <a:solidFill>
                  <a:srgbClr val="00458A"/>
                </a:solidFill>
                <a:latin typeface="+mj-lt"/>
                <a:ea typeface="+mj-ea"/>
                <a:cs typeface="+mj-cs"/>
              </a:rPr>
              <a:t>Migliore disciplina del Fondo e recepimento delle delibere già adottate dal Comitato</a:t>
            </a:r>
          </a:p>
        </p:txBody>
      </p:sp>
      <p:grpSp>
        <p:nvGrpSpPr>
          <p:cNvPr id="2" name="Gruppo 7"/>
          <p:cNvGrpSpPr>
            <a:grpSpLocks/>
          </p:cNvGrpSpPr>
          <p:nvPr/>
        </p:nvGrpSpPr>
        <p:grpSpPr bwMode="auto">
          <a:xfrm>
            <a:off x="935038" y="1196975"/>
            <a:ext cx="7948612" cy="2937022"/>
            <a:chOff x="935038" y="2120118"/>
            <a:chExt cx="7948612" cy="5528846"/>
          </a:xfrm>
        </p:grpSpPr>
        <p:sp>
          <p:nvSpPr>
            <p:cNvPr id="19462"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9463"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19464"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3" name="TextBox 26"/>
            <p:cNvSpPr txBox="1">
              <a:spLocks noChangeArrowheads="1"/>
            </p:cNvSpPr>
            <p:nvPr/>
          </p:nvSpPr>
          <p:spPr bwMode="auto">
            <a:xfrm>
              <a:off x="935038" y="2120118"/>
              <a:ext cx="7894637" cy="5528846"/>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Di seguito si riportano le modifiche e le integrazioni delle Disposizioni Operative, adottate per assicurare una maggiore completezza della disciplina di funzionamento del Fondo, nonché per recepire le delibere di carattere generale già approvate dal Comitato di gestione del Fondo nel corso degli ultimi anni di operatività dello strumento. </a:t>
              </a:r>
            </a:p>
            <a:p>
              <a:pPr marL="0" indent="0" algn="just" eaLnBrk="1" hangingPunct="1">
                <a:lnSpc>
                  <a:spcPct val="120000"/>
                </a:lnSpc>
                <a:spcBef>
                  <a:spcPts val="600"/>
                </a:spcBef>
                <a:buClrTx/>
                <a:defRPr/>
              </a:pPr>
              <a:r>
                <a:rPr lang="it-IT" sz="1400" b="0" dirty="0" smtClean="0"/>
                <a:t>Le modifiche e le integrazioni introdotte sono evidenziate in funzione delle diverse fasi caratteristiche della gestione del Fondo:</a:t>
              </a:r>
            </a:p>
            <a:p>
              <a:pPr marL="355600" indent="-177800" algn="l">
                <a:lnSpc>
                  <a:spcPct val="120000"/>
                </a:lnSpc>
                <a:spcBef>
                  <a:spcPts val="600"/>
                </a:spcBef>
                <a:buClrTx/>
                <a:buFont typeface="Wingdings" pitchFamily="2" charset="2"/>
                <a:buChar char="§"/>
                <a:defRPr/>
              </a:pPr>
              <a:r>
                <a:rPr lang="it-IT" sz="1400" b="0" dirty="0" smtClean="0"/>
                <a:t>Concessione della garanzia</a:t>
              </a:r>
            </a:p>
            <a:p>
              <a:pPr marL="355600" indent="-177800" algn="l">
                <a:lnSpc>
                  <a:spcPct val="120000"/>
                </a:lnSpc>
                <a:buClrTx/>
                <a:buFont typeface="Wingdings" pitchFamily="2" charset="2"/>
                <a:buChar char="§"/>
                <a:defRPr/>
              </a:pPr>
              <a:r>
                <a:rPr lang="it-IT" sz="1400" b="0" dirty="0" smtClean="0"/>
                <a:t>Gestione dell’operazione</a:t>
              </a:r>
            </a:p>
            <a:p>
              <a:pPr marL="355600" indent="-177800" algn="l">
                <a:lnSpc>
                  <a:spcPct val="120000"/>
                </a:lnSpc>
                <a:buClrTx/>
                <a:buFont typeface="Wingdings" pitchFamily="2" charset="2"/>
                <a:buChar char="§"/>
                <a:defRPr/>
              </a:pPr>
              <a:r>
                <a:rPr lang="it-IT" sz="1400" b="0" dirty="0" smtClean="0"/>
                <a:t>Cause di inefficacia della garanzia</a:t>
              </a:r>
            </a:p>
            <a:p>
              <a:pPr marL="355600" indent="-177800" algn="l">
                <a:lnSpc>
                  <a:spcPct val="120000"/>
                </a:lnSpc>
                <a:buClrTx/>
                <a:buFont typeface="Wingdings" pitchFamily="2" charset="2"/>
                <a:buChar char="§"/>
                <a:defRPr/>
              </a:pPr>
              <a:r>
                <a:rPr lang="it-IT" sz="1400" b="0" dirty="0" smtClean="0"/>
                <a:t>Attivazione della garanzia</a:t>
              </a:r>
            </a:p>
          </p:txBody>
        </p:sp>
      </p:gr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egnaposto numero diapositiva 3"/>
          <p:cNvSpPr>
            <a:spLocks noGrp="1"/>
          </p:cNvSpPr>
          <p:nvPr>
            <p:ph type="sldNum" sz="quarter" idx="12"/>
          </p:nvPr>
        </p:nvSpPr>
        <p:spPr>
          <a:noFill/>
        </p:spPr>
        <p:txBody>
          <a:bodyPr/>
          <a:lstStyle/>
          <a:p>
            <a:fld id="{ADCCD2F5-3C78-4459-9C62-E347E6DFB251}" type="slidenum">
              <a:rPr lang="it-IT" smtClean="0"/>
              <a:pPr/>
              <a:t>62</a:t>
            </a:fld>
            <a:endParaRPr lang="it-IT" smtClean="0"/>
          </a:p>
        </p:txBody>
      </p:sp>
      <p:sp>
        <p:nvSpPr>
          <p:cNvPr id="20483" name="Rectangle 14"/>
          <p:cNvSpPr>
            <a:spLocks noChangeArrowheads="1"/>
          </p:cNvSpPr>
          <p:nvPr/>
        </p:nvSpPr>
        <p:spPr bwMode="auto">
          <a:xfrm>
            <a:off x="827088" y="252413"/>
            <a:ext cx="8137525" cy="676257"/>
          </a:xfrm>
          <a:prstGeom prst="rect">
            <a:avLst/>
          </a:prstGeom>
          <a:noFill/>
          <a:ln w="9525">
            <a:noFill/>
            <a:miter lim="800000"/>
            <a:headEnd/>
            <a:tailEnd/>
          </a:ln>
        </p:spPr>
        <p:txBody>
          <a:bodyPr lIns="91432" tIns="45716" rIns="91432" bIns="45716"/>
          <a:lstStyle/>
          <a:p>
            <a:pPr algn="just" defTabSz="892175"/>
            <a:r>
              <a:rPr lang="it-IT" sz="1600" dirty="0">
                <a:solidFill>
                  <a:srgbClr val="00458A"/>
                </a:solidFill>
                <a:latin typeface="+mj-lt"/>
                <a:ea typeface="+mj-ea"/>
                <a:cs typeface="+mj-cs"/>
              </a:rPr>
              <a:t>Migliore disciplina del Fondo e recepimento delle delibere già adottate dal Comitato – Concessione della garanzia</a:t>
            </a:r>
          </a:p>
        </p:txBody>
      </p:sp>
      <p:grpSp>
        <p:nvGrpSpPr>
          <p:cNvPr id="2" name="Gruppo 7"/>
          <p:cNvGrpSpPr>
            <a:grpSpLocks/>
          </p:cNvGrpSpPr>
          <p:nvPr/>
        </p:nvGrpSpPr>
        <p:grpSpPr bwMode="auto">
          <a:xfrm>
            <a:off x="935038" y="1196975"/>
            <a:ext cx="7948612" cy="3660297"/>
            <a:chOff x="935038" y="2120118"/>
            <a:chExt cx="7948612" cy="6889249"/>
          </a:xfrm>
        </p:grpSpPr>
        <p:sp>
          <p:nvSpPr>
            <p:cNvPr id="20486"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0487"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0488"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3" name="TextBox 26"/>
            <p:cNvSpPr txBox="1">
              <a:spLocks noChangeArrowheads="1"/>
            </p:cNvSpPr>
            <p:nvPr/>
          </p:nvSpPr>
          <p:spPr bwMode="auto">
            <a:xfrm>
              <a:off x="935038" y="2120118"/>
              <a:ext cx="7894637" cy="6889249"/>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Di seguito si riportano le modifiche e integrazioni delle Disposizioni Operative per la parte riguardante la presentazione della richiesta di ammissione alla garanzia.</a:t>
              </a:r>
            </a:p>
            <a:p>
              <a:pPr marL="171450" indent="-171450" algn="just" eaLnBrk="1" hangingPunct="1">
                <a:lnSpc>
                  <a:spcPct val="120000"/>
                </a:lnSpc>
                <a:spcBef>
                  <a:spcPts val="600"/>
                </a:spcBef>
                <a:buClrTx/>
                <a:buFont typeface="Wingdings" pitchFamily="2" charset="2"/>
                <a:buChar char="§"/>
                <a:defRPr/>
              </a:pPr>
              <a:r>
                <a:rPr lang="it-IT" sz="1400" b="0" dirty="0" smtClean="0"/>
                <a:t>In fase di ammissione sono improcedibili e respinte d’ufficio </a:t>
              </a:r>
              <a:r>
                <a:rPr lang="it-IT" sz="1400" b="0" dirty="0"/>
                <a:t>le operazioni per le quali </a:t>
              </a:r>
              <a:r>
                <a:rPr lang="it-IT" sz="1400" b="0" dirty="0" smtClean="0"/>
                <a:t>rettifiche, </a:t>
              </a:r>
              <a:r>
                <a:rPr lang="it-IT" sz="1400" b="0" dirty="0"/>
                <a:t>integrazioni ovvero </a:t>
              </a:r>
              <a:r>
                <a:rPr lang="it-IT" sz="1400" b="0" dirty="0" smtClean="0"/>
                <a:t>chiarimenti richiesti</a:t>
              </a:r>
              <a:r>
                <a:rPr lang="it-IT" sz="1400" b="0" dirty="0"/>
                <a:t>, non pervengano al Gestore </a:t>
              </a:r>
              <a:r>
                <a:rPr lang="it-IT" sz="1400" b="0" dirty="0" smtClean="0"/>
                <a:t>entro </a:t>
              </a:r>
              <a:r>
                <a:rPr lang="it-IT" sz="1400" b="0" dirty="0"/>
                <a:t>il termine di </a:t>
              </a:r>
              <a:r>
                <a:rPr lang="it-IT" sz="1400" dirty="0"/>
                <a:t>3 mesi</a:t>
              </a:r>
              <a:r>
                <a:rPr lang="it-IT" sz="1400" b="0" dirty="0"/>
                <a:t> </a:t>
              </a:r>
              <a:r>
                <a:rPr lang="it-IT" sz="1400" dirty="0"/>
                <a:t>dalla data di ricezione della richiesta </a:t>
              </a:r>
              <a:r>
                <a:rPr lang="it-IT" sz="1400" b="0" dirty="0" smtClean="0"/>
                <a:t>(anziché 6 mesi come precedentemente previsto) </a:t>
              </a:r>
              <a:r>
                <a:rPr lang="it-IT" b="0" i="1" dirty="0" smtClean="0"/>
                <a:t>(Parte II, E.2.2)</a:t>
              </a:r>
            </a:p>
            <a:p>
              <a:pPr marL="171450" indent="-171450" algn="just" eaLnBrk="1" hangingPunct="1">
                <a:lnSpc>
                  <a:spcPct val="120000"/>
                </a:lnSpc>
                <a:spcBef>
                  <a:spcPts val="600"/>
                </a:spcBef>
                <a:buClrTx/>
                <a:buFont typeface="Wingdings" pitchFamily="2" charset="2"/>
                <a:buChar char="§"/>
                <a:defRPr/>
              </a:pPr>
              <a:r>
                <a:rPr lang="it-IT" sz="1400" b="0" dirty="0" smtClean="0"/>
                <a:t>Le Disposizioni Operative esplicitano la metodologia di calcolo del valore cauzionale qualora </a:t>
              </a:r>
              <a:r>
                <a:rPr lang="it-IT" sz="1400" b="0" dirty="0"/>
                <a:t>sulla quota non garantita dal </a:t>
              </a:r>
              <a:r>
                <a:rPr lang="it-IT" sz="1400" b="0" dirty="0" smtClean="0"/>
                <a:t>Fondo venga acquisita </a:t>
              </a:r>
              <a:r>
                <a:rPr lang="it-IT" sz="1400" dirty="0" smtClean="0"/>
                <a:t>un’ipoteca di grado successivo al primo</a:t>
              </a:r>
              <a:r>
                <a:rPr lang="it-IT" sz="1400" b="0" dirty="0" smtClean="0"/>
                <a:t>. In questi casi al valore cauzionale viene sottratto l’importo del debito residuo corrispondente al precedente gravame. </a:t>
              </a:r>
              <a:r>
                <a:rPr lang="it-IT" b="0" i="1" dirty="0" smtClean="0"/>
                <a:t>(Parte II, E.3.14)</a:t>
              </a:r>
              <a:endParaRPr lang="it-IT" b="0" i="1" dirty="0"/>
            </a:p>
            <a:p>
              <a:pPr marL="171450" indent="-171450" algn="just" eaLnBrk="1" hangingPunct="1">
                <a:lnSpc>
                  <a:spcPct val="120000"/>
                </a:lnSpc>
                <a:spcBef>
                  <a:spcPts val="600"/>
                </a:spcBef>
                <a:buClrTx/>
                <a:buFont typeface="Wingdings" pitchFamily="2" charset="2"/>
                <a:buChar char="§"/>
                <a:defRPr/>
              </a:pPr>
              <a:r>
                <a:rPr lang="it-IT" sz="1400" b="0" dirty="0" smtClean="0"/>
                <a:t>Qualora </a:t>
              </a:r>
              <a:r>
                <a:rPr lang="it-IT" sz="1400" b="0" dirty="0"/>
                <a:t>sulla quota non garantita dal Fondo venga acquisito </a:t>
              </a:r>
              <a:r>
                <a:rPr lang="it-IT" sz="1400" dirty="0"/>
                <a:t>un pegno su valori mobiliari o denaro</a:t>
              </a:r>
              <a:r>
                <a:rPr lang="it-IT" sz="1400" b="0" dirty="0"/>
                <a:t>, l’importo garantito dal Fondo viene ridotto del valore nominale del </a:t>
              </a:r>
              <a:r>
                <a:rPr lang="it-IT" sz="1400" b="0" dirty="0" smtClean="0"/>
                <a:t>pegno stesso </a:t>
              </a:r>
              <a:r>
                <a:rPr lang="it-IT" b="0" i="1" dirty="0" smtClean="0"/>
                <a:t>(Parte II, E.3.15) </a:t>
              </a:r>
              <a:endParaRPr lang="it-IT" b="0" i="1" dirty="0"/>
            </a:p>
          </p:txBody>
        </p:sp>
      </p:gr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egnaposto numero diapositiva 3"/>
          <p:cNvSpPr>
            <a:spLocks noGrp="1"/>
          </p:cNvSpPr>
          <p:nvPr>
            <p:ph type="sldNum" sz="quarter" idx="12"/>
          </p:nvPr>
        </p:nvSpPr>
        <p:spPr>
          <a:noFill/>
        </p:spPr>
        <p:txBody>
          <a:bodyPr/>
          <a:lstStyle/>
          <a:p>
            <a:fld id="{3685617F-C742-4475-AEF9-8642F1F5EB8C}" type="slidenum">
              <a:rPr lang="it-IT" smtClean="0"/>
              <a:pPr/>
              <a:t>63</a:t>
            </a:fld>
            <a:endParaRPr lang="it-IT" smtClean="0"/>
          </a:p>
        </p:txBody>
      </p:sp>
      <p:sp>
        <p:nvSpPr>
          <p:cNvPr id="21507" name="Rectangle 14"/>
          <p:cNvSpPr>
            <a:spLocks noChangeArrowheads="1"/>
          </p:cNvSpPr>
          <p:nvPr/>
        </p:nvSpPr>
        <p:spPr bwMode="auto">
          <a:xfrm>
            <a:off x="827088" y="252413"/>
            <a:ext cx="8137525" cy="503237"/>
          </a:xfrm>
          <a:prstGeom prst="rect">
            <a:avLst/>
          </a:prstGeom>
          <a:noFill/>
          <a:ln w="9525">
            <a:noFill/>
            <a:miter lim="800000"/>
            <a:headEnd/>
            <a:tailEnd/>
          </a:ln>
        </p:spPr>
        <p:txBody>
          <a:bodyPr lIns="91432" tIns="45716" rIns="91432" bIns="45716"/>
          <a:lstStyle/>
          <a:p>
            <a:pPr algn="just" defTabSz="892175"/>
            <a:r>
              <a:rPr lang="it-IT" sz="1600" dirty="0">
                <a:solidFill>
                  <a:srgbClr val="00458A"/>
                </a:solidFill>
                <a:latin typeface="+mj-lt"/>
                <a:ea typeface="+mj-ea"/>
                <a:cs typeface="+mj-cs"/>
              </a:rPr>
              <a:t>Migliore disciplina del Fondo e recepimento delle delibere già adottate dal Comitato – Gestione </a:t>
            </a:r>
            <a:r>
              <a:rPr lang="it-IT" sz="1600" dirty="0" smtClean="0">
                <a:solidFill>
                  <a:srgbClr val="00458A"/>
                </a:solidFill>
                <a:latin typeface="+mj-lt"/>
                <a:ea typeface="+mj-ea"/>
                <a:cs typeface="+mj-cs"/>
              </a:rPr>
              <a:t>dell’operazione</a:t>
            </a:r>
            <a:endParaRPr lang="it-IT" sz="1600" dirty="0">
              <a:solidFill>
                <a:srgbClr val="00458A"/>
              </a:solidFill>
              <a:latin typeface="+mj-lt"/>
              <a:ea typeface="+mj-ea"/>
              <a:cs typeface="+mj-cs"/>
            </a:endParaRPr>
          </a:p>
        </p:txBody>
      </p:sp>
      <p:grpSp>
        <p:nvGrpSpPr>
          <p:cNvPr id="2" name="Gruppo 7"/>
          <p:cNvGrpSpPr>
            <a:grpSpLocks/>
          </p:cNvGrpSpPr>
          <p:nvPr/>
        </p:nvGrpSpPr>
        <p:grpSpPr bwMode="auto">
          <a:xfrm>
            <a:off x="899592" y="1134572"/>
            <a:ext cx="7984143" cy="1447511"/>
            <a:chOff x="827584" y="2193925"/>
            <a:chExt cx="8056066" cy="8519531"/>
          </a:xfrm>
        </p:grpSpPr>
        <p:sp>
          <p:nvSpPr>
            <p:cNvPr id="21517"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1518"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1519"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3" name="TextBox 26"/>
            <p:cNvSpPr txBox="1">
              <a:spLocks noChangeArrowheads="1"/>
            </p:cNvSpPr>
            <p:nvPr/>
          </p:nvSpPr>
          <p:spPr bwMode="auto">
            <a:xfrm>
              <a:off x="827584" y="2701885"/>
              <a:ext cx="7958137" cy="8011571"/>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Di seguito si riportano le modifiche e le integrazioni delle Disposizioni Operative riguardanti la fase di gestione dell’operazione introdotte sulla base dell’esperienza pregresse nella gestione dello strumento con l’obiettivo di assicurare una maggiore chiarezza circa le regole di funzionamento del Fondo. Le integrazioni sono distinte per tipologia di operazione, con specifiche riguardanti i </a:t>
              </a:r>
              <a:r>
                <a:rPr lang="it-IT" sz="1400" b="0" dirty="0"/>
                <a:t>requisiti </a:t>
              </a:r>
              <a:r>
                <a:rPr lang="it-IT" sz="1400" b="0" dirty="0" smtClean="0"/>
                <a:t>per la concessione della garanzia e la verifica della realizzazione degli investimenti. </a:t>
              </a:r>
            </a:p>
          </p:txBody>
        </p:sp>
      </p:grpSp>
      <p:sp>
        <p:nvSpPr>
          <p:cNvPr id="12" name="TextBox 60"/>
          <p:cNvSpPr txBox="1">
            <a:spLocks noChangeArrowheads="1"/>
          </p:cNvSpPr>
          <p:nvPr>
            <p:custDataLst>
              <p:tags r:id="rId1"/>
            </p:custDataLst>
          </p:nvPr>
        </p:nvSpPr>
        <p:spPr bwMode="auto">
          <a:xfrm>
            <a:off x="971550" y="3502273"/>
            <a:ext cx="7958138" cy="569669"/>
          </a:xfrm>
          <a:prstGeom prst="rect">
            <a:avLst/>
          </a:prstGeom>
          <a:solidFill>
            <a:schemeClr val="bg1">
              <a:lumMod val="50000"/>
            </a:schemeClr>
          </a:solidFill>
          <a:ln>
            <a:noFill/>
          </a:ln>
        </p:spPr>
        <p:txBody>
          <a:bodyPr tIns="18000" bIns="18000" anchor="ctr">
            <a:noAutofit/>
          </a:bodyPr>
          <a:lstStyle>
            <a:lvl1pPr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algn="l" eaLnBrk="1" hangingPunct="1">
              <a:lnSpc>
                <a:spcPct val="100000"/>
              </a:lnSpc>
              <a:buFont typeface="Webdings" pitchFamily="18" charset="2"/>
              <a:buNone/>
              <a:defRPr/>
            </a:pPr>
            <a:r>
              <a:rPr lang="it-IT" sz="1600" b="1" dirty="0" smtClean="0">
                <a:solidFill>
                  <a:schemeClr val="bg1"/>
                </a:solidFill>
              </a:rPr>
              <a:t>Operazioni di durata pari o inferiore a 18 mesi che non presentano un piano di ammortamento</a:t>
            </a:r>
          </a:p>
        </p:txBody>
      </p:sp>
      <p:grpSp>
        <p:nvGrpSpPr>
          <p:cNvPr id="3" name="Gruppo 7"/>
          <p:cNvGrpSpPr>
            <a:grpSpLocks/>
          </p:cNvGrpSpPr>
          <p:nvPr/>
        </p:nvGrpSpPr>
        <p:grpSpPr bwMode="auto">
          <a:xfrm>
            <a:off x="971550" y="4129459"/>
            <a:ext cx="7948613" cy="1752224"/>
            <a:chOff x="935038" y="2193925"/>
            <a:chExt cx="7948612" cy="18186270"/>
          </a:xfrm>
        </p:grpSpPr>
        <p:sp>
          <p:nvSpPr>
            <p:cNvPr id="21512"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1513"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1514"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9" name="TextBox 26"/>
            <p:cNvSpPr txBox="1">
              <a:spLocks noChangeArrowheads="1"/>
            </p:cNvSpPr>
            <p:nvPr/>
          </p:nvSpPr>
          <p:spPr bwMode="auto">
            <a:xfrm>
              <a:off x="935038" y="2523458"/>
              <a:ext cx="7894637" cy="17856737"/>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171450" indent="-171450" algn="just" eaLnBrk="1" hangingPunct="1">
                <a:lnSpc>
                  <a:spcPct val="120000"/>
                </a:lnSpc>
                <a:spcBef>
                  <a:spcPts val="600"/>
                </a:spcBef>
                <a:buClrTx/>
                <a:buFont typeface="Wingdings" pitchFamily="2" charset="2"/>
                <a:buChar char="§"/>
                <a:defRPr/>
              </a:pPr>
              <a:r>
                <a:rPr lang="it-IT" sz="1400" b="0" dirty="0"/>
                <a:t>Nel caso di operazioni finanziarie </a:t>
              </a:r>
              <a:r>
                <a:rPr lang="it-IT" sz="1400" b="0" dirty="0" smtClean="0"/>
                <a:t>a breve termine la </a:t>
              </a:r>
              <a:r>
                <a:rPr lang="it-IT" sz="1400" b="0" dirty="0"/>
                <a:t>data di stipula o perfezionamento può essere assimilata, ai fini della determinazione della durata della garanzia, alla </a:t>
              </a:r>
              <a:r>
                <a:rPr lang="it-IT" sz="1400" dirty="0"/>
                <a:t>data di delibera di concessione</a:t>
              </a:r>
              <a:r>
                <a:rPr lang="it-IT" sz="1400" b="0" dirty="0"/>
                <a:t> del soggetto </a:t>
              </a:r>
              <a:r>
                <a:rPr lang="it-IT" sz="1400" b="0" dirty="0" smtClean="0"/>
                <a:t>richiedente </a:t>
              </a:r>
              <a:r>
                <a:rPr lang="it-IT" sz="1400" dirty="0" smtClean="0"/>
                <a:t> </a:t>
              </a:r>
              <a:r>
                <a:rPr lang="it-IT" i="1" dirty="0" smtClean="0"/>
                <a:t>(Parte II, F.1.3)</a:t>
              </a:r>
            </a:p>
            <a:p>
              <a:pPr marL="171450" indent="-171450" algn="just" eaLnBrk="1" hangingPunct="1">
                <a:lnSpc>
                  <a:spcPct val="120000"/>
                </a:lnSpc>
                <a:spcBef>
                  <a:spcPts val="600"/>
                </a:spcBef>
                <a:buClrTx/>
                <a:buFont typeface="Wingdings" pitchFamily="2" charset="2"/>
                <a:buChar char="§"/>
                <a:defRPr/>
              </a:pPr>
              <a:r>
                <a:rPr lang="it-IT" sz="1400" b="0" dirty="0" smtClean="0"/>
                <a:t>Maggiori specifiche riguardano anche la durata e la decorrenza della garanzia; le Disposizioni Operative prevedono che la garanzia ha </a:t>
              </a:r>
              <a:r>
                <a:rPr lang="it-IT" sz="1400" b="0" dirty="0"/>
                <a:t>effetto dalla </a:t>
              </a:r>
              <a:r>
                <a:rPr lang="it-IT" sz="1400" dirty="0"/>
                <a:t>data di concessione o perfezionamento </a:t>
              </a:r>
              <a:r>
                <a:rPr lang="it-IT" sz="1400" b="0" dirty="0"/>
                <a:t>dell’operazione </a:t>
              </a:r>
              <a:r>
                <a:rPr lang="it-IT" sz="1400" b="0" dirty="0" smtClean="0"/>
                <a:t>finanziaria  </a:t>
              </a:r>
              <a:r>
                <a:rPr lang="it-IT" i="1" dirty="0" smtClean="0"/>
                <a:t>(Parte II, F.4.2) </a:t>
              </a:r>
            </a:p>
          </p:txBody>
        </p:sp>
      </p:gr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egnaposto numero diapositiva 3"/>
          <p:cNvSpPr>
            <a:spLocks noGrp="1"/>
          </p:cNvSpPr>
          <p:nvPr>
            <p:ph type="sldNum" sz="quarter" idx="12"/>
          </p:nvPr>
        </p:nvSpPr>
        <p:spPr>
          <a:noFill/>
        </p:spPr>
        <p:txBody>
          <a:bodyPr/>
          <a:lstStyle/>
          <a:p>
            <a:fld id="{9E54005B-7225-439F-A11E-37A350FF6302}" type="slidenum">
              <a:rPr lang="it-IT" smtClean="0"/>
              <a:pPr/>
              <a:t>64</a:t>
            </a:fld>
            <a:endParaRPr lang="it-IT" smtClean="0"/>
          </a:p>
        </p:txBody>
      </p:sp>
      <p:sp>
        <p:nvSpPr>
          <p:cNvPr id="22531" name="Rectangle 14"/>
          <p:cNvSpPr>
            <a:spLocks noChangeArrowheads="1"/>
          </p:cNvSpPr>
          <p:nvPr/>
        </p:nvSpPr>
        <p:spPr bwMode="auto">
          <a:xfrm>
            <a:off x="827088" y="252413"/>
            <a:ext cx="8137525" cy="503237"/>
          </a:xfrm>
          <a:prstGeom prst="rect">
            <a:avLst/>
          </a:prstGeom>
          <a:noFill/>
          <a:ln w="9525">
            <a:noFill/>
            <a:miter lim="800000"/>
            <a:headEnd/>
            <a:tailEnd/>
          </a:ln>
        </p:spPr>
        <p:txBody>
          <a:bodyPr lIns="91432" tIns="45716" rIns="91432" bIns="45716"/>
          <a:lstStyle/>
          <a:p>
            <a:pPr algn="just"/>
            <a:r>
              <a:rPr lang="it-IT" sz="1600" dirty="0">
                <a:solidFill>
                  <a:srgbClr val="00458A"/>
                </a:solidFill>
                <a:latin typeface="+mj-lt"/>
                <a:ea typeface="+mj-ea"/>
                <a:cs typeface="+mj-cs"/>
              </a:rPr>
              <a:t>Migliore disciplina del Fondo e recepimento delle delibere già adottate dal Comitato – Gestione </a:t>
            </a:r>
            <a:r>
              <a:rPr lang="it-IT" sz="1600" dirty="0" smtClean="0">
                <a:solidFill>
                  <a:srgbClr val="00458A"/>
                </a:solidFill>
                <a:latin typeface="+mj-lt"/>
                <a:ea typeface="+mj-ea"/>
                <a:cs typeface="+mj-cs"/>
              </a:rPr>
              <a:t>dell’operazione</a:t>
            </a:r>
            <a:endParaRPr lang="it-IT" sz="1600" dirty="0">
              <a:solidFill>
                <a:srgbClr val="00458A"/>
              </a:solidFill>
              <a:latin typeface="+mj-lt"/>
              <a:ea typeface="+mj-ea"/>
              <a:cs typeface="+mj-cs"/>
            </a:endParaRPr>
          </a:p>
        </p:txBody>
      </p:sp>
      <p:sp>
        <p:nvSpPr>
          <p:cNvPr id="20" name="TextBox 60"/>
          <p:cNvSpPr txBox="1">
            <a:spLocks noChangeArrowheads="1"/>
          </p:cNvSpPr>
          <p:nvPr>
            <p:custDataLst>
              <p:tags r:id="rId1"/>
            </p:custDataLst>
          </p:nvPr>
        </p:nvSpPr>
        <p:spPr bwMode="auto">
          <a:xfrm>
            <a:off x="971550" y="1125538"/>
            <a:ext cx="7958138" cy="588950"/>
          </a:xfrm>
          <a:prstGeom prst="rect">
            <a:avLst/>
          </a:prstGeom>
          <a:solidFill>
            <a:schemeClr val="bg1">
              <a:lumMod val="50000"/>
            </a:schemeClr>
          </a:solidFill>
          <a:ln>
            <a:noFill/>
          </a:ln>
        </p:spPr>
        <p:txBody>
          <a:bodyPr tIns="18000" bIns="18000" anchor="ctr"/>
          <a:lstStyle>
            <a:lvl1pPr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algn="just" eaLnBrk="1" hangingPunct="1">
              <a:lnSpc>
                <a:spcPct val="100000"/>
              </a:lnSpc>
              <a:buFont typeface="Webdings" pitchFamily="18" charset="2"/>
              <a:buNone/>
              <a:defRPr/>
            </a:pPr>
            <a:r>
              <a:rPr lang="it-IT" sz="1600" b="1" dirty="0" smtClean="0">
                <a:solidFill>
                  <a:schemeClr val="bg1"/>
                </a:solidFill>
              </a:rPr>
              <a:t>Operazioni di durata superiore a 18 mesi ed operazioni di durata pari o inferiore a 18 mesi che presentano un piano di ammortamento</a:t>
            </a:r>
          </a:p>
        </p:txBody>
      </p:sp>
      <p:grpSp>
        <p:nvGrpSpPr>
          <p:cNvPr id="2" name="Gruppo 7"/>
          <p:cNvGrpSpPr>
            <a:grpSpLocks/>
          </p:cNvGrpSpPr>
          <p:nvPr/>
        </p:nvGrpSpPr>
        <p:grpSpPr bwMode="auto">
          <a:xfrm>
            <a:off x="971550" y="1843112"/>
            <a:ext cx="7948613" cy="3761030"/>
            <a:chOff x="935038" y="2181876"/>
            <a:chExt cx="7948612" cy="9042239"/>
          </a:xfrm>
        </p:grpSpPr>
        <p:sp>
          <p:nvSpPr>
            <p:cNvPr id="22542"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2543"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2544"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6" name="TextBox 26"/>
            <p:cNvSpPr txBox="1">
              <a:spLocks noChangeArrowheads="1"/>
            </p:cNvSpPr>
            <p:nvPr/>
          </p:nvSpPr>
          <p:spPr bwMode="auto">
            <a:xfrm>
              <a:off x="935038" y="2181876"/>
              <a:ext cx="7894637" cy="9042239"/>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171450" indent="-171450" algn="just" eaLnBrk="1" hangingPunct="1">
                <a:lnSpc>
                  <a:spcPct val="120000"/>
                </a:lnSpc>
                <a:spcBef>
                  <a:spcPts val="600"/>
                </a:spcBef>
                <a:buClrTx/>
                <a:buFont typeface="Wingdings" pitchFamily="2" charset="2"/>
                <a:buChar char="§"/>
                <a:defRPr/>
              </a:pPr>
              <a:endParaRPr lang="it-IT" sz="1400" dirty="0" smtClean="0"/>
            </a:p>
            <a:p>
              <a:pPr marL="171450" indent="-171450" algn="just" eaLnBrk="1" hangingPunct="1">
                <a:lnSpc>
                  <a:spcPct val="120000"/>
                </a:lnSpc>
                <a:spcBef>
                  <a:spcPts val="600"/>
                </a:spcBef>
                <a:buClrTx/>
                <a:buFont typeface="Wingdings" pitchFamily="2" charset="2"/>
                <a:buChar char="§"/>
                <a:defRPr/>
              </a:pPr>
              <a:r>
                <a:rPr lang="it-IT" sz="1400" b="0" dirty="0" smtClean="0"/>
                <a:t>A </a:t>
              </a:r>
              <a:r>
                <a:rPr lang="it-IT" sz="1400" b="0" dirty="0"/>
                <a:t>pena di inefficacia, </a:t>
              </a:r>
              <a:r>
                <a:rPr lang="it-IT" sz="1400" b="0" dirty="0" smtClean="0"/>
                <a:t>una quota non inferiore al </a:t>
              </a:r>
              <a:r>
                <a:rPr lang="it-IT" sz="1400" b="0" dirty="0"/>
                <a:t>25% dell’importo dell’operazione finanziaria deve essere </a:t>
              </a:r>
              <a:r>
                <a:rPr lang="it-IT" sz="1400" dirty="0"/>
                <a:t>erogato entro 6 mesi</a:t>
              </a:r>
              <a:r>
                <a:rPr lang="it-IT" sz="1400" b="0" dirty="0"/>
                <a:t> dalla data di delibera di ammissione alla </a:t>
              </a:r>
              <a:r>
                <a:rPr lang="it-IT" sz="1400" b="0" dirty="0" smtClean="0"/>
                <a:t>Garanzia (anziché 12 mesi come precedentemente previsto)  </a:t>
              </a:r>
              <a:r>
                <a:rPr lang="it-IT" b="0" i="1" dirty="0" smtClean="0"/>
                <a:t>(Parte II, F.2.4) </a:t>
              </a:r>
            </a:p>
            <a:p>
              <a:pPr marL="171450" indent="-171450" algn="just" eaLnBrk="1" hangingPunct="1">
                <a:lnSpc>
                  <a:spcPct val="120000"/>
                </a:lnSpc>
                <a:spcBef>
                  <a:spcPts val="600"/>
                </a:spcBef>
                <a:buClrTx/>
                <a:buFont typeface="Wingdings" pitchFamily="2" charset="2"/>
                <a:buChar char="§"/>
                <a:defRPr/>
              </a:pPr>
              <a:r>
                <a:rPr lang="it-IT" sz="1400" b="0" dirty="0" smtClean="0"/>
                <a:t>L’operazione </a:t>
              </a:r>
              <a:r>
                <a:rPr lang="it-IT" sz="1400" b="0" dirty="0"/>
                <a:t>finanziaria deve essere </a:t>
              </a:r>
              <a:r>
                <a:rPr lang="it-IT" sz="1400" dirty="0"/>
                <a:t>erogata a saldo entro 18 mesi</a:t>
              </a:r>
              <a:r>
                <a:rPr lang="it-IT" sz="1400" b="0" dirty="0"/>
                <a:t> dalla data di delibera di </a:t>
              </a:r>
              <a:r>
                <a:rPr lang="it-IT" sz="1400" b="0" dirty="0" smtClean="0"/>
                <a:t>ammissione (termine precedentemente non previsto)  </a:t>
              </a:r>
              <a:r>
                <a:rPr lang="it-IT" b="0" i="1" dirty="0" smtClean="0"/>
                <a:t>(Parte II, F.2.4)</a:t>
              </a:r>
              <a:r>
                <a:rPr lang="it-IT" b="0" dirty="0" smtClean="0"/>
                <a:t> </a:t>
              </a:r>
            </a:p>
            <a:p>
              <a:pPr marL="171450" indent="-171450" algn="just" eaLnBrk="1" hangingPunct="1">
                <a:lnSpc>
                  <a:spcPct val="120000"/>
                </a:lnSpc>
                <a:spcBef>
                  <a:spcPts val="600"/>
                </a:spcBef>
                <a:buClrTx/>
                <a:buFont typeface="Wingdings" pitchFamily="2" charset="2"/>
                <a:buChar char="§"/>
                <a:defRPr/>
              </a:pPr>
              <a:r>
                <a:rPr lang="it-IT" sz="1400" b="0" dirty="0" smtClean="0"/>
                <a:t>Viene introdotta un’ulteriore precisazione dei termini</a:t>
              </a:r>
              <a:r>
                <a:rPr lang="it-IT" sz="1400" b="0" dirty="0"/>
                <a:t> </a:t>
              </a:r>
              <a:r>
                <a:rPr lang="it-IT" sz="1400" b="0" dirty="0" smtClean="0"/>
                <a:t>(in passato non prevista), per il soggetto richiedente che, a pena </a:t>
              </a:r>
              <a:r>
                <a:rPr lang="it-IT" sz="1400" b="0" dirty="0"/>
                <a:t>di inefficacia, deve </a:t>
              </a:r>
              <a:r>
                <a:rPr lang="it-IT" sz="1400" dirty="0"/>
                <a:t>comunicare al Gestore </a:t>
              </a:r>
              <a:r>
                <a:rPr lang="it-IT" sz="1400" dirty="0" smtClean="0"/>
                <a:t>ciascuna </a:t>
              </a:r>
              <a:r>
                <a:rPr lang="it-IT" sz="1400" dirty="0"/>
                <a:t>erogazione</a:t>
              </a:r>
              <a:r>
                <a:rPr lang="it-IT" sz="1400" b="0" dirty="0"/>
                <a:t>, parziale o a saldo, </a:t>
              </a:r>
              <a:r>
                <a:rPr lang="it-IT" sz="1400" dirty="0"/>
                <a:t>entro 3 mesi </a:t>
              </a:r>
              <a:r>
                <a:rPr lang="it-IT" sz="1400" b="0" dirty="0"/>
                <a:t>dalla relativa data di </a:t>
              </a:r>
              <a:r>
                <a:rPr lang="it-IT" sz="1400" b="0" dirty="0" smtClean="0"/>
                <a:t>erogazione  </a:t>
              </a:r>
              <a:r>
                <a:rPr lang="it-IT" b="0" i="1" dirty="0" smtClean="0"/>
                <a:t>(Parte II, F.2.5)</a:t>
              </a:r>
              <a:r>
                <a:rPr lang="it-IT" b="0" dirty="0" smtClean="0"/>
                <a:t> </a:t>
              </a:r>
            </a:p>
            <a:p>
              <a:pPr marL="171450" indent="-171450" algn="just" eaLnBrk="1" hangingPunct="1">
                <a:lnSpc>
                  <a:spcPct val="120000"/>
                </a:lnSpc>
                <a:spcBef>
                  <a:spcPts val="600"/>
                </a:spcBef>
                <a:buClrTx/>
                <a:buFont typeface="Wingdings" pitchFamily="2" charset="2"/>
                <a:buChar char="§"/>
                <a:defRPr/>
              </a:pPr>
              <a:r>
                <a:rPr lang="it-IT" sz="1400" b="0" dirty="0"/>
                <a:t>Nel caso di richieste preventive di ammissione all’intervento del </a:t>
              </a:r>
              <a:r>
                <a:rPr lang="it-IT" sz="1400" b="0" dirty="0" smtClean="0"/>
                <a:t>Fondo relative </a:t>
              </a:r>
              <a:r>
                <a:rPr lang="it-IT" sz="1400" b="0" dirty="0"/>
                <a:t>ad operazioni </a:t>
              </a:r>
              <a:r>
                <a:rPr lang="it-IT" sz="1400" b="0" dirty="0" smtClean="0"/>
                <a:t>di </a:t>
              </a:r>
              <a:r>
                <a:rPr lang="it-IT" sz="1400" b="0" dirty="0"/>
                <a:t>durata superiore a 18 mesi, la </a:t>
              </a:r>
              <a:r>
                <a:rPr lang="it-IT" sz="1400" b="0" dirty="0" smtClean="0"/>
                <a:t>Garanzia ha </a:t>
              </a:r>
              <a:r>
                <a:rPr lang="it-IT" sz="1400" b="0" dirty="0"/>
                <a:t>effetto dalla data di ammissione all’intervento del Fondo, ovvero dalla </a:t>
              </a:r>
              <a:r>
                <a:rPr lang="it-IT" sz="1400" dirty="0"/>
                <a:t>data di valuta dell’erogazione o del perfezionamento </a:t>
              </a:r>
              <a:r>
                <a:rPr lang="it-IT" sz="1400" b="0" dirty="0"/>
                <a:t>del finanziamento </a:t>
              </a:r>
              <a:r>
                <a:rPr lang="it-IT" b="0" i="1" dirty="0" smtClean="0"/>
                <a:t>(Parte II, F.4.3)</a:t>
              </a:r>
              <a:r>
                <a:rPr lang="it-IT" b="0" dirty="0" smtClean="0"/>
                <a:t> </a:t>
              </a:r>
              <a:endParaRPr lang="it-IT" b="0" dirty="0"/>
            </a:p>
          </p:txBody>
        </p:sp>
      </p:gr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egnaposto numero diapositiva 3"/>
          <p:cNvSpPr>
            <a:spLocks noGrp="1"/>
          </p:cNvSpPr>
          <p:nvPr>
            <p:ph type="sldNum" sz="quarter" idx="12"/>
          </p:nvPr>
        </p:nvSpPr>
        <p:spPr>
          <a:noFill/>
        </p:spPr>
        <p:txBody>
          <a:bodyPr/>
          <a:lstStyle/>
          <a:p>
            <a:fld id="{07A78A51-611B-4E4E-B43F-52D2EB1B3FA8}" type="slidenum">
              <a:rPr lang="it-IT" smtClean="0"/>
              <a:pPr/>
              <a:t>65</a:t>
            </a:fld>
            <a:endParaRPr lang="it-IT" smtClean="0"/>
          </a:p>
        </p:txBody>
      </p:sp>
      <p:sp>
        <p:nvSpPr>
          <p:cNvPr id="23555" name="Rectangle 14"/>
          <p:cNvSpPr>
            <a:spLocks noChangeArrowheads="1"/>
          </p:cNvSpPr>
          <p:nvPr/>
        </p:nvSpPr>
        <p:spPr bwMode="auto">
          <a:xfrm>
            <a:off x="827088" y="252413"/>
            <a:ext cx="8137525" cy="676257"/>
          </a:xfrm>
          <a:prstGeom prst="rect">
            <a:avLst/>
          </a:prstGeom>
          <a:noFill/>
          <a:ln w="9525">
            <a:noFill/>
            <a:miter lim="800000"/>
            <a:headEnd/>
            <a:tailEnd/>
          </a:ln>
        </p:spPr>
        <p:txBody>
          <a:bodyPr lIns="91432" tIns="45716" rIns="91432" bIns="45716"/>
          <a:lstStyle/>
          <a:p>
            <a:pPr algn="just"/>
            <a:r>
              <a:rPr lang="it-IT" sz="1600" dirty="0">
                <a:solidFill>
                  <a:srgbClr val="00458A"/>
                </a:solidFill>
                <a:latin typeface="+mj-lt"/>
                <a:ea typeface="+mj-ea"/>
                <a:cs typeface="+mj-cs"/>
              </a:rPr>
              <a:t>Migliore disciplina del Fondo e recepimento delle delibere già adottate dal Comitato – Gestione </a:t>
            </a:r>
            <a:r>
              <a:rPr lang="it-IT" sz="1600" dirty="0" smtClean="0">
                <a:solidFill>
                  <a:srgbClr val="00458A"/>
                </a:solidFill>
                <a:latin typeface="+mj-lt"/>
                <a:ea typeface="+mj-ea"/>
                <a:cs typeface="+mj-cs"/>
              </a:rPr>
              <a:t>dell’operazione</a:t>
            </a:r>
            <a:endParaRPr lang="it-IT" sz="1400" b="1" dirty="0">
              <a:solidFill>
                <a:schemeClr val="tx2"/>
              </a:solidFill>
            </a:endParaRPr>
          </a:p>
        </p:txBody>
      </p:sp>
      <p:sp>
        <p:nvSpPr>
          <p:cNvPr id="27" name="TextBox 60"/>
          <p:cNvSpPr txBox="1">
            <a:spLocks noChangeArrowheads="1"/>
          </p:cNvSpPr>
          <p:nvPr>
            <p:custDataLst>
              <p:tags r:id="rId1"/>
            </p:custDataLst>
          </p:nvPr>
        </p:nvSpPr>
        <p:spPr bwMode="auto">
          <a:xfrm>
            <a:off x="971550" y="1163638"/>
            <a:ext cx="7958138" cy="550850"/>
          </a:xfrm>
          <a:prstGeom prst="rect">
            <a:avLst/>
          </a:prstGeom>
          <a:solidFill>
            <a:schemeClr val="bg1">
              <a:lumMod val="50000"/>
            </a:schemeClr>
          </a:solidFill>
          <a:ln>
            <a:noFill/>
          </a:ln>
        </p:spPr>
        <p:txBody>
          <a:bodyPr tIns="18000" bIns="18000" anchor="ctr">
            <a:noAutofit/>
          </a:bodyPr>
          <a:lstStyle>
            <a:lvl1pPr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algn="l" eaLnBrk="1" hangingPunct="1">
              <a:lnSpc>
                <a:spcPct val="100000"/>
              </a:lnSpc>
              <a:buFont typeface="Webdings" pitchFamily="18" charset="2"/>
              <a:buNone/>
              <a:defRPr/>
            </a:pPr>
            <a:r>
              <a:rPr lang="it-IT" sz="1600" b="1" dirty="0" smtClean="0">
                <a:solidFill>
                  <a:schemeClr val="bg1"/>
                </a:solidFill>
              </a:rPr>
              <a:t>Variazioni dei requisiti soggettivi o oggettivi sulla base dei quali è concessa la garanzia</a:t>
            </a:r>
          </a:p>
        </p:txBody>
      </p:sp>
      <p:grpSp>
        <p:nvGrpSpPr>
          <p:cNvPr id="2" name="Gruppo 7"/>
          <p:cNvGrpSpPr>
            <a:grpSpLocks/>
          </p:cNvGrpSpPr>
          <p:nvPr/>
        </p:nvGrpSpPr>
        <p:grpSpPr bwMode="auto">
          <a:xfrm>
            <a:off x="971550" y="1628776"/>
            <a:ext cx="7948613" cy="4701962"/>
            <a:chOff x="935038" y="2193925"/>
            <a:chExt cx="7948612" cy="24400504"/>
          </a:xfrm>
        </p:grpSpPr>
        <p:sp>
          <p:nvSpPr>
            <p:cNvPr id="23559"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3560"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3561"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33" name="TextBox 26"/>
            <p:cNvSpPr txBox="1">
              <a:spLocks noChangeArrowheads="1"/>
            </p:cNvSpPr>
            <p:nvPr/>
          </p:nvSpPr>
          <p:spPr bwMode="auto">
            <a:xfrm>
              <a:off x="935038" y="3451220"/>
              <a:ext cx="7894637" cy="23143209"/>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Le </a:t>
              </a:r>
              <a:r>
                <a:rPr lang="it-IT" sz="1400" b="0" dirty="0"/>
                <a:t>Disposizioni </a:t>
              </a:r>
              <a:r>
                <a:rPr lang="it-IT" sz="1400" b="0" dirty="0" smtClean="0"/>
                <a:t>Operative, da un lato, confermano le precedenti modalità per convalidare la garanzia in caso di variazioni, dall’altro, sulla base dell’esperienza pregressa nella gestione dello strumento integrano le modalità, individuando in maniera puntuale i documenti da inviare nei casi in cui un nuovo soggetto succeda, a titolo particolare </a:t>
              </a:r>
              <a:r>
                <a:rPr lang="it-IT" sz="1400" b="0" dirty="0"/>
                <a:t>o universale, nelle obbligazioni derivanti dall’operazione </a:t>
              </a:r>
              <a:r>
                <a:rPr lang="it-IT" sz="1400" b="0" dirty="0" smtClean="0"/>
                <a:t>già garantita. </a:t>
              </a:r>
            </a:p>
            <a:p>
              <a:pPr marL="0" indent="0" algn="just" eaLnBrk="1" hangingPunct="1">
                <a:lnSpc>
                  <a:spcPct val="120000"/>
                </a:lnSpc>
                <a:spcBef>
                  <a:spcPts val="600"/>
                </a:spcBef>
                <a:buClrTx/>
                <a:defRPr/>
              </a:pPr>
              <a:r>
                <a:rPr lang="it-IT" sz="1400" b="0" dirty="0" smtClean="0"/>
                <a:t>Un’ulteriore novità, volta a semplificare le modalità di richiesta e gestione del Fondo, riguarda l’individuazione dei casi in cui la </a:t>
              </a:r>
              <a:r>
                <a:rPr lang="it-IT" sz="1400" dirty="0" smtClean="0"/>
                <a:t>garanzia è confermata d’ufficio</a:t>
              </a:r>
              <a:r>
                <a:rPr lang="it-IT" sz="1400" b="0" dirty="0" smtClean="0"/>
                <a:t>:</a:t>
              </a:r>
            </a:p>
            <a:p>
              <a:pPr marL="355600" indent="-177800" algn="just" eaLnBrk="1" hangingPunct="1">
                <a:lnSpc>
                  <a:spcPct val="120000"/>
                </a:lnSpc>
                <a:spcBef>
                  <a:spcPts val="600"/>
                </a:spcBef>
                <a:buClrTx/>
                <a:buFont typeface="Wingdings" pitchFamily="2" charset="2"/>
                <a:buChar char="§"/>
                <a:defRPr/>
              </a:pPr>
              <a:r>
                <a:rPr lang="it-IT" sz="1400" dirty="0" smtClean="0"/>
                <a:t>cessione della titolarità del credito </a:t>
              </a:r>
              <a:r>
                <a:rPr lang="it-IT" sz="1400" b="0" dirty="0" smtClean="0"/>
                <a:t>in una data successiva all’ammissione dell’operazione alla Garanzia Diretta</a:t>
              </a:r>
              <a:r>
                <a:rPr lang="it-IT" sz="1400" b="0" i="1" dirty="0" smtClean="0"/>
                <a:t> </a:t>
              </a:r>
              <a:r>
                <a:rPr lang="it-IT" b="0" i="1" dirty="0" smtClean="0"/>
                <a:t>(Parte II, F.6.3)</a:t>
              </a:r>
              <a:r>
                <a:rPr lang="it-IT" b="0" dirty="0" smtClean="0"/>
                <a:t>;</a:t>
              </a:r>
            </a:p>
            <a:p>
              <a:pPr marL="355600" indent="-177800" algn="just" eaLnBrk="1" hangingPunct="1">
                <a:lnSpc>
                  <a:spcPct val="120000"/>
                </a:lnSpc>
                <a:spcBef>
                  <a:spcPts val="600"/>
                </a:spcBef>
                <a:buClrTx/>
                <a:buFont typeface="Wingdings" pitchFamily="2" charset="2"/>
                <a:buChar char="§"/>
                <a:defRPr/>
              </a:pPr>
              <a:r>
                <a:rPr lang="it-IT" sz="1400" b="0" dirty="0" smtClean="0"/>
                <a:t>per le </a:t>
              </a:r>
              <a:r>
                <a:rPr lang="it-IT" sz="1400" dirty="0" smtClean="0"/>
                <a:t>Operazioni </a:t>
              </a:r>
              <a:r>
                <a:rPr lang="it-IT" sz="1400" dirty="0"/>
                <a:t>di anticipazione dei crediti verso la P.A., </a:t>
              </a:r>
              <a:r>
                <a:rPr lang="it-IT" sz="1400" b="0" dirty="0" smtClean="0"/>
                <a:t>qualora, a </a:t>
              </a:r>
              <a:r>
                <a:rPr lang="it-IT" sz="1400" b="0" dirty="0"/>
                <a:t>seguito di un’estensione dell’operazione, il soggetto richiedente faccia espressa richiesta di allungamento della </a:t>
              </a:r>
              <a:r>
                <a:rPr lang="it-IT" sz="1400" b="0" dirty="0" smtClean="0"/>
                <a:t>Garanzia, </a:t>
              </a:r>
              <a:r>
                <a:rPr lang="it-IT" sz="1400" b="0" dirty="0"/>
                <a:t>a fronte del mancato pagamento dei crediti nei termini dell’operazione di anticipazione e a condizione che la  certificazione di tali crediti dell’Amministrazione debitrice non prevedesse una data di </a:t>
              </a:r>
              <a:r>
                <a:rPr lang="it-IT" sz="1400" b="0" dirty="0" smtClean="0"/>
                <a:t>pagamento</a:t>
              </a:r>
              <a:r>
                <a:rPr lang="it-IT" sz="1400" b="0" dirty="0"/>
                <a:t> </a:t>
              </a:r>
              <a:r>
                <a:rPr lang="it-IT" sz="1400" b="0" dirty="0" smtClean="0"/>
                <a:t>(facoltà concessa </a:t>
              </a:r>
              <a:r>
                <a:rPr lang="it-IT" sz="1400" b="0" dirty="0"/>
                <a:t>al soggetto richiedente per non più di due volte e per un periodo complessivo non superiore a 12 </a:t>
              </a:r>
              <a:r>
                <a:rPr lang="it-IT" sz="1400" b="0" dirty="0" smtClean="0"/>
                <a:t>mesi).</a:t>
              </a:r>
              <a:r>
                <a:rPr lang="it-IT" sz="1400" b="0" i="1" dirty="0" smtClean="0"/>
                <a:t> </a:t>
              </a:r>
              <a:r>
                <a:rPr lang="it-IT" b="0" i="1" dirty="0" smtClean="0"/>
                <a:t>(Parte II, F.6.3) </a:t>
              </a:r>
              <a:endParaRPr lang="it-IT" b="0" i="1" dirty="0"/>
            </a:p>
          </p:txBody>
        </p:sp>
      </p:gr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egnaposto numero diapositiva 3"/>
          <p:cNvSpPr>
            <a:spLocks noGrp="1"/>
          </p:cNvSpPr>
          <p:nvPr>
            <p:ph type="sldNum" sz="quarter" idx="12"/>
          </p:nvPr>
        </p:nvSpPr>
        <p:spPr>
          <a:noFill/>
        </p:spPr>
        <p:txBody>
          <a:bodyPr/>
          <a:lstStyle/>
          <a:p>
            <a:fld id="{B63399BC-9F0F-44E6-A2B7-2B1FC6507CDD}" type="slidenum">
              <a:rPr lang="it-IT" smtClean="0"/>
              <a:pPr/>
              <a:t>66</a:t>
            </a:fld>
            <a:endParaRPr lang="it-IT" smtClean="0"/>
          </a:p>
        </p:txBody>
      </p:sp>
      <p:sp>
        <p:nvSpPr>
          <p:cNvPr id="24579" name="Rectangle 14"/>
          <p:cNvSpPr>
            <a:spLocks noChangeArrowheads="1"/>
          </p:cNvSpPr>
          <p:nvPr/>
        </p:nvSpPr>
        <p:spPr bwMode="auto">
          <a:xfrm>
            <a:off x="827088" y="252413"/>
            <a:ext cx="8137525" cy="676257"/>
          </a:xfrm>
          <a:prstGeom prst="rect">
            <a:avLst/>
          </a:prstGeom>
          <a:noFill/>
          <a:ln w="9525">
            <a:noFill/>
            <a:miter lim="800000"/>
            <a:headEnd/>
            <a:tailEnd/>
          </a:ln>
        </p:spPr>
        <p:txBody>
          <a:bodyPr lIns="91432" tIns="45716" rIns="91432" bIns="45716"/>
          <a:lstStyle/>
          <a:p>
            <a:pPr algn="just"/>
            <a:r>
              <a:rPr lang="it-IT" sz="1600" dirty="0">
                <a:solidFill>
                  <a:srgbClr val="00458A"/>
                </a:solidFill>
                <a:latin typeface="+mj-lt"/>
                <a:ea typeface="+mj-ea"/>
                <a:cs typeface="+mj-cs"/>
              </a:rPr>
              <a:t>Migliore disciplina del Fondo e recepimento delle delibere già adottate dal Comitato – Gestione </a:t>
            </a:r>
            <a:r>
              <a:rPr lang="it-IT" sz="1600" dirty="0" smtClean="0">
                <a:solidFill>
                  <a:srgbClr val="00458A"/>
                </a:solidFill>
                <a:latin typeface="+mj-lt"/>
                <a:ea typeface="+mj-ea"/>
                <a:cs typeface="+mj-cs"/>
              </a:rPr>
              <a:t>dell’operazione</a:t>
            </a:r>
            <a:endParaRPr lang="it-IT" sz="1400" b="1" dirty="0">
              <a:solidFill>
                <a:schemeClr val="tx2"/>
              </a:solidFill>
            </a:endParaRPr>
          </a:p>
        </p:txBody>
      </p:sp>
      <p:sp>
        <p:nvSpPr>
          <p:cNvPr id="12" name="TextBox 60"/>
          <p:cNvSpPr txBox="1">
            <a:spLocks noChangeArrowheads="1"/>
          </p:cNvSpPr>
          <p:nvPr>
            <p:custDataLst>
              <p:tags r:id="rId1"/>
            </p:custDataLst>
          </p:nvPr>
        </p:nvSpPr>
        <p:spPr bwMode="auto">
          <a:xfrm>
            <a:off x="971550" y="1125538"/>
            <a:ext cx="7958138" cy="358775"/>
          </a:xfrm>
          <a:prstGeom prst="rect">
            <a:avLst/>
          </a:prstGeom>
          <a:solidFill>
            <a:schemeClr val="bg1">
              <a:lumMod val="50000"/>
            </a:schemeClr>
          </a:solidFill>
          <a:ln>
            <a:noFill/>
          </a:ln>
        </p:spPr>
        <p:txBody>
          <a:bodyPr tIns="18000" bIns="18000" anchor="ctr">
            <a:normAutofit/>
          </a:bodyPr>
          <a:lstStyle>
            <a:lvl1pPr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algn="l" eaLnBrk="1" hangingPunct="1">
              <a:lnSpc>
                <a:spcPct val="100000"/>
              </a:lnSpc>
              <a:buFont typeface="Webdings" pitchFamily="18" charset="2"/>
              <a:buNone/>
              <a:defRPr/>
            </a:pPr>
            <a:r>
              <a:rPr lang="it-IT" sz="1600" b="1" dirty="0" smtClean="0">
                <a:solidFill>
                  <a:schemeClr val="bg1"/>
                </a:solidFill>
              </a:rPr>
              <a:t>Verifica della realizzazione degli investimenti </a:t>
            </a:r>
          </a:p>
        </p:txBody>
      </p:sp>
      <p:grpSp>
        <p:nvGrpSpPr>
          <p:cNvPr id="2" name="Gruppo 7"/>
          <p:cNvGrpSpPr>
            <a:grpSpLocks/>
          </p:cNvGrpSpPr>
          <p:nvPr/>
        </p:nvGrpSpPr>
        <p:grpSpPr bwMode="auto">
          <a:xfrm>
            <a:off x="971550" y="1557338"/>
            <a:ext cx="7948613" cy="4814793"/>
            <a:chOff x="935038" y="2193925"/>
            <a:chExt cx="7948612" cy="16231691"/>
          </a:xfrm>
        </p:grpSpPr>
        <p:sp>
          <p:nvSpPr>
            <p:cNvPr id="24590"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4591"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4592"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9" name="TextBox 26"/>
            <p:cNvSpPr txBox="1">
              <a:spLocks noChangeArrowheads="1"/>
            </p:cNvSpPr>
            <p:nvPr/>
          </p:nvSpPr>
          <p:spPr bwMode="auto">
            <a:xfrm>
              <a:off x="935038" y="2519510"/>
              <a:ext cx="7894637" cy="15906106"/>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Ai fini della semplificazione e di una migliore disciplina del Fondo in materia di verifica deli investimenti (ad eccezione di quelli erogati secondo il regime </a:t>
              </a:r>
              <a:r>
                <a:rPr lang="it-IT" sz="1400" b="0" i="1" dirty="0" smtClean="0"/>
                <a:t>de minimis) </a:t>
              </a:r>
              <a:r>
                <a:rPr lang="it-IT" sz="1400" b="0" dirty="0" smtClean="0"/>
                <a:t>si prevedono impegni per i soggetti richiedenti, che sono tenuti a richiedere alla PMI </a:t>
              </a:r>
              <a:r>
                <a:rPr lang="it-IT" sz="1400" b="0" dirty="0"/>
                <a:t>idonea documentazione </a:t>
              </a:r>
              <a:r>
                <a:rPr lang="it-IT" sz="1400" b="0" dirty="0" smtClean="0"/>
                <a:t>(copia </a:t>
              </a:r>
              <a:r>
                <a:rPr lang="it-IT" sz="1400" b="0" dirty="0"/>
                <a:t>delle fatture o documenti equipollenti) comprovante la realizzazione degli </a:t>
              </a:r>
              <a:r>
                <a:rPr lang="it-IT" sz="1400" b="0" dirty="0" smtClean="0"/>
                <a:t>investimenti</a:t>
              </a:r>
              <a:r>
                <a:rPr lang="it-IT" sz="1400" b="0" dirty="0"/>
                <a:t>, prima dell’erogazione del finanziamento ovvero entro tre mesi dall’avvenuta erogazione </a:t>
              </a:r>
              <a:r>
                <a:rPr lang="it-IT" sz="1400" b="0" dirty="0" smtClean="0"/>
                <a:t>dello stesso  </a:t>
              </a:r>
              <a:r>
                <a:rPr lang="it-IT" b="0" i="1" dirty="0" smtClean="0"/>
                <a:t>(Parte II, F.7.1) </a:t>
              </a:r>
            </a:p>
            <a:p>
              <a:pPr marL="0" indent="0" algn="just" eaLnBrk="1" hangingPunct="1">
                <a:lnSpc>
                  <a:spcPct val="120000"/>
                </a:lnSpc>
                <a:spcBef>
                  <a:spcPts val="600"/>
                </a:spcBef>
                <a:buClrTx/>
                <a:defRPr/>
              </a:pPr>
              <a:r>
                <a:rPr lang="it-IT" sz="1400" b="0" dirty="0" smtClean="0"/>
                <a:t>Le Disposizioni Operative specificano </a:t>
              </a:r>
              <a:r>
                <a:rPr lang="it-IT" sz="1400" b="0" dirty="0"/>
                <a:t>inoltre </a:t>
              </a:r>
              <a:r>
                <a:rPr lang="it-IT" sz="1400" b="0" dirty="0" smtClean="0"/>
                <a:t>che:</a:t>
              </a:r>
            </a:p>
            <a:p>
              <a:pPr marL="171450" indent="-171450" algn="just" eaLnBrk="1" hangingPunct="1">
                <a:lnSpc>
                  <a:spcPct val="120000"/>
                </a:lnSpc>
                <a:spcBef>
                  <a:spcPts val="600"/>
                </a:spcBef>
                <a:buClrTx/>
                <a:buFont typeface="Wingdings" pitchFamily="2" charset="2"/>
                <a:buChar char="§"/>
                <a:defRPr/>
              </a:pPr>
              <a:r>
                <a:rPr lang="it-IT" sz="1400" b="0" dirty="0" smtClean="0"/>
                <a:t>il </a:t>
              </a:r>
              <a:r>
                <a:rPr lang="it-IT" sz="1400" b="0" dirty="0"/>
                <a:t>mancato invio </a:t>
              </a:r>
              <a:r>
                <a:rPr lang="it-IT" sz="1400" b="0" dirty="0" smtClean="0"/>
                <a:t>della </a:t>
              </a:r>
              <a:r>
                <a:rPr lang="it-IT" sz="1400" b="0" dirty="0"/>
                <a:t>documentazione </a:t>
              </a:r>
              <a:r>
                <a:rPr lang="it-IT" sz="1400" b="0" dirty="0" smtClean="0"/>
                <a:t>comprovante </a:t>
              </a:r>
              <a:r>
                <a:rPr lang="it-IT" sz="1400" b="0" dirty="0"/>
                <a:t>la realizzazione degli investimenti da parte della PMI </a:t>
              </a:r>
              <a:r>
                <a:rPr lang="it-IT" sz="1400" b="0" dirty="0" smtClean="0"/>
                <a:t>può comportare </a:t>
              </a:r>
              <a:r>
                <a:rPr lang="it-IT" sz="1400" b="0" dirty="0"/>
                <a:t>la revoca della concessione dell’agevolazione e il pagamento da parte </a:t>
              </a:r>
              <a:r>
                <a:rPr lang="it-IT" sz="1400" b="0" dirty="0" smtClean="0"/>
                <a:t>della PMI </a:t>
              </a:r>
              <a:r>
                <a:rPr lang="it-IT" sz="1400" b="0" dirty="0"/>
                <a:t>di un importo pari all’ESL comunicato dal </a:t>
              </a:r>
              <a:r>
                <a:rPr lang="it-IT" sz="1400" b="0" dirty="0" smtClean="0"/>
                <a:t>Gestore. In tale caso, a fronte della revoca dell’agevolazione, </a:t>
              </a:r>
              <a:r>
                <a:rPr lang="it-IT" sz="1400" dirty="0" smtClean="0"/>
                <a:t>la garanzia per il soggetto richiedente rimane efficace  </a:t>
              </a:r>
              <a:r>
                <a:rPr lang="it-IT" b="0" i="1" dirty="0" smtClean="0"/>
                <a:t>(Parte II, F.7.1; G.2.1) </a:t>
              </a:r>
            </a:p>
            <a:p>
              <a:pPr marL="171450" indent="-171450" algn="just" eaLnBrk="1" hangingPunct="1">
                <a:lnSpc>
                  <a:spcPct val="120000"/>
                </a:lnSpc>
                <a:spcBef>
                  <a:spcPts val="600"/>
                </a:spcBef>
                <a:buClrTx/>
                <a:buFont typeface="Wingdings" pitchFamily="2" charset="2"/>
                <a:buChar char="§"/>
                <a:defRPr/>
              </a:pPr>
              <a:r>
                <a:rPr lang="it-IT" sz="1400" b="0" dirty="0"/>
                <a:t>il soggetto richiedente deve trasmettere la documentazione comprovante la realizzazione degli </a:t>
              </a:r>
              <a:r>
                <a:rPr lang="it-IT" sz="1400" b="0" dirty="0" smtClean="0"/>
                <a:t>investimenti al </a:t>
              </a:r>
              <a:r>
                <a:rPr lang="it-IT" sz="1400" b="0" dirty="0"/>
                <a:t>Gestore </a:t>
              </a:r>
              <a:r>
                <a:rPr lang="it-IT" sz="1400" b="0" dirty="0" smtClean="0"/>
                <a:t>o </a:t>
              </a:r>
              <a:r>
                <a:rPr lang="it-IT" sz="1400" b="0" dirty="0"/>
                <a:t>dimostrare di aver richiesto tale documentazione </a:t>
              </a:r>
              <a:r>
                <a:rPr lang="it-IT" sz="1400" b="0" dirty="0" smtClean="0"/>
                <a:t>alla PMI tramite </a:t>
              </a:r>
              <a:r>
                <a:rPr lang="it-IT" sz="1400" b="0" dirty="0"/>
                <a:t>mezzi che forniscano la </a:t>
              </a:r>
              <a:r>
                <a:rPr lang="it-IT" sz="1400" dirty="0"/>
                <a:t>prova certa di ricezione </a:t>
              </a:r>
              <a:r>
                <a:rPr lang="it-IT" sz="1400" b="0" dirty="0" smtClean="0"/>
                <a:t>ovvero </a:t>
              </a:r>
              <a:r>
                <a:rPr lang="it-IT" sz="1400" b="0" dirty="0"/>
                <a:t>di aver previsto tale obbligo in capo a quest’ultimo all’interno del contratto di finanziamento o nei singoli atti di </a:t>
              </a:r>
              <a:r>
                <a:rPr lang="it-IT" sz="1400" b="0" dirty="0" smtClean="0"/>
                <a:t>erogazione</a:t>
              </a:r>
              <a:r>
                <a:rPr lang="it-IT" sz="1400" b="0" i="1" dirty="0" smtClean="0"/>
                <a:t> </a:t>
              </a:r>
              <a:r>
                <a:rPr lang="it-IT" b="0" i="1" dirty="0" smtClean="0"/>
                <a:t>(Parte II, F.7.2)</a:t>
              </a:r>
              <a:r>
                <a:rPr lang="it-IT" b="0" dirty="0" smtClean="0"/>
                <a:t> </a:t>
              </a:r>
              <a:endParaRPr lang="it-IT" b="0" dirty="0"/>
            </a:p>
          </p:txBody>
        </p:sp>
      </p:gr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67</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923401"/>
            <a:ext cx="5764212" cy="276999"/>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800" dirty="0" smtClean="0">
                <a:solidFill>
                  <a:srgbClr val="00458A"/>
                </a:solidFill>
              </a:rPr>
              <a:t>Attivazione della garanzia</a:t>
            </a:r>
            <a:endParaRPr lang="it-IT" sz="18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extLst>
      <p:ext uri="{BB962C8B-B14F-4D97-AF65-F5344CB8AC3E}">
        <p14:creationId xmlns="" xmlns:p14="http://schemas.microsoft.com/office/powerpoint/2010/main" val="1320715048"/>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egnaposto numero diapositiva 7"/>
          <p:cNvSpPr>
            <a:spLocks noGrp="1"/>
          </p:cNvSpPr>
          <p:nvPr>
            <p:ph type="sldNum" sz="quarter" idx="12"/>
          </p:nvPr>
        </p:nvSpPr>
        <p:spPr>
          <a:noFill/>
        </p:spPr>
        <p:txBody>
          <a:bodyPr/>
          <a:lstStyle/>
          <a:p>
            <a:fld id="{B6266D30-F58D-4539-98B6-9B85F145D67E}" type="slidenum">
              <a:rPr lang="it-IT" smtClean="0"/>
              <a:pPr/>
              <a:t>68</a:t>
            </a:fld>
            <a:endParaRPr lang="it-IT" smtClean="0"/>
          </a:p>
        </p:txBody>
      </p:sp>
      <p:sp>
        <p:nvSpPr>
          <p:cNvPr id="39939" name="Rectangle 4"/>
          <p:cNvSpPr>
            <a:spLocks noGrp="1" noChangeArrowheads="1"/>
          </p:cNvSpPr>
          <p:nvPr>
            <p:ph type="title"/>
          </p:nvPr>
        </p:nvSpPr>
        <p:spPr bwMode="auto">
          <a:xfrm>
            <a:off x="981075" y="0"/>
            <a:ext cx="7751763" cy="994092"/>
          </a:xfrm>
          <a:noFill/>
          <a:ln>
            <a:miter lim="800000"/>
            <a:headEnd/>
            <a:tailEnd/>
          </a:ln>
        </p:spPr>
        <p:txBody>
          <a:bodyPr vert="horz" wrap="square" lIns="91432" tIns="45716" rIns="91432" bIns="45716" numCol="1" anchor="t" anchorCtr="0" compatLnSpc="1">
            <a:prstTxWarp prst="textNoShape">
              <a:avLst/>
            </a:prstTxWarp>
          </a:bodyPr>
          <a:lstStyle/>
          <a:p>
            <a:pPr defTabSz="892175">
              <a:spcBef>
                <a:spcPct val="20000"/>
              </a:spcBef>
            </a:pPr>
            <a:r>
              <a:rPr lang="it-IT" dirty="0" smtClean="0">
                <a:solidFill>
                  <a:srgbClr val="00458A"/>
                </a:solidFill>
              </a:rPr>
              <a:t/>
            </a:r>
            <a:br>
              <a:rPr lang="it-IT" dirty="0" smtClean="0">
                <a:solidFill>
                  <a:srgbClr val="00458A"/>
                </a:solidFill>
              </a:rPr>
            </a:br>
            <a:r>
              <a:rPr lang="it-IT" dirty="0" smtClean="0">
                <a:solidFill>
                  <a:srgbClr val="00458A"/>
                </a:solidFill>
              </a:rPr>
              <a:t>Attivazione</a:t>
            </a:r>
            <a:r>
              <a:rPr lang="it-IT" sz="1800" dirty="0" smtClean="0">
                <a:solidFill>
                  <a:srgbClr val="00458A"/>
                </a:solidFill>
              </a:rPr>
              <a:t/>
            </a:r>
            <a:br>
              <a:rPr lang="it-IT" sz="1800" dirty="0" smtClean="0">
                <a:solidFill>
                  <a:srgbClr val="00458A"/>
                </a:solidFill>
              </a:rPr>
            </a:br>
            <a:r>
              <a:rPr lang="it-IT" sz="1600" dirty="0" smtClean="0">
                <a:solidFill>
                  <a:srgbClr val="00458A"/>
                </a:solidFill>
              </a:rPr>
              <a:t>Definizioni e termini </a:t>
            </a:r>
            <a:r>
              <a:rPr lang="it-IT" sz="1200" b="0" dirty="0" smtClean="0">
                <a:solidFill>
                  <a:srgbClr val="00458A"/>
                </a:solidFill>
              </a:rPr>
              <a:t>(1/2)</a:t>
            </a:r>
            <a:endParaRPr lang="it-IT" sz="1200" b="0" dirty="0" smtClean="0">
              <a:solidFill>
                <a:srgbClr val="FF0000"/>
              </a:solidFill>
            </a:endParaRPr>
          </a:p>
        </p:txBody>
      </p:sp>
      <p:sp>
        <p:nvSpPr>
          <p:cNvPr id="3994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3994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3994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3994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3" name="Rectangle 3"/>
          <p:cNvSpPr>
            <a:spLocks noChangeArrowheads="1"/>
          </p:cNvSpPr>
          <p:nvPr/>
        </p:nvSpPr>
        <p:spPr bwMode="auto">
          <a:xfrm>
            <a:off x="1063625" y="1268730"/>
            <a:ext cx="7653338" cy="5472112"/>
          </a:xfrm>
          <a:prstGeom prst="rect">
            <a:avLst/>
          </a:prstGeom>
          <a:noFill/>
          <a:ln w="9525" algn="ctr">
            <a:noFill/>
            <a:miter lim="800000"/>
            <a:headEnd/>
            <a:tailEnd/>
          </a:ln>
          <a:effectLst/>
        </p:spPr>
        <p:txBody>
          <a:bodyPr lIns="91432" tIns="72000" rIns="91432" bIns="45716"/>
          <a:lstStyle/>
          <a:p>
            <a:pPr marL="90488" algn="just" eaLnBrk="0" hangingPunct="0">
              <a:buClr>
                <a:srgbClr val="00458A"/>
              </a:buClr>
              <a:tabLst>
                <a:tab pos="901700" algn="l"/>
              </a:tabLst>
            </a:pPr>
            <a:r>
              <a:rPr lang="it-IT" sz="1400" b="0" dirty="0" smtClean="0"/>
              <a:t>In caso di inadempimento del soggetto beneficiario finale, i soggetti richiedenti devono avviare le procedure di recupero del credito inviando, tramite raccomandata A/R o con altri mezzi che possano comprovare la data certa di invio, al soggetto beneficiario finale inadempiente e, per conoscenza, al Gestore, </a:t>
            </a:r>
            <a:r>
              <a:rPr lang="it-IT" sz="1400" dirty="0" smtClean="0"/>
              <a:t>l’intimazione del pagamento </a:t>
            </a:r>
            <a:r>
              <a:rPr lang="it-IT" sz="1400" b="0" dirty="0" smtClean="0"/>
              <a:t>dell’ammontare dell’esposizione per rate o canoni insoluti, capitale residuo e interessi di mora.</a:t>
            </a:r>
          </a:p>
          <a:p>
            <a:pPr marL="90488" algn="just" eaLnBrk="0" hangingPunct="0">
              <a:buClr>
                <a:srgbClr val="00458A"/>
              </a:buClr>
              <a:tabLst>
                <a:tab pos="901700" algn="l"/>
              </a:tabLst>
            </a:pPr>
            <a:endParaRPr lang="it-IT" sz="1400" b="0" dirty="0" smtClean="0"/>
          </a:p>
          <a:p>
            <a:pPr marL="90488" lvl="0" algn="just" eaLnBrk="0" hangingPunct="0">
              <a:buClr>
                <a:srgbClr val="00458A"/>
              </a:buClr>
              <a:tabLst>
                <a:tab pos="901700" algn="l"/>
              </a:tabLst>
              <a:defRPr/>
            </a:pPr>
            <a:r>
              <a:rPr lang="it-IT" sz="1400" b="0" dirty="0" smtClean="0"/>
              <a:t>Per </a:t>
            </a:r>
            <a:r>
              <a:rPr lang="it-IT" sz="1400" dirty="0" smtClean="0"/>
              <a:t>data di inadempimento </a:t>
            </a:r>
            <a:r>
              <a:rPr lang="it-IT" sz="1400" b="0" dirty="0" smtClean="0"/>
              <a:t>si intende:</a:t>
            </a:r>
          </a:p>
          <a:p>
            <a:pPr marL="360000" lvl="0" indent="-180000" algn="just" eaLnBrk="0" hangingPunct="0">
              <a:buClrTx/>
              <a:buFont typeface="Wingdings" pitchFamily="2" charset="2"/>
              <a:buChar char="§"/>
              <a:tabLst>
                <a:tab pos="901700" algn="l"/>
              </a:tabLst>
              <a:defRPr/>
            </a:pPr>
            <a:r>
              <a:rPr lang="it-IT" sz="1400" b="0" dirty="0" smtClean="0"/>
              <a:t> per i finanziamenti con durata ≤  a 18 mesi senza PDA la data di risoluzione/revoca;</a:t>
            </a:r>
          </a:p>
          <a:p>
            <a:pPr marL="360000" indent="-180000" algn="just" eaLnBrk="0" hangingPunct="0">
              <a:buClrTx/>
              <a:buFont typeface="Wingdings" pitchFamily="2" charset="2"/>
              <a:buChar char="§"/>
              <a:tabLst>
                <a:tab pos="901700" algn="l"/>
              </a:tabLst>
              <a:defRPr/>
            </a:pPr>
            <a:r>
              <a:rPr lang="it-IT" sz="1400" b="0" dirty="0" smtClean="0"/>
              <a:t> per i finanziamenti con PDA la data della prima rata insoluta, anche parzialmente;</a:t>
            </a:r>
          </a:p>
          <a:p>
            <a:pPr marL="360000" indent="-180000" algn="just" eaLnBrk="0" hangingPunct="0">
              <a:buClrTx/>
              <a:buFont typeface="Wingdings" pitchFamily="2" charset="2"/>
              <a:buChar char="§"/>
              <a:tabLst>
                <a:tab pos="901700" algn="l"/>
              </a:tabLst>
              <a:defRPr/>
            </a:pPr>
            <a:r>
              <a:rPr lang="it-IT" sz="1400" b="0" dirty="0" smtClean="0"/>
              <a:t>nel caso di ammissione a procedure concorsuali, in mancanza di una precedente rata insoluta, la data di ammissione del soggetto beneficiario finale alle procedure concorsuali:</a:t>
            </a:r>
          </a:p>
          <a:p>
            <a:pPr marL="712788" lvl="1" indent="-169863" algn="just" eaLnBrk="0" hangingPunct="0">
              <a:buClrTx/>
              <a:buFont typeface="Wingdings" pitchFamily="2" charset="2"/>
              <a:buChar char="Ø"/>
              <a:tabLst>
                <a:tab pos="901700" algn="l"/>
              </a:tabLst>
              <a:defRPr/>
            </a:pPr>
            <a:r>
              <a:rPr lang="it-IT" sz="1400" b="0" dirty="0" smtClean="0"/>
              <a:t>la data della sentenza del Tribunale di dichiarazione di fallimento;</a:t>
            </a:r>
          </a:p>
          <a:p>
            <a:pPr marL="712788" lvl="1" indent="-169863" algn="just" eaLnBrk="0" hangingPunct="0">
              <a:buClrTx/>
              <a:buFont typeface="Wingdings" pitchFamily="2" charset="2"/>
              <a:buChar char="Ø"/>
              <a:tabLst>
                <a:tab pos="901700" algn="l"/>
              </a:tabLst>
              <a:defRPr/>
            </a:pPr>
            <a:r>
              <a:rPr lang="it-IT" sz="1400" b="0" dirty="0" smtClean="0"/>
              <a:t>la data del decreto del Tribunale di ammissione alla procedura di concordato preventivo;</a:t>
            </a:r>
          </a:p>
          <a:p>
            <a:pPr marL="712788" lvl="1" indent="-169863" algn="just" eaLnBrk="0" hangingPunct="0">
              <a:buClrTx/>
              <a:buFont typeface="Wingdings" pitchFamily="2" charset="2"/>
              <a:buChar char="Ø"/>
              <a:tabLst>
                <a:tab pos="901700" algn="l"/>
              </a:tabLst>
              <a:defRPr/>
            </a:pPr>
            <a:r>
              <a:rPr lang="it-IT" sz="1400" b="0" dirty="0" smtClean="0"/>
              <a:t>la data di ammissione alle altre procedure concorsuali.</a:t>
            </a:r>
          </a:p>
          <a:p>
            <a:pPr marL="712788" lvl="1" indent="-169863" algn="just" eaLnBrk="0" hangingPunct="0">
              <a:buClrTx/>
              <a:tabLst>
                <a:tab pos="901700" algn="l"/>
              </a:tabLst>
              <a:defRPr/>
            </a:pPr>
            <a:endParaRPr lang="it-IT" sz="1400" b="0" dirty="0" smtClean="0"/>
          </a:p>
          <a:p>
            <a:pPr marL="360000" indent="-180000" algn="just" eaLnBrk="0" hangingPunct="0">
              <a:buClrTx/>
              <a:buFont typeface="Wingdings" pitchFamily="2" charset="2"/>
              <a:buChar char="§"/>
              <a:tabLst>
                <a:tab pos="901700" algn="l"/>
              </a:tabLst>
              <a:defRPr/>
            </a:pPr>
            <a:r>
              <a:rPr lang="it-IT" sz="1400" b="0" dirty="0" smtClean="0"/>
              <a:t> nel caso di operazioni di fideiussione, la data di escussione della fideiussione stessa.</a:t>
            </a:r>
          </a:p>
          <a:p>
            <a:pPr marL="90488" lvl="0" algn="just" eaLnBrk="0" hangingPunct="0">
              <a:buClr>
                <a:srgbClr val="00458A"/>
              </a:buClr>
              <a:tabLst>
                <a:tab pos="901700" algn="l"/>
              </a:tabLst>
              <a:defRPr/>
            </a:pPr>
            <a:endParaRPr lang="it-IT" sz="1400" b="0" dirty="0" smtClean="0"/>
          </a:p>
        </p:txBody>
      </p:sp>
    </p:spTree>
    <p:extLst>
      <p:ext uri="{BB962C8B-B14F-4D97-AF65-F5344CB8AC3E}">
        <p14:creationId xmlns="" xmlns:p14="http://schemas.microsoft.com/office/powerpoint/2010/main" val="229018866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egnaposto numero diapositiva 7"/>
          <p:cNvSpPr>
            <a:spLocks noGrp="1"/>
          </p:cNvSpPr>
          <p:nvPr>
            <p:ph type="sldNum" sz="quarter" idx="12"/>
          </p:nvPr>
        </p:nvSpPr>
        <p:spPr>
          <a:noFill/>
        </p:spPr>
        <p:txBody>
          <a:bodyPr/>
          <a:lstStyle/>
          <a:p>
            <a:fld id="{B6266D30-F58D-4539-98B6-9B85F145D67E}" type="slidenum">
              <a:rPr lang="it-IT" smtClean="0"/>
              <a:pPr/>
              <a:t>69</a:t>
            </a:fld>
            <a:endParaRPr lang="it-IT" smtClean="0"/>
          </a:p>
        </p:txBody>
      </p:sp>
      <p:sp>
        <p:nvSpPr>
          <p:cNvPr id="39939" name="Rectangle 4"/>
          <p:cNvSpPr>
            <a:spLocks noGrp="1" noChangeArrowheads="1"/>
          </p:cNvSpPr>
          <p:nvPr>
            <p:ph type="title"/>
          </p:nvPr>
        </p:nvSpPr>
        <p:spPr bwMode="auto">
          <a:xfrm>
            <a:off x="788988" y="272730"/>
            <a:ext cx="7751763" cy="635955"/>
          </a:xfrm>
          <a:noFill/>
          <a:ln>
            <a:miter lim="800000"/>
            <a:headEnd/>
            <a:tailEnd/>
          </a:ln>
        </p:spPr>
        <p:txBody>
          <a:bodyPr vert="horz" wrap="square" lIns="91432" tIns="45716" rIns="91432" bIns="45716" numCol="1" anchor="t" anchorCtr="0" compatLnSpc="1">
            <a:prstTxWarp prst="textNoShape">
              <a:avLst/>
            </a:prstTxWarp>
          </a:bodyPr>
          <a:lstStyle/>
          <a:p>
            <a:pPr defTabSz="892175">
              <a:spcBef>
                <a:spcPct val="20000"/>
              </a:spcBef>
            </a:pPr>
            <a:r>
              <a:rPr lang="it-IT" dirty="0" smtClean="0">
                <a:solidFill>
                  <a:srgbClr val="00458A"/>
                </a:solidFill>
              </a:rPr>
              <a:t>Attivazione</a:t>
            </a:r>
            <a:r>
              <a:rPr lang="it-IT" sz="2000" dirty="0" smtClean="0">
                <a:solidFill>
                  <a:srgbClr val="00458A"/>
                </a:solidFill>
              </a:rPr>
              <a:t/>
            </a:r>
            <a:br>
              <a:rPr lang="it-IT" sz="2000" dirty="0" smtClean="0">
                <a:solidFill>
                  <a:srgbClr val="00458A"/>
                </a:solidFill>
              </a:rPr>
            </a:br>
            <a:r>
              <a:rPr lang="it-IT" sz="1600" dirty="0" smtClean="0">
                <a:solidFill>
                  <a:srgbClr val="00458A"/>
                </a:solidFill>
              </a:rPr>
              <a:t>Definizioni e termini </a:t>
            </a:r>
            <a:r>
              <a:rPr lang="it-IT" sz="1200" b="0" dirty="0" smtClean="0">
                <a:solidFill>
                  <a:srgbClr val="00458A"/>
                </a:solidFill>
              </a:rPr>
              <a:t>(2/</a:t>
            </a:r>
            <a:r>
              <a:rPr lang="it-IT" sz="1200" b="0" dirty="0" err="1" smtClean="0">
                <a:solidFill>
                  <a:srgbClr val="00458A"/>
                </a:solidFill>
              </a:rPr>
              <a:t>2</a:t>
            </a:r>
            <a:r>
              <a:rPr lang="it-IT" sz="1200" b="0" dirty="0" smtClean="0">
                <a:solidFill>
                  <a:srgbClr val="00458A"/>
                </a:solidFill>
              </a:rPr>
              <a:t>)</a:t>
            </a:r>
            <a:endParaRPr lang="it-IT" sz="1200" b="0" dirty="0" smtClean="0">
              <a:solidFill>
                <a:srgbClr val="FF0000"/>
              </a:solidFill>
            </a:endParaRPr>
          </a:p>
        </p:txBody>
      </p:sp>
      <p:sp>
        <p:nvSpPr>
          <p:cNvPr id="3994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3994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3994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3994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3" name="Rectangle 3"/>
          <p:cNvSpPr>
            <a:spLocks noChangeArrowheads="1"/>
          </p:cNvSpPr>
          <p:nvPr/>
        </p:nvSpPr>
        <p:spPr bwMode="auto">
          <a:xfrm>
            <a:off x="981075" y="1019493"/>
            <a:ext cx="7653338" cy="5589270"/>
          </a:xfrm>
          <a:prstGeom prst="rect">
            <a:avLst/>
          </a:prstGeom>
          <a:noFill/>
          <a:ln w="9525" algn="ctr">
            <a:noFill/>
            <a:miter lim="800000"/>
            <a:headEnd/>
            <a:tailEnd/>
          </a:ln>
          <a:effectLst/>
        </p:spPr>
        <p:txBody>
          <a:bodyPr lIns="91432" tIns="72000" rIns="91432" bIns="45716"/>
          <a:lstStyle/>
          <a:p>
            <a:pPr marL="90488" lvl="0" algn="just" eaLnBrk="0" hangingPunct="0">
              <a:buClr>
                <a:srgbClr val="00458A"/>
              </a:buClr>
              <a:tabLst>
                <a:tab pos="901700" algn="l"/>
              </a:tabLst>
              <a:defRPr/>
            </a:pPr>
            <a:r>
              <a:rPr lang="it-IT" sz="1400" b="0" dirty="0" smtClean="0"/>
              <a:t>Per </a:t>
            </a:r>
            <a:r>
              <a:rPr lang="it-IT" sz="1400" dirty="0" smtClean="0"/>
              <a:t>avvio delle procedure di recupero </a:t>
            </a:r>
            <a:r>
              <a:rPr lang="it-IT" sz="1400" b="0" dirty="0" smtClean="0"/>
              <a:t>si intende:</a:t>
            </a:r>
          </a:p>
          <a:p>
            <a:pPr marL="90488" lvl="0" algn="just" eaLnBrk="0" hangingPunct="0">
              <a:buClr>
                <a:srgbClr val="00458A"/>
              </a:buClr>
              <a:tabLst>
                <a:tab pos="901700" algn="l"/>
              </a:tabLst>
              <a:defRPr/>
            </a:pPr>
            <a:endParaRPr lang="it-IT" sz="1400" b="0" dirty="0" smtClean="0"/>
          </a:p>
          <a:p>
            <a:pPr marL="360000" lvl="0" indent="-180000" algn="just" eaLnBrk="0" hangingPunct="0">
              <a:buClrTx/>
              <a:buFont typeface="Wingdings" pitchFamily="2" charset="2"/>
              <a:buChar char="§"/>
              <a:tabLst>
                <a:tab pos="901700" algn="l"/>
              </a:tabLst>
              <a:defRPr/>
            </a:pPr>
            <a:r>
              <a:rPr lang="it-IT" sz="1400" b="0" dirty="0" smtClean="0"/>
              <a:t>nel caso di finanziamenti di durata ≤ a 18 mesi, la revoca/risoluzione dell’operazione contenente l’intimazione al pagamento;</a:t>
            </a:r>
          </a:p>
          <a:p>
            <a:pPr marL="360000" lvl="0" indent="-180000" algn="just" eaLnBrk="0" hangingPunct="0">
              <a:buClrTx/>
              <a:buFont typeface="Wingdings" pitchFamily="2" charset="2"/>
              <a:buChar char="§"/>
              <a:tabLst>
                <a:tab pos="901700" algn="l"/>
              </a:tabLst>
              <a:defRPr/>
            </a:pPr>
            <a:endParaRPr lang="it-IT" sz="1400" b="0" dirty="0" smtClean="0"/>
          </a:p>
          <a:p>
            <a:pPr marL="360000" indent="-180000" algn="just" eaLnBrk="0" hangingPunct="0">
              <a:buClrTx/>
              <a:buFont typeface="Wingdings" pitchFamily="2" charset="2"/>
              <a:buChar char="§"/>
              <a:tabLst>
                <a:tab pos="901700" algn="l"/>
              </a:tabLst>
              <a:defRPr/>
            </a:pPr>
            <a:r>
              <a:rPr lang="it-IT" sz="1400" b="0" dirty="0" smtClean="0"/>
              <a:t>nel caso di finanziamenti di durata &gt; a 18 mesi l’invio di una diffida di pagamento, ovvero il deposito del decreto ingiuntivo;</a:t>
            </a:r>
          </a:p>
          <a:p>
            <a:pPr marL="360000" indent="-180000" algn="just" eaLnBrk="0" hangingPunct="0">
              <a:buClrTx/>
              <a:buFont typeface="Wingdings" pitchFamily="2" charset="2"/>
              <a:buChar char="§"/>
              <a:tabLst>
                <a:tab pos="901700" algn="l"/>
              </a:tabLst>
              <a:defRPr/>
            </a:pPr>
            <a:endParaRPr lang="it-IT" sz="1400" b="0" dirty="0" smtClean="0"/>
          </a:p>
          <a:p>
            <a:pPr marL="360000" indent="-180000" algn="just" eaLnBrk="0" hangingPunct="0">
              <a:buClrTx/>
              <a:buFont typeface="Wingdings" pitchFamily="2" charset="2"/>
              <a:buChar char="§"/>
              <a:tabLst>
                <a:tab pos="901700" algn="l"/>
              </a:tabLst>
              <a:defRPr/>
            </a:pPr>
            <a:r>
              <a:rPr lang="it-IT" sz="1400" b="0" dirty="0" smtClean="0"/>
              <a:t> in caso di procedure concorsuali, il deposito dell’istanza di ammissione allo stato passivo o atto equivalente</a:t>
            </a:r>
          </a:p>
          <a:p>
            <a:pPr marL="360000" indent="-180000" algn="just" eaLnBrk="0" hangingPunct="0">
              <a:buClrTx/>
              <a:buFont typeface="Wingdings" pitchFamily="2" charset="2"/>
              <a:buChar char="§"/>
              <a:tabLst>
                <a:tab pos="901700" algn="l"/>
              </a:tabLst>
              <a:defRPr/>
            </a:pPr>
            <a:endParaRPr lang="it-IT" sz="1400" b="0" dirty="0" smtClean="0"/>
          </a:p>
          <a:p>
            <a:pPr marL="360000" indent="-180000" algn="just" eaLnBrk="0" hangingPunct="0">
              <a:buClrTx/>
              <a:buFont typeface="Wingdings" pitchFamily="2" charset="2"/>
              <a:buChar char="§"/>
              <a:tabLst>
                <a:tab pos="901700" algn="l"/>
              </a:tabLst>
              <a:defRPr/>
            </a:pPr>
            <a:r>
              <a:rPr lang="it-IT" sz="1400" b="0" dirty="0" smtClean="0"/>
              <a:t>Per le operazioni di durata ≤ a 18 mesi senza PDA a pena di inefficacia l’avvio delle procedure di recupero deve avvenire entro e non oltre il mese successivo alla scadenza e deve esserne data comunicazione al Gestore entro 3 mesi dalla data di scadenza dell’operazione.</a:t>
            </a:r>
          </a:p>
          <a:p>
            <a:pPr marL="360000" indent="-180000" algn="just" eaLnBrk="0" hangingPunct="0">
              <a:buClrTx/>
              <a:buFont typeface="Wingdings" pitchFamily="2" charset="2"/>
              <a:buChar char="§"/>
              <a:tabLst>
                <a:tab pos="901700" algn="l"/>
              </a:tabLst>
              <a:defRPr/>
            </a:pPr>
            <a:endParaRPr lang="it-IT" sz="1400" b="0" dirty="0" smtClean="0"/>
          </a:p>
          <a:p>
            <a:pPr marL="360000" indent="-180000" algn="just" eaLnBrk="0" hangingPunct="0">
              <a:buClrTx/>
              <a:buFont typeface="Wingdings" pitchFamily="2" charset="2"/>
              <a:buChar char="§"/>
              <a:tabLst>
                <a:tab pos="901700" algn="l"/>
              </a:tabLst>
              <a:defRPr/>
            </a:pPr>
            <a:r>
              <a:rPr lang="it-IT" sz="1400" b="0" dirty="0" smtClean="0"/>
              <a:t>Per le operazioni di durata &gt; a 18 mesi e per le operazioni ≤ a 18 mesi con PDA a pena di inefficacia l’avvio delle procedure di recupero deve avvenire inviandone comunicazione al soggetto beneficiario finale inadempiente e per conoscenza al Gestore entro 12 mesi dalla data di inadempimento</a:t>
            </a:r>
          </a:p>
        </p:txBody>
      </p:sp>
    </p:spTree>
    <p:extLst>
      <p:ext uri="{BB962C8B-B14F-4D97-AF65-F5344CB8AC3E}">
        <p14:creationId xmlns="" xmlns:p14="http://schemas.microsoft.com/office/powerpoint/2010/main" val="34219372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7</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923401"/>
            <a:ext cx="5764212" cy="276999"/>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800" dirty="0" smtClean="0">
                <a:solidFill>
                  <a:srgbClr val="00458A"/>
                </a:solidFill>
              </a:rPr>
              <a:t>Dinamica sull’utilizzo del Fondo</a:t>
            </a:r>
            <a:endParaRPr lang="it-IT" sz="18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extLst>
      <p:ext uri="{BB962C8B-B14F-4D97-AF65-F5344CB8AC3E}">
        <p14:creationId xmlns="" xmlns:p14="http://schemas.microsoft.com/office/powerpoint/2010/main" val="953203094"/>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egnaposto numero diapositiva 7"/>
          <p:cNvSpPr>
            <a:spLocks noGrp="1"/>
          </p:cNvSpPr>
          <p:nvPr>
            <p:ph type="sldNum" sz="quarter" idx="12"/>
          </p:nvPr>
        </p:nvSpPr>
        <p:spPr>
          <a:noFill/>
        </p:spPr>
        <p:txBody>
          <a:bodyPr/>
          <a:lstStyle/>
          <a:p>
            <a:fld id="{AE8A19FD-F972-485D-B4FB-7CE11B967BC1}" type="slidenum">
              <a:rPr lang="it-IT" smtClean="0"/>
              <a:pPr/>
              <a:t>70</a:t>
            </a:fld>
            <a:endParaRPr lang="it-IT" dirty="0" smtClean="0"/>
          </a:p>
        </p:txBody>
      </p:sp>
      <p:sp>
        <p:nvSpPr>
          <p:cNvPr id="16387" name="Rectangle 4"/>
          <p:cNvSpPr>
            <a:spLocks noGrp="1" noChangeArrowheads="1"/>
          </p:cNvSpPr>
          <p:nvPr>
            <p:ph type="title"/>
          </p:nvPr>
        </p:nvSpPr>
        <p:spPr bwMode="auto">
          <a:xfrm>
            <a:off x="971550" y="274638"/>
            <a:ext cx="7561263" cy="724534"/>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Attivazione</a:t>
            </a:r>
            <a:r>
              <a:rPr lang="it-IT" sz="2400" dirty="0" smtClean="0">
                <a:solidFill>
                  <a:srgbClr val="00458A"/>
                </a:solidFill>
              </a:rPr>
              <a:t/>
            </a:r>
            <a:br>
              <a:rPr lang="it-IT" sz="2400" dirty="0" smtClean="0">
                <a:solidFill>
                  <a:srgbClr val="00458A"/>
                </a:solidFill>
              </a:rPr>
            </a:br>
            <a:r>
              <a:rPr lang="it-IT" sz="1600" dirty="0" smtClean="0">
                <a:solidFill>
                  <a:srgbClr val="00458A"/>
                </a:solidFill>
              </a:rPr>
              <a:t>Garanzia diretta - definizione, termini e modalità</a:t>
            </a:r>
          </a:p>
        </p:txBody>
      </p:sp>
      <p:sp>
        <p:nvSpPr>
          <p:cNvPr id="16388"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dirty="0"/>
          </a:p>
        </p:txBody>
      </p:sp>
      <p:sp>
        <p:nvSpPr>
          <p:cNvPr id="16389"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dirty="0"/>
          </a:p>
        </p:txBody>
      </p:sp>
      <p:sp>
        <p:nvSpPr>
          <p:cNvPr id="16390"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dirty="0"/>
          </a:p>
        </p:txBody>
      </p:sp>
      <p:sp>
        <p:nvSpPr>
          <p:cNvPr id="8" name="Rectangle 3"/>
          <p:cNvSpPr txBox="1">
            <a:spLocks noChangeArrowheads="1"/>
          </p:cNvSpPr>
          <p:nvPr/>
        </p:nvSpPr>
        <p:spPr bwMode="auto">
          <a:xfrm>
            <a:off x="971550" y="999172"/>
            <a:ext cx="7969251" cy="5152391"/>
          </a:xfrm>
          <a:prstGeom prst="rect">
            <a:avLst/>
          </a:prstGeom>
          <a:noFill/>
          <a:ln w="9525">
            <a:noFill/>
            <a:miter lim="800000"/>
            <a:headEnd/>
            <a:tailEnd/>
          </a:ln>
        </p:spPr>
        <p:txBody>
          <a:bodyPr vert="horz" wrap="square" lIns="91432" tIns="45716" rIns="91432" bIns="45716" numCol="1" anchor="t" anchorCtr="0" compatLnSpc="1">
            <a:prstTxWarp prst="textNoShape">
              <a:avLst/>
            </a:prstTxWarp>
          </a:bodyPr>
          <a:lstStyle/>
          <a:p>
            <a:pPr marL="180000" indent="-180000" algn="just" eaLnBrk="0" hangingPunct="0">
              <a:buClrTx/>
              <a:tabLst>
                <a:tab pos="901700" algn="l"/>
              </a:tabLst>
              <a:defRPr/>
            </a:pPr>
            <a:r>
              <a:rPr lang="it-IT" b="0" dirty="0" smtClean="0"/>
              <a:t>Garanzia diretta</a:t>
            </a:r>
          </a:p>
          <a:p>
            <a:pPr marL="180000" indent="-180000" algn="just" eaLnBrk="0" hangingPunct="0">
              <a:buClrTx/>
              <a:buFont typeface="Wingdings" pitchFamily="2" charset="2"/>
              <a:buChar char="§"/>
              <a:tabLst>
                <a:tab pos="901700" algn="l"/>
              </a:tabLst>
              <a:defRPr/>
            </a:pPr>
            <a:r>
              <a:rPr lang="it-IT" b="0" dirty="0" smtClean="0"/>
              <a:t>Trascorsi </a:t>
            </a:r>
            <a:r>
              <a:rPr lang="it-IT" dirty="0" smtClean="0"/>
              <a:t>60 giorni </a:t>
            </a:r>
            <a:r>
              <a:rPr lang="it-IT" b="0" dirty="0" smtClean="0"/>
              <a:t>dalla data di avvio delle procedure di recupero senza che sia intervenuto il pagamento degli importi dovuti da parte del soggetto beneficiario finale, il soggetto richiedente può </a:t>
            </a:r>
            <a:r>
              <a:rPr lang="it-IT" dirty="0" smtClean="0"/>
              <a:t>richiedere l’attivazione </a:t>
            </a:r>
            <a:r>
              <a:rPr lang="it-IT" b="0" dirty="0" smtClean="0"/>
              <a:t>del Fondo. </a:t>
            </a:r>
          </a:p>
          <a:p>
            <a:pPr marL="180000" indent="-180000" algn="just" eaLnBrk="0" hangingPunct="0">
              <a:buClrTx/>
              <a:buFont typeface="Wingdings" pitchFamily="2" charset="2"/>
              <a:buChar char="§"/>
              <a:tabLst>
                <a:tab pos="901700" algn="l"/>
              </a:tabLst>
              <a:defRPr/>
            </a:pPr>
            <a:endParaRPr lang="it-IT" b="0" dirty="0" smtClean="0"/>
          </a:p>
          <a:p>
            <a:pPr marL="180000" indent="-180000" algn="just" eaLnBrk="0" hangingPunct="0">
              <a:buClrTx/>
              <a:buFont typeface="Wingdings" pitchFamily="2" charset="2"/>
              <a:buChar char="§"/>
              <a:tabLst>
                <a:tab pos="901700" algn="l"/>
              </a:tabLst>
              <a:defRPr/>
            </a:pPr>
            <a:r>
              <a:rPr lang="it-IT" b="0" dirty="0" smtClean="0"/>
              <a:t>A pena di inefficacia, la richiesta di attivazione del Fondo deve essere inviata al Gestore, mediante raccomandata A/R, </a:t>
            </a:r>
            <a:r>
              <a:rPr lang="it-IT" dirty="0" smtClean="0"/>
              <a:t>entro 120 giorni </a:t>
            </a:r>
            <a:r>
              <a:rPr lang="it-IT" b="0" dirty="0" smtClean="0"/>
              <a:t>dalla data di avvio delle procedure di recupero del credito.</a:t>
            </a:r>
          </a:p>
          <a:p>
            <a:pPr marL="180000" indent="-180000" algn="just" eaLnBrk="0" hangingPunct="0">
              <a:buClrTx/>
              <a:buFont typeface="Wingdings" pitchFamily="2" charset="2"/>
              <a:buChar char="§"/>
              <a:tabLst>
                <a:tab pos="901700" algn="l"/>
              </a:tabLst>
              <a:defRPr/>
            </a:pPr>
            <a:endParaRPr lang="it-IT" b="0" dirty="0" smtClean="0"/>
          </a:p>
          <a:p>
            <a:pPr marL="180000" indent="-180000" algn="just" eaLnBrk="0" hangingPunct="0">
              <a:buClrTx/>
              <a:buFont typeface="Wingdings" pitchFamily="2" charset="2"/>
              <a:buChar char="§"/>
              <a:tabLst>
                <a:tab pos="901700" algn="l"/>
              </a:tabLst>
              <a:defRPr/>
            </a:pPr>
            <a:r>
              <a:rPr lang="it-IT" b="0" dirty="0" smtClean="0"/>
              <a:t>A pena di improcedibilità, alla richiesta di attivazione del Fondo deve essere allegata la documentazione prevista nel manuale operativo.  Il Gestore  può richiedere copia dell’eventuale documentazione che non sia stata allegata alla richiesta di attivazione, o ulteriori documenti, rettifiche e/o integrazioni. </a:t>
            </a:r>
          </a:p>
          <a:p>
            <a:pPr marL="180000" indent="-180000" algn="just" eaLnBrk="0" hangingPunct="0">
              <a:buClrTx/>
              <a:buFont typeface="Wingdings" pitchFamily="2" charset="2"/>
              <a:buChar char="§"/>
              <a:tabLst>
                <a:tab pos="901700" algn="l"/>
              </a:tabLst>
              <a:defRPr/>
            </a:pPr>
            <a:endParaRPr lang="it-IT" b="0" dirty="0" smtClean="0"/>
          </a:p>
          <a:p>
            <a:pPr marL="180000" indent="-180000" algn="just" eaLnBrk="0" hangingPunct="0">
              <a:buClrTx/>
              <a:buFont typeface="Wingdings" pitchFamily="2" charset="2"/>
              <a:buChar char="§"/>
              <a:tabLst>
                <a:tab pos="901700" algn="l"/>
              </a:tabLst>
              <a:defRPr/>
            </a:pPr>
            <a:r>
              <a:rPr lang="it-IT" b="0" dirty="0" smtClean="0"/>
              <a:t>Sono improcedibili e decadono d’ufficio le richieste di attivazione per le quali la documentazione non venga trasmessa dal soggetto richiedente entro 3 mesi dalla ricezione delle richieste istruttorie da parte del Gestore.</a:t>
            </a:r>
          </a:p>
          <a:p>
            <a:pPr marL="180000" indent="-180000" algn="just" eaLnBrk="0" hangingPunct="0">
              <a:buClrTx/>
              <a:buFont typeface="Wingdings" pitchFamily="2" charset="2"/>
              <a:buChar char="§"/>
              <a:tabLst>
                <a:tab pos="901700" algn="l"/>
              </a:tabLst>
              <a:defRPr/>
            </a:pPr>
            <a:endParaRPr lang="it-IT" b="0" dirty="0" smtClean="0"/>
          </a:p>
          <a:p>
            <a:pPr marL="180000" indent="-180000" algn="just" eaLnBrk="0" hangingPunct="0">
              <a:buClrTx/>
              <a:buFont typeface="Wingdings" pitchFamily="2" charset="2"/>
              <a:buChar char="§"/>
              <a:tabLst>
                <a:tab pos="901700" algn="l"/>
              </a:tabLst>
              <a:defRPr/>
            </a:pPr>
            <a:r>
              <a:rPr lang="it-IT" b="0" dirty="0" smtClean="0"/>
              <a:t>La richiesta di attivazione è altresì improcedibile ed è respinta d’ufficio :</a:t>
            </a:r>
          </a:p>
          <a:p>
            <a:pPr marL="637200" lvl="1" indent="-180000" algn="just" eaLnBrk="0" hangingPunct="0">
              <a:buClrTx/>
              <a:tabLst>
                <a:tab pos="901700" algn="l"/>
              </a:tabLst>
              <a:defRPr/>
            </a:pPr>
            <a:r>
              <a:rPr lang="it-IT" b="0" dirty="0" smtClean="0"/>
              <a:t>a) se presentata prima di 60 giorni dall’avvio delle procedure di recupero del credito;</a:t>
            </a:r>
          </a:p>
          <a:p>
            <a:pPr marL="637200" lvl="1" indent="-180000" algn="just" eaLnBrk="0" hangingPunct="0">
              <a:buClrTx/>
              <a:tabLst>
                <a:tab pos="901700" algn="l"/>
              </a:tabLst>
              <a:defRPr/>
            </a:pPr>
            <a:r>
              <a:rPr lang="it-IT" b="0" dirty="0" smtClean="0"/>
              <a:t>b) se la Garanzia Diretta risulta inefficace, ovvero qualora sia stata presentata dichiarazione di rinuncia.</a:t>
            </a:r>
          </a:p>
          <a:p>
            <a:pPr marL="180000" indent="-180000" algn="just" eaLnBrk="0" hangingPunct="0">
              <a:buClrTx/>
              <a:buFont typeface="Wingdings" pitchFamily="2" charset="2"/>
              <a:buChar char="§"/>
              <a:tabLst>
                <a:tab pos="901700" algn="l"/>
              </a:tabLst>
              <a:defRPr/>
            </a:pPr>
            <a:r>
              <a:rPr lang="it-IT" b="0" dirty="0" smtClean="0"/>
              <a:t>Entro 90 giorni dal ricevimento della completa documentazione, il Gestore propone al Comitato la liquidazione della perdita a favore del soggetto richiedente, secondo le percentuali prestabilite. A seguito della delibera del Comitato, il Gestore liquida il soggetto richiedente.</a:t>
            </a:r>
          </a:p>
        </p:txBody>
      </p:sp>
    </p:spTree>
    <p:extLst>
      <p:ext uri="{BB962C8B-B14F-4D97-AF65-F5344CB8AC3E}">
        <p14:creationId xmlns="" xmlns:p14="http://schemas.microsoft.com/office/powerpoint/2010/main" val="3435321302"/>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egnaposto numero diapositiva 7"/>
          <p:cNvSpPr>
            <a:spLocks noGrp="1"/>
          </p:cNvSpPr>
          <p:nvPr>
            <p:ph type="sldNum" sz="quarter" idx="12"/>
          </p:nvPr>
        </p:nvSpPr>
        <p:spPr>
          <a:noFill/>
        </p:spPr>
        <p:txBody>
          <a:bodyPr/>
          <a:lstStyle/>
          <a:p>
            <a:fld id="{9597AC37-44A1-4C3E-B85A-3150F80DD0D6}" type="slidenum">
              <a:rPr lang="it-IT" smtClean="0"/>
              <a:pPr/>
              <a:t>71</a:t>
            </a:fld>
            <a:endParaRPr lang="it-IT" smtClean="0"/>
          </a:p>
        </p:txBody>
      </p:sp>
      <p:sp>
        <p:nvSpPr>
          <p:cNvPr id="44035" name="Rectangle 4"/>
          <p:cNvSpPr>
            <a:spLocks noGrp="1" noChangeArrowheads="1"/>
          </p:cNvSpPr>
          <p:nvPr>
            <p:ph type="title"/>
          </p:nvPr>
        </p:nvSpPr>
        <p:spPr bwMode="auto">
          <a:xfrm>
            <a:off x="879475" y="274637"/>
            <a:ext cx="7751763" cy="634047"/>
          </a:xfrm>
          <a:noFill/>
          <a:ln>
            <a:miter lim="800000"/>
            <a:headEnd/>
            <a:tailEnd/>
          </a:ln>
        </p:spPr>
        <p:txBody>
          <a:bodyPr vert="horz" wrap="square" lIns="91432" tIns="45716" rIns="91432" bIns="45716" numCol="1" anchor="t" anchorCtr="0" compatLnSpc="1">
            <a:prstTxWarp prst="textNoShape">
              <a:avLst/>
            </a:prstTxWarp>
          </a:bodyPr>
          <a:lstStyle/>
          <a:p>
            <a:pPr defTabSz="892175">
              <a:spcBef>
                <a:spcPct val="20000"/>
              </a:spcBef>
            </a:pPr>
            <a:r>
              <a:rPr lang="it-IT" dirty="0" smtClean="0">
                <a:solidFill>
                  <a:srgbClr val="00458A"/>
                </a:solidFill>
              </a:rPr>
              <a:t>Attivazione </a:t>
            </a:r>
            <a:br>
              <a:rPr lang="it-IT" dirty="0" smtClean="0">
                <a:solidFill>
                  <a:srgbClr val="00458A"/>
                </a:solidFill>
              </a:rPr>
            </a:br>
            <a:r>
              <a:rPr lang="it-IT" dirty="0" smtClean="0">
                <a:solidFill>
                  <a:srgbClr val="00458A"/>
                </a:solidFill>
              </a:rPr>
              <a:t>C</a:t>
            </a:r>
            <a:r>
              <a:rPr lang="it-IT" sz="1600" dirty="0" smtClean="0">
                <a:solidFill>
                  <a:srgbClr val="00458A"/>
                </a:solidFill>
              </a:rPr>
              <a:t>ontrogaranzia “ a prima richiesta” – definizioni, termini e modalità</a:t>
            </a:r>
            <a:endParaRPr lang="it-IT" sz="1600" b="0" dirty="0" smtClean="0">
              <a:solidFill>
                <a:srgbClr val="FF0000"/>
              </a:solidFill>
            </a:endParaRPr>
          </a:p>
        </p:txBody>
      </p:sp>
      <p:sp>
        <p:nvSpPr>
          <p:cNvPr id="44036"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44037"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44038"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44039"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71681" name="Rectangle 1"/>
          <p:cNvSpPr>
            <a:spLocks noChangeArrowheads="1"/>
          </p:cNvSpPr>
          <p:nvPr/>
        </p:nvSpPr>
        <p:spPr bwMode="auto">
          <a:xfrm>
            <a:off x="948691" y="1511230"/>
            <a:ext cx="7682548" cy="49613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La </a:t>
            </a:r>
            <a:r>
              <a:rPr kumimoji="0" lang="it-IT" sz="1400" b="0" i="1" u="none" strike="noStrike" cap="none" normalizeH="0" baseline="0" dirty="0" smtClean="0">
                <a:ln>
                  <a:noFill/>
                </a:ln>
                <a:solidFill>
                  <a:schemeClr val="tx1"/>
                </a:solidFill>
                <a:effectLst/>
                <a:latin typeface="+mn-lt"/>
                <a:ea typeface="Calibri" pitchFamily="34" charset="0"/>
                <a:cs typeface="Arial,Italic"/>
              </a:rPr>
              <a:t>Controgaranzia </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“a prima richiesta” è escutibile, in caso di </a:t>
            </a:r>
            <a:r>
              <a:rPr kumimoji="0" lang="it-IT" sz="1400" b="1" i="0" u="none" strike="noStrike" cap="none" normalizeH="0" baseline="0" dirty="0" smtClean="0">
                <a:ln>
                  <a:noFill/>
                </a:ln>
                <a:solidFill>
                  <a:schemeClr val="tx1"/>
                </a:solidFill>
                <a:effectLst/>
                <a:latin typeface="+mn-lt"/>
                <a:ea typeface="Calibri" pitchFamily="34" charset="0"/>
                <a:cs typeface="Arial" pitchFamily="34" charset="0"/>
              </a:rPr>
              <a:t>inadempimento</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dei </a:t>
            </a:r>
            <a:r>
              <a:rPr kumimoji="0" lang="it-IT" sz="1400" b="0" i="1" u="none" strike="noStrike" cap="none" normalizeH="0" baseline="0" dirty="0" smtClean="0">
                <a:ln>
                  <a:noFill/>
                </a:ln>
                <a:solidFill>
                  <a:schemeClr val="tx1"/>
                </a:solidFill>
                <a:effectLst/>
                <a:latin typeface="+mn-lt"/>
                <a:ea typeface="Calibri" pitchFamily="34" charset="0"/>
                <a:cs typeface="Arial,Italic"/>
              </a:rPr>
              <a:t>soggetti beneficiari finali</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a richiesta:</a:t>
            </a:r>
            <a:endParaRPr kumimoji="0" lang="it-IT" sz="1400" b="0" i="0" u="none" strike="noStrike" cap="none" normalizeH="0" baseline="0" dirty="0" smtClean="0">
              <a:ln>
                <a:noFill/>
              </a:ln>
              <a:solidFill>
                <a:schemeClr val="tx1"/>
              </a:solidFill>
              <a:effectLst/>
              <a:latin typeface="+mn-lt"/>
              <a:cs typeface="Arial" pitchFamily="34" charset="0"/>
            </a:endParaRPr>
          </a:p>
          <a:p>
            <a:pPr marL="180000" marR="0" lvl="0" indent="-180000" algn="just" defTabSz="914400" eaLnBrk="0" latinLnBrk="0" hangingPunct="0">
              <a:buClrTx/>
              <a:buSzTx/>
              <a:buFont typeface="Wingdings" pitchFamily="2" charset="2"/>
              <a:buChar char="§"/>
              <a:tabLst>
                <a:tab pos="901700" algn="l"/>
              </a:tabLst>
              <a:defRPr/>
            </a:pPr>
            <a:r>
              <a:rPr lang="it-IT" sz="1400" b="0" dirty="0" smtClean="0"/>
              <a:t>dei </a:t>
            </a:r>
            <a:r>
              <a:rPr lang="it-IT" sz="1400" b="0" u="sng" dirty="0" smtClean="0"/>
              <a:t>Confidi e degli Altri Fondi </a:t>
            </a:r>
            <a:r>
              <a:rPr lang="it-IT" sz="1400" b="0" dirty="0" smtClean="0"/>
              <a:t>di Garanzia ammessi all’intervento del Fondo che hanno già pagato la quota da essi garantita, o che hanno assunto l’impegno a pagare la quota da essi garantita, ovvero;</a:t>
            </a:r>
          </a:p>
          <a:p>
            <a:pPr marL="180000" indent="-180000" algn="just" eaLnBrk="0" hangingPunct="0">
              <a:buClrTx/>
              <a:buFont typeface="Wingdings" pitchFamily="2" charset="2"/>
              <a:buChar char="§"/>
              <a:tabLst>
                <a:tab pos="901700" algn="l"/>
              </a:tabLst>
              <a:defRPr/>
            </a:pPr>
            <a:r>
              <a:rPr lang="it-IT" sz="1400" b="0" dirty="0" smtClean="0"/>
              <a:t>dei </a:t>
            </a:r>
            <a:r>
              <a:rPr lang="it-IT" sz="1400" b="0" u="sng" dirty="0" smtClean="0"/>
              <a:t>Soggetti Finanziatori</a:t>
            </a:r>
            <a:r>
              <a:rPr lang="it-IT" sz="1400" b="0" dirty="0" smtClean="0"/>
              <a:t>, nel caso di mancato pagamento in garanzia da parte dei Confidi o degli Altri fondi di garanzia (entro 120 giorni dalla data della richiesta del soggetto finanziatore al pagamento) e previo avvio delle procedure di recupero del credito nei confronti di questi ultimi. </a:t>
            </a:r>
          </a:p>
          <a:p>
            <a:pPr marL="180000" indent="-180000" algn="just" eaLnBrk="0" hangingPunct="0">
              <a:buClrTx/>
              <a:tabLst>
                <a:tab pos="901700" algn="l"/>
              </a:tabLst>
              <a:defRPr/>
            </a:pPr>
            <a:endParaRPr lang="it-IT" sz="1400" b="0" dirty="0" smtClean="0"/>
          </a:p>
          <a:p>
            <a:pPr marL="0" marR="0" lvl="0" indent="0" algn="l" defTabSz="914400" rtl="0" eaLnBrk="0" fontAlgn="base" latinLnBrk="0" hangingPunct="0">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In caso di inadempimento del </a:t>
            </a:r>
            <a:r>
              <a:rPr kumimoji="0" lang="it-IT" sz="1400" b="0" i="1" u="none" strike="noStrike" cap="none" normalizeH="0" baseline="0" dirty="0" smtClean="0">
                <a:ln>
                  <a:noFill/>
                </a:ln>
                <a:solidFill>
                  <a:schemeClr val="tx1"/>
                </a:solidFill>
                <a:effectLst/>
                <a:latin typeface="+mn-lt"/>
                <a:ea typeface="Calibri" pitchFamily="34" charset="0"/>
                <a:cs typeface="Arial,Italic"/>
              </a:rPr>
              <a:t>soggetto beneficiario finale</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i </a:t>
            </a:r>
            <a:r>
              <a:rPr kumimoji="0" lang="it-IT" sz="1400" b="0" i="1" u="none" strike="noStrike" cap="none" normalizeH="0" baseline="0" dirty="0" smtClean="0">
                <a:ln>
                  <a:noFill/>
                </a:ln>
                <a:solidFill>
                  <a:schemeClr val="tx1"/>
                </a:solidFill>
                <a:effectLst/>
                <a:latin typeface="+mn-lt"/>
                <a:ea typeface="Calibri" pitchFamily="34" charset="0"/>
                <a:cs typeface="Arial,Italic"/>
              </a:rPr>
              <a:t>soggetti finanziatori </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devono avviare le </a:t>
            </a:r>
            <a:r>
              <a:rPr kumimoji="0" lang="it-IT" sz="1400" b="1" i="0" u="none" strike="noStrike" cap="none" normalizeH="0" baseline="0" dirty="0" smtClean="0">
                <a:ln>
                  <a:noFill/>
                </a:ln>
                <a:solidFill>
                  <a:schemeClr val="tx1"/>
                </a:solidFill>
                <a:effectLst/>
                <a:latin typeface="+mn-lt"/>
                <a:ea typeface="Calibri" pitchFamily="34" charset="0"/>
                <a:cs typeface="Arial" pitchFamily="34" charset="0"/>
              </a:rPr>
              <a:t>procedure di recupero</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del credito inviando, al </a:t>
            </a:r>
            <a:r>
              <a:rPr kumimoji="0" lang="it-IT" sz="1400" b="0" i="1" u="none" strike="noStrike" cap="none" normalizeH="0" baseline="0" dirty="0" smtClean="0">
                <a:ln>
                  <a:noFill/>
                </a:ln>
                <a:solidFill>
                  <a:schemeClr val="tx1"/>
                </a:solidFill>
                <a:effectLst/>
                <a:latin typeface="+mn-lt"/>
                <a:ea typeface="Calibri" pitchFamily="34" charset="0"/>
                <a:cs typeface="Arial,Italic"/>
              </a:rPr>
              <a:t>soggetto beneficiario finale </a:t>
            </a:r>
            <a:r>
              <a:rPr kumimoji="0" lang="it-IT" sz="1400" b="0" i="0" u="none" strike="noStrike" cap="none" normalizeH="0" baseline="0" dirty="0" smtClean="0">
                <a:ln>
                  <a:noFill/>
                </a:ln>
                <a:solidFill>
                  <a:schemeClr val="tx1"/>
                </a:solidFill>
                <a:effectLst/>
                <a:latin typeface="+mn-lt"/>
                <a:ea typeface="Calibri" pitchFamily="34" charset="0"/>
                <a:cs typeface="Arial,Italic"/>
              </a:rPr>
              <a:t>i</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nadempiente e per conoscenza al </a:t>
            </a:r>
            <a:r>
              <a:rPr kumimoji="0" lang="it-IT" sz="1400" b="0" i="1" u="none" strike="noStrike" cap="none" normalizeH="0" baseline="0" dirty="0" smtClean="0">
                <a:ln>
                  <a:noFill/>
                </a:ln>
                <a:solidFill>
                  <a:schemeClr val="tx1"/>
                </a:solidFill>
                <a:effectLst/>
                <a:latin typeface="+mn-lt"/>
                <a:ea typeface="Calibri" pitchFamily="34" charset="0"/>
                <a:cs typeface="Arial,Italic"/>
              </a:rPr>
              <a:t>Gestore</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a:t>
            </a:r>
            <a:r>
              <a:rPr kumimoji="0" lang="it-IT" sz="1400" b="1" i="0" u="none" strike="noStrike" cap="none" normalizeH="0" baseline="0" dirty="0" smtClean="0">
                <a:ln>
                  <a:noFill/>
                </a:ln>
                <a:solidFill>
                  <a:schemeClr val="tx1"/>
                </a:solidFill>
                <a:effectLst/>
                <a:latin typeface="+mn-lt"/>
                <a:ea typeface="Calibri" pitchFamily="34" charset="0"/>
                <a:cs typeface="Arial" pitchFamily="34" charset="0"/>
              </a:rPr>
              <a:t>l’intimazione del  pagamento. </a:t>
            </a:r>
          </a:p>
          <a:p>
            <a:pPr marL="0" marR="0" lvl="0" indent="0" algn="l" defTabSz="914400" rtl="0" eaLnBrk="0" fontAlgn="base" latinLnBrk="0" hangingPunct="0">
              <a:spcBef>
                <a:spcPct val="0"/>
              </a:spcBef>
              <a:spcAft>
                <a:spcPct val="0"/>
              </a:spcAft>
              <a:buClrTx/>
              <a:buSzTx/>
              <a:buFontTx/>
              <a:buNone/>
              <a:tabLst/>
            </a:pPr>
            <a:endParaRPr lang="it-IT" sz="1400" dirty="0" smtClean="0">
              <a:latin typeface="+mn-lt"/>
              <a:ea typeface="Calibri" pitchFamily="34" charset="0"/>
              <a:cs typeface="Arial" pitchFamily="34" charset="0"/>
            </a:endParaRPr>
          </a:p>
          <a:p>
            <a:pPr marL="0" marR="0" lvl="0" indent="0" algn="l" defTabSz="914400" rtl="0" eaLnBrk="0" fontAlgn="base" latinLnBrk="0" hangingPunct="0">
              <a:spcBef>
                <a:spcPct val="0"/>
              </a:spcBef>
              <a:spcAft>
                <a:spcPct val="0"/>
              </a:spcAft>
              <a:buClrTx/>
              <a:buSzTx/>
              <a:buFontTx/>
              <a:buNone/>
              <a:tabLst/>
            </a:pP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La richiesta di attivazione del </a:t>
            </a:r>
            <a:r>
              <a:rPr kumimoji="0" lang="it-IT" sz="1400" b="0" i="1" u="none" strike="noStrike" cap="none" normalizeH="0" baseline="0" dirty="0" smtClean="0">
                <a:ln>
                  <a:noFill/>
                </a:ln>
                <a:solidFill>
                  <a:schemeClr val="tx1"/>
                </a:solidFill>
                <a:effectLst/>
                <a:latin typeface="+mn-lt"/>
                <a:ea typeface="Calibri" pitchFamily="34" charset="0"/>
                <a:cs typeface="Arial,Italic"/>
              </a:rPr>
              <a:t>Fondo, </a:t>
            </a:r>
            <a:r>
              <a:rPr kumimoji="0" lang="it-IT" sz="1400" b="0" i="0" u="none" strike="noStrike" cap="none" normalizeH="0" baseline="0" dirty="0" smtClean="0">
                <a:ln>
                  <a:noFill/>
                </a:ln>
                <a:solidFill>
                  <a:schemeClr val="tx1"/>
                </a:solidFill>
                <a:effectLst/>
                <a:latin typeface="+mn-lt"/>
                <a:ea typeface="Calibri" pitchFamily="34" charset="0"/>
                <a:cs typeface="Arial,Italic"/>
              </a:rPr>
              <a:t>completa della documentazione prevista,</a:t>
            </a:r>
            <a:r>
              <a:rPr kumimoji="0" lang="it-IT" sz="1400" b="0" i="1" u="none" strike="noStrike" cap="none" normalizeH="0" baseline="0" dirty="0" smtClean="0">
                <a:ln>
                  <a:noFill/>
                </a:ln>
                <a:solidFill>
                  <a:schemeClr val="tx1"/>
                </a:solidFill>
                <a:effectLst/>
                <a:latin typeface="+mn-lt"/>
                <a:ea typeface="Calibri" pitchFamily="34" charset="0"/>
                <a:cs typeface="Arial,Italic"/>
              </a:rPr>
              <a:t> </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deve pervenire al </a:t>
            </a:r>
            <a:r>
              <a:rPr kumimoji="0" lang="it-IT" sz="1400" b="0" i="1" u="none" strike="noStrike" cap="none" normalizeH="0" baseline="0" dirty="0" smtClean="0">
                <a:ln>
                  <a:noFill/>
                </a:ln>
                <a:solidFill>
                  <a:schemeClr val="tx1"/>
                </a:solidFill>
                <a:effectLst/>
                <a:latin typeface="+mn-lt"/>
                <a:ea typeface="Calibri" pitchFamily="34" charset="0"/>
                <a:cs typeface="Arial,Italic"/>
              </a:rPr>
              <a:t>Gestore,</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successivamente all’avvio delle procedure di recupero del credito e, comunque, </a:t>
            </a:r>
            <a:r>
              <a:rPr kumimoji="0" lang="it-IT" sz="1400" b="1" i="0" u="none" strike="noStrike" cap="none" normalizeH="0" baseline="0" dirty="0" smtClean="0">
                <a:ln>
                  <a:noFill/>
                </a:ln>
                <a:solidFill>
                  <a:schemeClr val="tx1"/>
                </a:solidFill>
                <a:effectLst/>
                <a:latin typeface="+mn-lt"/>
                <a:ea typeface="Calibri" pitchFamily="34" charset="0"/>
                <a:cs typeface="Arial" pitchFamily="34" charset="0"/>
              </a:rPr>
              <a:t>entro 3 mesi</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dalla data della dichiarazione di impegno a pagare o dalla data del versamento al </a:t>
            </a:r>
            <a:r>
              <a:rPr kumimoji="0" lang="it-IT" sz="1400" b="0" i="1" u="none" strike="noStrike" cap="none" normalizeH="0" baseline="0" dirty="0" smtClean="0">
                <a:ln>
                  <a:noFill/>
                </a:ln>
                <a:solidFill>
                  <a:schemeClr val="tx1"/>
                </a:solidFill>
                <a:effectLst/>
                <a:latin typeface="+mn-lt"/>
                <a:ea typeface="Calibri" pitchFamily="34" charset="0"/>
                <a:cs typeface="Arial,Italic"/>
              </a:rPr>
              <a:t>soggetto finanziatore</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a:t>
            </a:r>
            <a:r>
              <a:rPr kumimoji="0" lang="it-IT" sz="1400" b="1" i="0" u="none" strike="noStrike" cap="none" normalizeH="0" baseline="0" dirty="0" smtClean="0">
                <a:ln>
                  <a:noFill/>
                </a:ln>
                <a:solidFill>
                  <a:schemeClr val="tx1"/>
                </a:solidFill>
                <a:effectLst/>
                <a:latin typeface="+mn-lt"/>
                <a:ea typeface="Calibri" pitchFamily="34" charset="0"/>
                <a:cs typeface="Arial" pitchFamily="34" charset="0"/>
              </a:rPr>
              <a:t> </a:t>
            </a:r>
          </a:p>
          <a:p>
            <a:pPr marL="0" marR="0" lvl="0" indent="0" algn="l" defTabSz="914400" rtl="0" eaLnBrk="0" fontAlgn="base" latinLnBrk="0" hangingPunct="0">
              <a:spcBef>
                <a:spcPct val="0"/>
              </a:spcBef>
              <a:spcAft>
                <a:spcPct val="0"/>
              </a:spcAft>
              <a:buClrTx/>
              <a:buSzTx/>
              <a:buFontTx/>
              <a:buNone/>
              <a:tabLst/>
            </a:pPr>
            <a:endParaRPr lang="it-IT" sz="1400" dirty="0" smtClean="0">
              <a:latin typeface="+mn-lt"/>
              <a:ea typeface="Calibri" pitchFamily="34" charset="0"/>
              <a:cs typeface="Arial" pitchFamily="34" charset="0"/>
            </a:endParaRPr>
          </a:p>
          <a:p>
            <a:pPr marL="0" marR="0" lvl="0" indent="0" algn="l" defTabSz="914400" rtl="0" eaLnBrk="0" fontAlgn="base" latinLnBrk="0" hangingPunct="0">
              <a:spcBef>
                <a:spcPct val="0"/>
              </a:spcBef>
              <a:spcAft>
                <a:spcPct val="0"/>
              </a:spcAft>
              <a:buClrTx/>
              <a:buSzTx/>
              <a:buFontTx/>
              <a:buNone/>
              <a:tabLst/>
            </a:pPr>
            <a:r>
              <a:rPr kumimoji="0" lang="it-IT" sz="1400" b="1" i="0" u="none" strike="noStrike" cap="none" normalizeH="0" baseline="0" dirty="0" smtClean="0">
                <a:ln>
                  <a:noFill/>
                </a:ln>
                <a:solidFill>
                  <a:schemeClr val="tx1"/>
                </a:solidFill>
                <a:effectLst/>
                <a:latin typeface="+mn-lt"/>
                <a:ea typeface="Calibri" pitchFamily="34" charset="0"/>
                <a:cs typeface="Arial" pitchFamily="34" charset="0"/>
              </a:rPr>
              <a:t>Entro 90 giorni</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dal ricevimento della completa documentazione il </a:t>
            </a:r>
            <a:r>
              <a:rPr kumimoji="0" lang="it-IT" sz="1400" b="0" i="1" u="none" strike="noStrike" cap="none" normalizeH="0" baseline="0" dirty="0" smtClean="0">
                <a:ln>
                  <a:noFill/>
                </a:ln>
                <a:solidFill>
                  <a:schemeClr val="tx1"/>
                </a:solidFill>
                <a:effectLst/>
                <a:latin typeface="+mn-lt"/>
                <a:ea typeface="Calibri" pitchFamily="34" charset="0"/>
                <a:cs typeface="Arial,Italic"/>
              </a:rPr>
              <a:t>Gestore, </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verificata l’efficacia della </a:t>
            </a:r>
            <a:r>
              <a:rPr kumimoji="0" lang="it-IT" sz="1400" b="0" i="1" u="none" strike="noStrike" cap="none" normalizeH="0" baseline="0" dirty="0" smtClean="0">
                <a:ln>
                  <a:noFill/>
                </a:ln>
                <a:solidFill>
                  <a:schemeClr val="tx1"/>
                </a:solidFill>
                <a:effectLst/>
                <a:latin typeface="+mn-lt"/>
                <a:ea typeface="Calibri" pitchFamily="34" charset="0"/>
                <a:cs typeface="Arial,Italic"/>
              </a:rPr>
              <a:t>Controgaranzia</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 propone al </a:t>
            </a:r>
            <a:r>
              <a:rPr kumimoji="0" lang="it-IT" sz="1400" b="0" i="1" u="none" strike="noStrike" cap="none" normalizeH="0" baseline="0" dirty="0" smtClean="0">
                <a:ln>
                  <a:noFill/>
                </a:ln>
                <a:solidFill>
                  <a:schemeClr val="tx1"/>
                </a:solidFill>
                <a:effectLst/>
                <a:latin typeface="+mn-lt"/>
                <a:ea typeface="Calibri" pitchFamily="34" charset="0"/>
                <a:cs typeface="Arial,Italic"/>
              </a:rPr>
              <a:t>Comitato </a:t>
            </a:r>
            <a:r>
              <a:rPr kumimoji="0" lang="it-IT" sz="1400" b="0" i="0" u="none" strike="noStrike" cap="none" normalizeH="0" baseline="0" dirty="0" smtClean="0">
                <a:ln>
                  <a:noFill/>
                </a:ln>
                <a:solidFill>
                  <a:schemeClr val="tx1"/>
                </a:solidFill>
                <a:effectLst/>
                <a:latin typeface="+mn-lt"/>
                <a:ea typeface="Calibri" pitchFamily="34" charset="0"/>
                <a:cs typeface="Arial" pitchFamily="34" charset="0"/>
              </a:rPr>
              <a:t>la liquidazione della perdita a favore del </a:t>
            </a:r>
            <a:r>
              <a:rPr kumimoji="0" lang="it-IT" sz="1400" b="0" i="1" u="none" strike="noStrike" cap="none" normalizeH="0" baseline="0" dirty="0" smtClean="0">
                <a:ln>
                  <a:noFill/>
                </a:ln>
                <a:solidFill>
                  <a:schemeClr val="tx1"/>
                </a:solidFill>
                <a:effectLst/>
                <a:latin typeface="+mn-lt"/>
                <a:ea typeface="Calibri" pitchFamily="34" charset="0"/>
                <a:cs typeface="Arial,Italic"/>
              </a:rPr>
              <a:t>soggetto richiedente.</a:t>
            </a:r>
            <a:r>
              <a:rPr kumimoji="0" lang="it-IT" sz="1400" b="0" i="0" u="none" strike="noStrike" cap="none" normalizeH="0" baseline="0" dirty="0" smtClean="0">
                <a:ln>
                  <a:noFill/>
                </a:ln>
                <a:solidFill>
                  <a:schemeClr val="tx1"/>
                </a:solidFill>
                <a:effectLst/>
                <a:latin typeface="+mn-lt"/>
                <a:cs typeface="Arial" pitchFamily="34" charset="0"/>
              </a:rPr>
              <a:t> </a:t>
            </a:r>
          </a:p>
        </p:txBody>
      </p:sp>
    </p:spTree>
    <p:extLst>
      <p:ext uri="{BB962C8B-B14F-4D97-AF65-F5344CB8AC3E}">
        <p14:creationId xmlns="" xmlns:p14="http://schemas.microsoft.com/office/powerpoint/2010/main" val="655872638"/>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egnaposto numero diapositiva 7"/>
          <p:cNvSpPr>
            <a:spLocks noGrp="1"/>
          </p:cNvSpPr>
          <p:nvPr>
            <p:ph type="sldNum" sz="quarter" idx="12"/>
          </p:nvPr>
        </p:nvSpPr>
        <p:spPr>
          <a:noFill/>
        </p:spPr>
        <p:txBody>
          <a:bodyPr/>
          <a:lstStyle/>
          <a:p>
            <a:fld id="{4F1422B6-BECD-42CD-AD9D-46E236198DC3}" type="slidenum">
              <a:rPr lang="it-IT" smtClean="0"/>
              <a:pPr/>
              <a:t>72</a:t>
            </a:fld>
            <a:endParaRPr lang="it-IT" smtClean="0"/>
          </a:p>
        </p:txBody>
      </p:sp>
      <p:sp>
        <p:nvSpPr>
          <p:cNvPr id="45059"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defTabSz="892175">
              <a:spcBef>
                <a:spcPct val="20000"/>
              </a:spcBef>
            </a:pPr>
            <a:r>
              <a:rPr lang="it-IT" dirty="0" smtClean="0">
                <a:solidFill>
                  <a:srgbClr val="00458A"/>
                </a:solidFill>
              </a:rPr>
              <a:t>Attivazione </a:t>
            </a:r>
            <a:r>
              <a:rPr lang="it-IT" sz="1600" dirty="0" smtClean="0">
                <a:solidFill>
                  <a:srgbClr val="00458A"/>
                </a:solidFill>
              </a:rPr>
              <a:t/>
            </a:r>
            <a:br>
              <a:rPr lang="it-IT" sz="1600" dirty="0" smtClean="0">
                <a:solidFill>
                  <a:srgbClr val="00458A"/>
                </a:solidFill>
              </a:rPr>
            </a:br>
            <a:r>
              <a:rPr lang="it-IT" sz="1600" dirty="0" smtClean="0">
                <a:solidFill>
                  <a:srgbClr val="00458A"/>
                </a:solidFill>
              </a:rPr>
              <a:t>Controgaranzia “ sussidiaria” </a:t>
            </a:r>
          </a:p>
        </p:txBody>
      </p:sp>
      <p:sp>
        <p:nvSpPr>
          <p:cNvPr id="4506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4506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4506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4506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1" name="Rettangolo 10"/>
          <p:cNvSpPr/>
          <p:nvPr/>
        </p:nvSpPr>
        <p:spPr>
          <a:xfrm>
            <a:off x="879474" y="1172606"/>
            <a:ext cx="7751763" cy="4745915"/>
          </a:xfrm>
          <a:prstGeom prst="rect">
            <a:avLst/>
          </a:prstGeom>
        </p:spPr>
        <p:txBody>
          <a:bodyPr wrap="square">
            <a:spAutoFit/>
          </a:bodyPr>
          <a:lstStyle/>
          <a:p>
            <a:pPr algn="just"/>
            <a:r>
              <a:rPr lang="it-IT" sz="1400" b="0" dirty="0" smtClean="0"/>
              <a:t>A pena di inefficacia, le procedure di recupero del credito devono essere avviate dal </a:t>
            </a:r>
            <a:r>
              <a:rPr lang="it-IT" sz="1400" b="0" i="1" dirty="0" smtClean="0"/>
              <a:t>soggetto finanziatore </a:t>
            </a:r>
            <a:r>
              <a:rPr lang="it-IT" sz="1400" b="0" dirty="0" smtClean="0"/>
              <a:t>entro 18 mesi dalla data di inadempimento del debitore e comunicatone l’avvio al Gestore entro 3 mesi. </a:t>
            </a:r>
          </a:p>
          <a:p>
            <a:pPr algn="just"/>
            <a:endParaRPr lang="it-IT" sz="1400" b="0" dirty="0" smtClean="0"/>
          </a:p>
          <a:p>
            <a:pPr algn="just"/>
            <a:r>
              <a:rPr lang="it-IT" sz="1400" b="0" dirty="0" smtClean="0"/>
              <a:t>La richiesta di attivazione del </a:t>
            </a:r>
            <a:r>
              <a:rPr lang="it-IT" sz="1400" b="0" i="1" dirty="0" smtClean="0"/>
              <a:t>Fondo </a:t>
            </a:r>
            <a:r>
              <a:rPr lang="it-IT" sz="1400" b="0" dirty="0" smtClean="0"/>
              <a:t>per la liquidazione della perdita definitiva deve pervenire al </a:t>
            </a:r>
            <a:r>
              <a:rPr lang="it-IT" sz="1400" b="0" i="1" dirty="0" smtClean="0"/>
              <a:t>Gestore </a:t>
            </a:r>
            <a:r>
              <a:rPr lang="it-IT" sz="1400" b="0" dirty="0" smtClean="0"/>
              <a:t>dopo la conclusione delle procedure di recupero o l’accertata irrecuperabilità del credito ed </a:t>
            </a:r>
            <a:r>
              <a:rPr lang="it-IT" sz="1400" b="0" u="sng" dirty="0" smtClean="0"/>
              <a:t>entro tre mesi dal versamento a titolo definitivo della quota dovuta dal </a:t>
            </a:r>
            <a:r>
              <a:rPr lang="it-IT" sz="1400" b="0" i="1" u="sng" dirty="0" smtClean="0"/>
              <a:t>soggetto richiedente </a:t>
            </a:r>
            <a:r>
              <a:rPr lang="it-IT" sz="1400" b="0" u="sng" dirty="0" smtClean="0"/>
              <a:t>al </a:t>
            </a:r>
            <a:r>
              <a:rPr lang="it-IT" sz="1400" b="0" i="1" u="sng" dirty="0" smtClean="0"/>
              <a:t>soggetto finanziatore</a:t>
            </a:r>
            <a:r>
              <a:rPr lang="it-IT" sz="1400" b="0" dirty="0" smtClean="0"/>
              <a:t>.</a:t>
            </a:r>
          </a:p>
          <a:p>
            <a:pPr algn="just"/>
            <a:endParaRPr lang="it-IT" sz="1400" b="0" dirty="0" smtClean="0"/>
          </a:p>
          <a:p>
            <a:pPr algn="just"/>
            <a:r>
              <a:rPr lang="it-IT" sz="1400" b="0" dirty="0" smtClean="0"/>
              <a:t>La Controgaranzia sussidiaria può essere attivata a titolo di acconto, su espressa richiesta e previo avvio delle procedure di recupero del credito, in misura non superiore all’80% della somma già versata, o vincolata, a titolo provvisorio, dai soggetti richiedenti ai soggetti finanziatori e, in ogni caso, in misura non superiore all’80% dell’importo massimo garantito.</a:t>
            </a:r>
          </a:p>
          <a:p>
            <a:pPr algn="just"/>
            <a:endParaRPr lang="it-IT" sz="1400" b="0" dirty="0" smtClean="0"/>
          </a:p>
          <a:p>
            <a:pPr algn="just"/>
            <a:r>
              <a:rPr lang="it-IT" sz="1400" b="0" dirty="0" smtClean="0"/>
              <a:t>In caso di conguaglio a favore del Fondo la differenza tra la somma ricevuta in acconto dal soggetto richiedente e la quota della perdita a carico del Fondo deve essere versata al Fondo entro 1 mese dalla data della comunicazione dell’esito della richiesta di liquidazione della perdita. </a:t>
            </a:r>
          </a:p>
          <a:p>
            <a:pPr algn="just"/>
            <a:endParaRPr lang="it-IT" sz="1400" b="0" dirty="0" smtClean="0"/>
          </a:p>
          <a:p>
            <a:pPr algn="just"/>
            <a:endParaRPr lang="it-IT" sz="1400" b="0" dirty="0"/>
          </a:p>
        </p:txBody>
      </p:sp>
    </p:spTree>
    <p:extLst>
      <p:ext uri="{BB962C8B-B14F-4D97-AF65-F5344CB8AC3E}">
        <p14:creationId xmlns="" xmlns:p14="http://schemas.microsoft.com/office/powerpoint/2010/main" val="364073392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egnaposto numero diapositiva 3"/>
          <p:cNvSpPr>
            <a:spLocks noGrp="1"/>
          </p:cNvSpPr>
          <p:nvPr>
            <p:ph type="sldNum" sz="quarter" idx="12"/>
          </p:nvPr>
        </p:nvSpPr>
        <p:spPr>
          <a:noFill/>
        </p:spPr>
        <p:txBody>
          <a:bodyPr/>
          <a:lstStyle/>
          <a:p>
            <a:fld id="{F84FFD2A-5E07-40DE-AE40-F00AFE46E507}" type="slidenum">
              <a:rPr lang="it-IT" smtClean="0"/>
              <a:pPr/>
              <a:t>73</a:t>
            </a:fld>
            <a:endParaRPr lang="it-IT" smtClean="0"/>
          </a:p>
        </p:txBody>
      </p:sp>
      <p:sp>
        <p:nvSpPr>
          <p:cNvPr id="25603" name="Rectangle 14"/>
          <p:cNvSpPr>
            <a:spLocks noChangeArrowheads="1"/>
          </p:cNvSpPr>
          <p:nvPr/>
        </p:nvSpPr>
        <p:spPr bwMode="auto">
          <a:xfrm>
            <a:off x="850900" y="252413"/>
            <a:ext cx="8137525" cy="676257"/>
          </a:xfrm>
          <a:prstGeom prst="rect">
            <a:avLst/>
          </a:prstGeom>
          <a:noFill/>
          <a:ln w="9525">
            <a:noFill/>
            <a:miter lim="800000"/>
            <a:headEnd/>
            <a:tailEnd/>
          </a:ln>
        </p:spPr>
        <p:txBody>
          <a:bodyPr lIns="91432" tIns="45716" rIns="91432" bIns="45716"/>
          <a:lstStyle/>
          <a:p>
            <a:pPr algn="just"/>
            <a:r>
              <a:rPr lang="it-IT" sz="1600" dirty="0">
                <a:solidFill>
                  <a:srgbClr val="00458A"/>
                </a:solidFill>
                <a:latin typeface="+mj-lt"/>
                <a:ea typeface="+mj-ea"/>
                <a:cs typeface="+mj-cs"/>
              </a:rPr>
              <a:t>Migliore disciplina del Fondo e recepimento delle delibere già adottate dal Comitato – Cause di inefficacia della garanzia</a:t>
            </a:r>
          </a:p>
        </p:txBody>
      </p:sp>
      <p:grpSp>
        <p:nvGrpSpPr>
          <p:cNvPr id="2" name="Gruppo 7"/>
          <p:cNvGrpSpPr>
            <a:grpSpLocks/>
          </p:cNvGrpSpPr>
          <p:nvPr/>
        </p:nvGrpSpPr>
        <p:grpSpPr bwMode="auto">
          <a:xfrm>
            <a:off x="857224" y="1163638"/>
            <a:ext cx="8172450" cy="5489924"/>
            <a:chOff x="820712" y="2193925"/>
            <a:chExt cx="8172449" cy="77687565"/>
          </a:xfrm>
        </p:grpSpPr>
        <p:sp>
          <p:nvSpPr>
            <p:cNvPr id="25606"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5607"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5608"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9" name="TextBox 26"/>
            <p:cNvSpPr txBox="1">
              <a:spLocks noChangeArrowheads="1"/>
            </p:cNvSpPr>
            <p:nvPr/>
          </p:nvSpPr>
          <p:spPr bwMode="auto">
            <a:xfrm>
              <a:off x="820712" y="2530887"/>
              <a:ext cx="8172449" cy="77350603"/>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Nel rispetto dei principi di semplificazione e trasparenza nella gestione del Fondo, le Disposizioni Operative </a:t>
              </a:r>
              <a:r>
                <a:rPr lang="it-IT" sz="1400" dirty="0" smtClean="0"/>
                <a:t>introducono la distinzione tra</a:t>
              </a:r>
              <a:r>
                <a:rPr lang="it-IT" sz="1400" b="0" dirty="0" smtClean="0"/>
                <a:t>:</a:t>
              </a:r>
            </a:p>
            <a:p>
              <a:pPr marL="355600" indent="-177800" algn="just" eaLnBrk="1" hangingPunct="1">
                <a:lnSpc>
                  <a:spcPct val="120000"/>
                </a:lnSpc>
                <a:spcBef>
                  <a:spcPts val="600"/>
                </a:spcBef>
                <a:buClrTx/>
                <a:buFont typeface="Wingdings" pitchFamily="2" charset="2"/>
                <a:buChar char="§"/>
                <a:defRPr/>
              </a:pPr>
              <a:r>
                <a:rPr lang="it-IT" sz="1400" b="0" u="sng" dirty="0" smtClean="0"/>
                <a:t>Cause di inefficacia della garanzia:</a:t>
              </a:r>
              <a:r>
                <a:rPr lang="it-IT" sz="1400" b="0" dirty="0"/>
                <a:t> </a:t>
              </a:r>
              <a:r>
                <a:rPr lang="it-IT" sz="1400" b="0" dirty="0" smtClean="0"/>
                <a:t>le </a:t>
              </a:r>
              <a:r>
                <a:rPr lang="it-IT" sz="1400" b="0" dirty="0"/>
                <a:t>Disposizioni Operative </a:t>
              </a:r>
              <a:r>
                <a:rPr lang="it-IT" sz="1400" b="0" dirty="0" smtClean="0"/>
                <a:t>presentano uno specifico paragrafo </a:t>
              </a:r>
              <a:r>
                <a:rPr lang="it-IT" sz="1400" b="0" dirty="0"/>
                <a:t>che definisce e esplicita </a:t>
              </a:r>
              <a:r>
                <a:rPr lang="it-IT" sz="1400" b="0" dirty="0" smtClean="0"/>
                <a:t>i motivi che </a:t>
              </a:r>
              <a:r>
                <a:rPr lang="it-IT" sz="1400" b="0" dirty="0"/>
                <a:t>comportano l’inefficacia della </a:t>
              </a:r>
              <a:r>
                <a:rPr lang="it-IT" sz="1400" b="0" dirty="0" smtClean="0"/>
                <a:t>garanzia per il soggetto richiedente quali ad es. mancato rispetto dei termini previsti per  l’assunzione e comunicazione delle delibere, tempistica e importi delle erogazioni, mancato pagamento delle commissioni, ecc. </a:t>
              </a:r>
              <a:r>
                <a:rPr lang="it-IT" b="0" dirty="0" smtClean="0"/>
                <a:t>(</a:t>
              </a:r>
              <a:r>
                <a:rPr lang="it-IT" b="0" i="1" dirty="0" smtClean="0"/>
                <a:t>Parte II, G.1)</a:t>
              </a:r>
              <a:r>
                <a:rPr lang="it-IT" b="0" dirty="0" smtClean="0"/>
                <a:t> </a:t>
              </a:r>
              <a:endParaRPr lang="it-IT" b="0" dirty="0"/>
            </a:p>
            <a:p>
              <a:pPr marL="355600" indent="-177800" algn="just" eaLnBrk="1" hangingPunct="1">
                <a:lnSpc>
                  <a:spcPct val="120000"/>
                </a:lnSpc>
                <a:spcBef>
                  <a:spcPts val="600"/>
                </a:spcBef>
                <a:buClrTx/>
                <a:buFont typeface="Wingdings" pitchFamily="2" charset="2"/>
                <a:buChar char="§"/>
                <a:defRPr/>
              </a:pPr>
              <a:r>
                <a:rPr lang="it-IT" sz="1400" b="0" dirty="0" smtClean="0"/>
                <a:t> </a:t>
              </a:r>
              <a:r>
                <a:rPr lang="it-IT" sz="1400" u="sng" dirty="0"/>
                <a:t>Cause </a:t>
              </a:r>
              <a:r>
                <a:rPr lang="it-IT" sz="1400" u="sng" dirty="0" smtClean="0"/>
                <a:t>di </a:t>
              </a:r>
              <a:r>
                <a:rPr lang="it-IT" sz="1400" u="sng" dirty="0"/>
                <a:t>revoca </a:t>
              </a:r>
              <a:r>
                <a:rPr lang="it-IT" sz="1400" u="sng" dirty="0" smtClean="0"/>
                <a:t>dell’agevolazione, con mantenimento dell’efficacia della garanzia per il soggetto richiedente</a:t>
              </a:r>
              <a:r>
                <a:rPr lang="it-IT" sz="1400" b="0" u="sng" dirty="0" smtClean="0"/>
                <a:t>:</a:t>
              </a:r>
              <a:r>
                <a:rPr lang="it-IT" sz="1400" b="0" dirty="0" smtClean="0"/>
                <a:t> le Disposizioni Operative introducono come novità rispetto al passato i casi di revoca dell’agevolazione distinguendoli dalle cause di inefficacia, qualora  </a:t>
              </a:r>
              <a:r>
                <a:rPr lang="it-IT" b="0" i="1" dirty="0" smtClean="0"/>
                <a:t>(Parte II, G.2) </a:t>
              </a:r>
              <a:r>
                <a:rPr lang="it-IT" sz="1400" b="0" dirty="0" smtClean="0"/>
                <a:t>:</a:t>
              </a:r>
            </a:p>
            <a:p>
              <a:pPr marL="533400" indent="-177800" algn="just" eaLnBrk="1" hangingPunct="1">
                <a:lnSpc>
                  <a:spcPct val="120000"/>
                </a:lnSpc>
                <a:spcBef>
                  <a:spcPts val="600"/>
                </a:spcBef>
                <a:buClrTx/>
                <a:buFont typeface="Arial" pitchFamily="34" charset="0"/>
                <a:buChar char="•"/>
                <a:defRPr/>
              </a:pPr>
              <a:r>
                <a:rPr lang="it-IT" sz="1400" b="0" dirty="0" smtClean="0"/>
                <a:t>la PMI non abbia provveduto a inviare la </a:t>
              </a:r>
              <a:r>
                <a:rPr lang="it-IT" sz="1400" b="0" dirty="0"/>
                <a:t>documentazione comprovante la realizzazione degli </a:t>
              </a:r>
              <a:r>
                <a:rPr lang="it-IT" sz="1400" b="0" dirty="0" smtClean="0"/>
                <a:t>investimenti</a:t>
              </a:r>
            </a:p>
            <a:p>
              <a:pPr marL="533400" indent="-177800" algn="just" eaLnBrk="1" hangingPunct="1">
                <a:lnSpc>
                  <a:spcPct val="120000"/>
                </a:lnSpc>
                <a:spcBef>
                  <a:spcPts val="600"/>
                </a:spcBef>
                <a:buClrTx/>
                <a:buFont typeface="Arial" pitchFamily="34" charset="0"/>
                <a:buChar char="•"/>
                <a:defRPr/>
              </a:pPr>
              <a:r>
                <a:rPr lang="it-IT" sz="1400" b="0" dirty="0" smtClean="0"/>
                <a:t>la PMI abbia </a:t>
              </a:r>
              <a:r>
                <a:rPr lang="it-IT" sz="1400" b="0" dirty="0"/>
                <a:t>compilato </a:t>
              </a:r>
              <a:r>
                <a:rPr lang="it-IT" sz="1400" b="0" dirty="0" smtClean="0"/>
                <a:t>il modulo di richiesta della garanzia </a:t>
              </a:r>
              <a:r>
                <a:rPr lang="it-IT" sz="1400" b="0" dirty="0"/>
                <a:t>sulla base di dati, notizie o dichiarazioni, mendaci, inesatte o reticenti, se quantitativamente e qualitativamente rilevanti ai fini dell’ammissibilità all’intervento del </a:t>
              </a:r>
              <a:r>
                <a:rPr lang="it-IT" sz="1400" b="0" dirty="0" smtClean="0"/>
                <a:t>Fondo;</a:t>
              </a:r>
              <a:endParaRPr lang="it-IT" sz="1400" b="0" dirty="0"/>
            </a:p>
            <a:p>
              <a:pPr marL="533400" indent="-177800" algn="just" eaLnBrk="1" hangingPunct="1">
                <a:lnSpc>
                  <a:spcPct val="120000"/>
                </a:lnSpc>
                <a:spcBef>
                  <a:spcPts val="600"/>
                </a:spcBef>
                <a:buClrTx/>
                <a:buFont typeface="Arial" pitchFamily="34" charset="0"/>
                <a:buChar char="•"/>
                <a:defRPr/>
              </a:pPr>
              <a:r>
                <a:rPr lang="it-IT" sz="1400" b="0" dirty="0"/>
                <a:t>nell’operazione finanziaria subentri un nuovo soggetto non avente i requisiti per l’ammissione alla </a:t>
              </a:r>
              <a:r>
                <a:rPr lang="it-IT" sz="1400" b="0" dirty="0" smtClean="0"/>
                <a:t>garanzia.</a:t>
              </a:r>
            </a:p>
            <a:p>
              <a:pPr marL="0" indent="0" algn="just" eaLnBrk="1" hangingPunct="1">
                <a:lnSpc>
                  <a:spcPct val="120000"/>
                </a:lnSpc>
                <a:spcBef>
                  <a:spcPts val="600"/>
                </a:spcBef>
                <a:buClrTx/>
                <a:defRPr/>
              </a:pPr>
              <a:r>
                <a:rPr lang="it-IT" sz="1400" b="0" dirty="0" smtClean="0"/>
                <a:t>In </a:t>
              </a:r>
              <a:r>
                <a:rPr lang="it-IT" sz="1400" b="0" dirty="0"/>
                <a:t>caso </a:t>
              </a:r>
              <a:r>
                <a:rPr lang="it-IT" sz="1400" b="0" dirty="0" smtClean="0"/>
                <a:t>di </a:t>
              </a:r>
              <a:r>
                <a:rPr lang="it-IT" sz="1400" b="0" dirty="0"/>
                <a:t>revoca della concessione dell’agevolazione, </a:t>
              </a:r>
              <a:r>
                <a:rPr lang="it-IT" sz="1400" b="0" dirty="0" smtClean="0"/>
                <a:t>la PMI è tenuta </a:t>
              </a:r>
              <a:r>
                <a:rPr lang="it-IT" sz="1400" b="0" dirty="0"/>
                <a:t>a versare al Fondo un importo pari all’ESL comunicato dal Gestore </a:t>
              </a:r>
              <a:r>
                <a:rPr lang="it-IT" sz="1400" b="0" dirty="0" smtClean="0"/>
                <a:t>in fase di ammissione </a:t>
              </a:r>
              <a:r>
                <a:rPr lang="it-IT" sz="1400" b="0" dirty="0"/>
                <a:t>alla </a:t>
              </a:r>
              <a:r>
                <a:rPr lang="it-IT" sz="1400" b="0" dirty="0" smtClean="0"/>
                <a:t>garanzia.</a:t>
              </a:r>
            </a:p>
          </p:txBody>
        </p:sp>
      </p:gr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egnaposto numero diapositiva 3"/>
          <p:cNvSpPr>
            <a:spLocks noGrp="1"/>
          </p:cNvSpPr>
          <p:nvPr>
            <p:ph type="sldNum" sz="quarter" idx="12"/>
          </p:nvPr>
        </p:nvSpPr>
        <p:spPr>
          <a:noFill/>
        </p:spPr>
        <p:txBody>
          <a:bodyPr/>
          <a:lstStyle/>
          <a:p>
            <a:fld id="{E3036C95-BDCD-4D6C-A8F8-38B31EDC53FF}" type="slidenum">
              <a:rPr lang="it-IT" smtClean="0"/>
              <a:pPr/>
              <a:t>74</a:t>
            </a:fld>
            <a:endParaRPr lang="it-IT" smtClean="0"/>
          </a:p>
        </p:txBody>
      </p:sp>
      <p:sp>
        <p:nvSpPr>
          <p:cNvPr id="27651" name="Rectangle 14"/>
          <p:cNvSpPr>
            <a:spLocks noChangeArrowheads="1"/>
          </p:cNvSpPr>
          <p:nvPr/>
        </p:nvSpPr>
        <p:spPr bwMode="auto">
          <a:xfrm>
            <a:off x="850900" y="252413"/>
            <a:ext cx="8137525" cy="676257"/>
          </a:xfrm>
          <a:prstGeom prst="rect">
            <a:avLst/>
          </a:prstGeom>
          <a:noFill/>
          <a:ln w="9525">
            <a:noFill/>
            <a:miter lim="800000"/>
            <a:headEnd/>
            <a:tailEnd/>
          </a:ln>
        </p:spPr>
        <p:txBody>
          <a:bodyPr lIns="91432" tIns="45716" rIns="91432" bIns="45716"/>
          <a:lstStyle/>
          <a:p>
            <a:pPr algn="just"/>
            <a:r>
              <a:rPr lang="it-IT" sz="1600" dirty="0">
                <a:solidFill>
                  <a:srgbClr val="00458A"/>
                </a:solidFill>
                <a:latin typeface="+mj-lt"/>
                <a:ea typeface="+mj-ea"/>
                <a:cs typeface="+mj-cs"/>
              </a:rPr>
              <a:t>Migliore disciplina del Fondo e recepimento delle delibere già adottate dal Comitato – Attivazione della garanzia </a:t>
            </a:r>
            <a:endParaRPr lang="it-IT" sz="1400" b="1" dirty="0">
              <a:solidFill>
                <a:schemeClr val="tx2"/>
              </a:solidFill>
            </a:endParaRPr>
          </a:p>
        </p:txBody>
      </p:sp>
      <p:grpSp>
        <p:nvGrpSpPr>
          <p:cNvPr id="2" name="Gruppo 7"/>
          <p:cNvGrpSpPr>
            <a:grpSpLocks/>
          </p:cNvGrpSpPr>
          <p:nvPr/>
        </p:nvGrpSpPr>
        <p:grpSpPr bwMode="auto">
          <a:xfrm>
            <a:off x="971550" y="1916832"/>
            <a:ext cx="7948613" cy="2508038"/>
            <a:chOff x="935038" y="2193925"/>
            <a:chExt cx="7948612" cy="312873560"/>
          </a:xfrm>
        </p:grpSpPr>
        <p:sp>
          <p:nvSpPr>
            <p:cNvPr id="27656"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7657"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7658"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19" name="TextBox 26"/>
            <p:cNvSpPr txBox="1">
              <a:spLocks noChangeArrowheads="1"/>
            </p:cNvSpPr>
            <p:nvPr/>
          </p:nvSpPr>
          <p:spPr bwMode="auto">
            <a:xfrm>
              <a:off x="935038" y="3687163"/>
              <a:ext cx="7894637" cy="311380322"/>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t>Per dare attuazione a quanto già deliberato dal Comitato di gestione, le Disposizioni Operative sono state integrate con la disciplina delle transazioni. Le proposte di accordi transattivi - introdotte </a:t>
              </a:r>
              <a:r>
                <a:rPr lang="it-IT" sz="1400" b="0" dirty="0"/>
                <a:t>sulla base dell’esperienza consolidata nella gestione dello </a:t>
              </a:r>
              <a:r>
                <a:rPr lang="it-IT" sz="1400" b="0" dirty="0" smtClean="0"/>
                <a:t>strumento e al fine di non aggravare ulteriormente la situazione economica delle PMI in difficoltà - se valutate </a:t>
              </a:r>
              <a:r>
                <a:rPr lang="it-IT" sz="1400" b="0" dirty="0"/>
                <a:t>positivamente dai soggetti richiedenti possono essere equiparate, ai fini dell’attivazione e dell’efficacia della </a:t>
              </a:r>
              <a:r>
                <a:rPr lang="it-IT" sz="1400" b="0" dirty="0" smtClean="0"/>
                <a:t>garanzia, </a:t>
              </a:r>
              <a:r>
                <a:rPr lang="it-IT" sz="1400" b="0" dirty="0"/>
                <a:t>all’avvio delle procedure di </a:t>
              </a:r>
              <a:r>
                <a:rPr lang="it-IT" sz="1400" b="0" dirty="0" smtClean="0"/>
                <a:t>recupero </a:t>
              </a:r>
              <a:r>
                <a:rPr lang="it-IT" b="0" i="1" dirty="0" smtClean="0"/>
                <a:t>(Parte II, H.2.3)</a:t>
              </a:r>
              <a:r>
                <a:rPr lang="it-IT" b="0" dirty="0" smtClean="0"/>
                <a:t> </a:t>
              </a:r>
            </a:p>
            <a:p>
              <a:pPr marL="0" indent="0" algn="just" eaLnBrk="1" hangingPunct="1">
                <a:lnSpc>
                  <a:spcPct val="120000"/>
                </a:lnSpc>
                <a:spcBef>
                  <a:spcPts val="600"/>
                </a:spcBef>
                <a:buClrTx/>
                <a:defRPr/>
              </a:pPr>
              <a:r>
                <a:rPr lang="it-IT" sz="1400" b="0" dirty="0" smtClean="0"/>
                <a:t>Le Disposizioni Operative individuano puntualmente gli elementi che i soggetti richiedenti devono indicare per presentare le proposte transattive al Gestore per il successivo esame del Comitato di Gestione del Fondo.</a:t>
              </a:r>
              <a:r>
                <a:rPr lang="it-IT" sz="1400" b="0" i="1" dirty="0" smtClean="0"/>
                <a:t> </a:t>
              </a:r>
              <a:r>
                <a:rPr lang="it-IT" b="0" i="1" dirty="0" smtClean="0"/>
                <a:t>(Parte II, H.2.4)</a:t>
              </a:r>
              <a:r>
                <a:rPr lang="it-IT" b="0" dirty="0" smtClean="0"/>
                <a:t> </a:t>
              </a:r>
            </a:p>
          </p:txBody>
        </p:sp>
      </p:grpSp>
      <p:sp>
        <p:nvSpPr>
          <p:cNvPr id="17" name="TextBox 60"/>
          <p:cNvSpPr txBox="1">
            <a:spLocks noChangeArrowheads="1"/>
          </p:cNvSpPr>
          <p:nvPr>
            <p:custDataLst>
              <p:tags r:id="rId1"/>
            </p:custDataLst>
          </p:nvPr>
        </p:nvSpPr>
        <p:spPr bwMode="auto">
          <a:xfrm>
            <a:off x="1123950" y="1196752"/>
            <a:ext cx="7958138" cy="360362"/>
          </a:xfrm>
          <a:prstGeom prst="rect">
            <a:avLst/>
          </a:prstGeom>
          <a:solidFill>
            <a:schemeClr val="bg1">
              <a:lumMod val="50000"/>
            </a:schemeClr>
          </a:solidFill>
          <a:ln>
            <a:noFill/>
          </a:ln>
        </p:spPr>
        <p:txBody>
          <a:bodyPr tIns="18000" bIns="18000" anchor="ctr">
            <a:normAutofit/>
          </a:bodyPr>
          <a:lstStyle>
            <a:lvl1pPr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algn="l" eaLnBrk="1" hangingPunct="1">
              <a:lnSpc>
                <a:spcPct val="100000"/>
              </a:lnSpc>
              <a:buFont typeface="Webdings" pitchFamily="18" charset="2"/>
              <a:buNone/>
              <a:defRPr/>
            </a:pPr>
            <a:r>
              <a:rPr lang="it-IT" sz="1600" b="1" dirty="0" smtClean="0">
                <a:solidFill>
                  <a:schemeClr val="bg1"/>
                </a:solidFill>
              </a:rPr>
              <a:t>Accordi transattivi</a:t>
            </a: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egnaposto numero diapositiva 5"/>
          <p:cNvSpPr>
            <a:spLocks noGrp="1"/>
          </p:cNvSpPr>
          <p:nvPr>
            <p:ph type="sldNum" sz="quarter" idx="12"/>
          </p:nvPr>
        </p:nvSpPr>
        <p:spPr>
          <a:noFill/>
        </p:spPr>
        <p:txBody>
          <a:bodyPr/>
          <a:lstStyle/>
          <a:p>
            <a:fld id="{92614B19-EAB6-416F-B934-81844461F556}" type="slidenum">
              <a:rPr lang="it-IT" smtClean="0"/>
              <a:pPr/>
              <a:t>75</a:t>
            </a:fld>
            <a:endParaRPr lang="it-IT" smtClean="0"/>
          </a:p>
        </p:txBody>
      </p:sp>
      <p:sp>
        <p:nvSpPr>
          <p:cNvPr id="13315" name="Line 3"/>
          <p:cNvSpPr>
            <a:spLocks noChangeShapeType="1"/>
          </p:cNvSpPr>
          <p:nvPr/>
        </p:nvSpPr>
        <p:spPr bwMode="auto">
          <a:xfrm flipH="1">
            <a:off x="2219325" y="3308350"/>
            <a:ext cx="6297613" cy="0"/>
          </a:xfrm>
          <a:prstGeom prst="line">
            <a:avLst/>
          </a:prstGeom>
          <a:noFill/>
          <a:ln w="9525">
            <a:solidFill>
              <a:schemeClr val="tx1"/>
            </a:solidFill>
            <a:round/>
            <a:headEnd/>
            <a:tailEnd/>
          </a:ln>
        </p:spPr>
        <p:txBody>
          <a:bodyPr/>
          <a:lstStyle/>
          <a:p>
            <a:endParaRPr lang="it-IT"/>
          </a:p>
        </p:txBody>
      </p:sp>
      <p:sp>
        <p:nvSpPr>
          <p:cNvPr id="13316" name="Rectangle 4"/>
          <p:cNvSpPr>
            <a:spLocks noChangeArrowheads="1"/>
          </p:cNvSpPr>
          <p:nvPr/>
        </p:nvSpPr>
        <p:spPr bwMode="auto">
          <a:xfrm>
            <a:off x="2408238" y="2923401"/>
            <a:ext cx="5764212" cy="276999"/>
          </a:xfrm>
          <a:prstGeom prst="rect">
            <a:avLst/>
          </a:prstGeom>
          <a:noFill/>
          <a:ln w="9525">
            <a:noFill/>
            <a:miter lim="800000"/>
            <a:headEnd/>
            <a:tailEnd/>
          </a:ln>
        </p:spPr>
        <p:txBody>
          <a:bodyPr lIns="0" tIns="0" rIns="0" bIns="0" anchor="b">
            <a:spAutoFit/>
          </a:bodyPr>
          <a:lstStyle/>
          <a:p>
            <a:pPr algn="just">
              <a:spcBef>
                <a:spcPct val="0"/>
              </a:spcBef>
              <a:buClr>
                <a:srgbClr val="00458A"/>
              </a:buClr>
            </a:pPr>
            <a:r>
              <a:rPr lang="it-IT" sz="1800" dirty="0" smtClean="0">
                <a:solidFill>
                  <a:srgbClr val="00458A"/>
                </a:solidFill>
              </a:rPr>
              <a:t>Controlli documentali</a:t>
            </a:r>
            <a:endParaRPr lang="it-IT" sz="1800" dirty="0">
              <a:solidFill>
                <a:srgbClr val="00458A"/>
              </a:solidFill>
            </a:endParaRPr>
          </a:p>
        </p:txBody>
      </p:sp>
      <p:pic>
        <p:nvPicPr>
          <p:cNvPr id="13317" name="Picture 5" descr="White Sphere3"/>
          <p:cNvPicPr>
            <a:picLocks noChangeAspect="1" noChangeArrowheads="1"/>
          </p:cNvPicPr>
          <p:nvPr/>
        </p:nvPicPr>
        <p:blipFill>
          <a:blip r:embed="rId2" cstate="print">
            <a:clrChange>
              <a:clrFrom>
                <a:srgbClr val="000000"/>
              </a:clrFrom>
              <a:clrTo>
                <a:srgbClr val="000000">
                  <a:alpha val="0"/>
                </a:srgbClr>
              </a:clrTo>
            </a:clrChange>
          </a:blip>
          <a:srcRect/>
          <a:stretch>
            <a:fillRect/>
          </a:stretch>
        </p:blipFill>
        <p:spPr bwMode="auto">
          <a:xfrm>
            <a:off x="877888" y="2395538"/>
            <a:ext cx="1462087" cy="1500187"/>
          </a:xfrm>
          <a:prstGeom prst="rect">
            <a:avLst/>
          </a:prstGeom>
          <a:noFill/>
          <a:ln w="9525">
            <a:noFill/>
            <a:miter lim="800000"/>
            <a:headEnd/>
            <a:tailEnd/>
          </a:ln>
        </p:spPr>
      </p:pic>
    </p:spTree>
    <p:extLst>
      <p:ext uri="{BB962C8B-B14F-4D97-AF65-F5344CB8AC3E}">
        <p14:creationId xmlns="" xmlns:p14="http://schemas.microsoft.com/office/powerpoint/2010/main" val="157360739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egnaposto numero diapositiva 3"/>
          <p:cNvSpPr>
            <a:spLocks noGrp="1"/>
          </p:cNvSpPr>
          <p:nvPr>
            <p:ph type="sldNum" sz="quarter" idx="12"/>
          </p:nvPr>
        </p:nvSpPr>
        <p:spPr>
          <a:noFill/>
        </p:spPr>
        <p:txBody>
          <a:bodyPr/>
          <a:lstStyle/>
          <a:p>
            <a:fld id="{FB3B996B-3C94-48BC-903C-AA9FB36E2CE4}" type="slidenum">
              <a:rPr lang="it-IT" smtClean="0"/>
              <a:pPr/>
              <a:t>76</a:t>
            </a:fld>
            <a:endParaRPr lang="it-IT" smtClean="0"/>
          </a:p>
        </p:txBody>
      </p:sp>
      <p:sp>
        <p:nvSpPr>
          <p:cNvPr id="31747" name="Rectangle 14"/>
          <p:cNvSpPr>
            <a:spLocks noChangeArrowheads="1"/>
          </p:cNvSpPr>
          <p:nvPr/>
        </p:nvSpPr>
        <p:spPr bwMode="auto">
          <a:xfrm>
            <a:off x="850900" y="554544"/>
            <a:ext cx="8137525" cy="656272"/>
          </a:xfrm>
          <a:prstGeom prst="rect">
            <a:avLst/>
          </a:prstGeom>
          <a:noFill/>
          <a:ln w="9525">
            <a:noFill/>
            <a:miter lim="800000"/>
            <a:headEnd/>
            <a:tailEnd/>
          </a:ln>
        </p:spPr>
        <p:txBody>
          <a:bodyPr lIns="91432" tIns="45716" rIns="91432" bIns="45716"/>
          <a:lstStyle/>
          <a:p>
            <a:pPr algn="just"/>
            <a:r>
              <a:rPr lang="it-IT" sz="2000" b="1" dirty="0" smtClean="0">
                <a:solidFill>
                  <a:srgbClr val="00458A"/>
                </a:solidFill>
              </a:rPr>
              <a:t>Controlli documentali</a:t>
            </a:r>
            <a:endParaRPr lang="it-IT" sz="1400" b="1" dirty="0">
              <a:solidFill>
                <a:schemeClr val="tx2"/>
              </a:solidFill>
            </a:endParaRPr>
          </a:p>
        </p:txBody>
      </p:sp>
      <p:grpSp>
        <p:nvGrpSpPr>
          <p:cNvPr id="2" name="Gruppo 7"/>
          <p:cNvGrpSpPr>
            <a:grpSpLocks/>
          </p:cNvGrpSpPr>
          <p:nvPr/>
        </p:nvGrpSpPr>
        <p:grpSpPr bwMode="auto">
          <a:xfrm>
            <a:off x="1009650" y="1195389"/>
            <a:ext cx="7948613" cy="5497279"/>
            <a:chOff x="935038" y="2193925"/>
            <a:chExt cx="7948612" cy="597937966"/>
          </a:xfrm>
        </p:grpSpPr>
        <p:sp>
          <p:nvSpPr>
            <p:cNvPr id="31750"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31751"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31752"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35" name="TextBox 26"/>
            <p:cNvSpPr txBox="1">
              <a:spLocks noChangeArrowheads="1"/>
            </p:cNvSpPr>
            <p:nvPr/>
          </p:nvSpPr>
          <p:spPr bwMode="auto">
            <a:xfrm>
              <a:off x="935038" y="2571030"/>
              <a:ext cx="7894637" cy="597560861"/>
            </a:xfrm>
            <a:prstGeom prst="rect">
              <a:avLst/>
            </a:prstGeom>
            <a:no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0" indent="0" algn="just" eaLnBrk="1" hangingPunct="1">
                <a:lnSpc>
                  <a:spcPct val="120000"/>
                </a:lnSpc>
                <a:spcBef>
                  <a:spcPts val="600"/>
                </a:spcBef>
                <a:buClrTx/>
                <a:defRPr/>
              </a:pPr>
              <a:r>
                <a:rPr lang="it-IT" sz="1400" b="0" dirty="0" smtClean="0">
                  <a:latin typeface="+mn-lt"/>
                  <a:ea typeface="Calibri" pitchFamily="34" charset="0"/>
                  <a:cs typeface="Arial,Italic"/>
                </a:rPr>
                <a:t>Per tenere conto delle delibere già adottate dal Comitato di gestione nonché delle modifiche e integrazioni delle Disposizioni Operative, è stato dedicato un paragrafo ai controlli documentali effettuati dal Gestore(Parte IX). Nello specifico, le Disposizioni Operative prevedono:</a:t>
              </a:r>
            </a:p>
            <a:p>
              <a:pPr marL="355600" indent="-177800" algn="just" eaLnBrk="1" hangingPunct="1">
                <a:lnSpc>
                  <a:spcPct val="120000"/>
                </a:lnSpc>
                <a:spcBef>
                  <a:spcPts val="600"/>
                </a:spcBef>
                <a:buClrTx/>
                <a:buFont typeface="Wingdings" pitchFamily="2" charset="2"/>
                <a:buChar char="§"/>
                <a:defRPr/>
              </a:pPr>
              <a:r>
                <a:rPr lang="it-IT" sz="1400" dirty="0">
                  <a:latin typeface="+mn-lt"/>
                  <a:ea typeface="Calibri" pitchFamily="34" charset="0"/>
                  <a:cs typeface="Arial,Italic"/>
                </a:rPr>
                <a:t>l</a:t>
              </a:r>
              <a:r>
                <a:rPr lang="it-IT" sz="1400" dirty="0" smtClean="0">
                  <a:latin typeface="+mn-lt"/>
                  <a:ea typeface="Calibri" pitchFamily="34" charset="0"/>
                  <a:cs typeface="Arial,Italic"/>
                </a:rPr>
                <a:t>e modalità di individuazione delle operazioni da sottoporre a controllo </a:t>
              </a:r>
              <a:r>
                <a:rPr lang="it-IT" sz="1400" b="0" dirty="0">
                  <a:latin typeface="+mn-lt"/>
                  <a:ea typeface="Calibri" pitchFamily="34" charset="0"/>
                  <a:cs typeface="Arial,Italic"/>
                </a:rPr>
                <a:t>-  Il Gestore </a:t>
              </a:r>
              <a:r>
                <a:rPr lang="it-IT" sz="1400" b="0" dirty="0" smtClean="0">
                  <a:latin typeface="+mn-lt"/>
                  <a:ea typeface="Calibri" pitchFamily="34" charset="0"/>
                  <a:cs typeface="Arial,Italic"/>
                </a:rPr>
                <a:t>effettua controlli </a:t>
              </a:r>
              <a:r>
                <a:rPr lang="it-IT" sz="1400" b="0" dirty="0">
                  <a:latin typeface="+mn-lt"/>
                  <a:ea typeface="Calibri" pitchFamily="34" charset="0"/>
                  <a:cs typeface="Arial,Italic"/>
                </a:rPr>
                <a:t>documentali su un campione statistico pari al 5% delle operazioni ammesse </a:t>
              </a:r>
              <a:r>
                <a:rPr lang="it-IT" sz="1400" b="0" dirty="0" smtClean="0">
                  <a:latin typeface="+mn-lt"/>
                  <a:ea typeface="Calibri" pitchFamily="34" charset="0"/>
                  <a:cs typeface="Arial,Italic"/>
                </a:rPr>
                <a:t>al Fondo </a:t>
              </a:r>
              <a:r>
                <a:rPr lang="it-IT" sz="1400" b="0" dirty="0">
                  <a:latin typeface="+mn-lt"/>
                  <a:ea typeface="Calibri" pitchFamily="34" charset="0"/>
                  <a:cs typeface="Arial,Italic"/>
                </a:rPr>
                <a:t>nel corso di ciascun esercizio, ed erogate dai soggetti </a:t>
              </a:r>
              <a:r>
                <a:rPr lang="it-IT" sz="1400" b="0" dirty="0" smtClean="0">
                  <a:latin typeface="+mn-lt"/>
                  <a:ea typeface="Calibri" pitchFamily="34" charset="0"/>
                  <a:cs typeface="Arial,Italic"/>
                </a:rPr>
                <a:t>finanziatori. Viene sottoposto al Comitato, </a:t>
              </a:r>
              <a:r>
                <a:rPr lang="it-IT" sz="1400" b="0" dirty="0">
                  <a:latin typeface="+mn-lt"/>
                  <a:ea typeface="Calibri" pitchFamily="34" charset="0"/>
                  <a:cs typeface="Arial,Italic"/>
                </a:rPr>
                <a:t>con cadenza trimestrale, un distinto elenco pari al 10% delle operazioni a fronte di investimenti deliberate ed erogate da non oltre 3 mesi, pur mantenendo al 5% la percentuale complessiva delle operazioni da sottoporre a verifica su base annua</a:t>
              </a:r>
              <a:r>
                <a:rPr lang="it-IT" sz="1400" b="0" dirty="0" smtClean="0">
                  <a:latin typeface="+mn-lt"/>
                  <a:ea typeface="Calibri" pitchFamily="34" charset="0"/>
                  <a:cs typeface="Arial,Italic"/>
                </a:rPr>
                <a:t>.</a:t>
              </a:r>
            </a:p>
            <a:p>
              <a:pPr marL="355600" indent="-177800" algn="just" eaLnBrk="1" hangingPunct="1">
                <a:lnSpc>
                  <a:spcPct val="120000"/>
                </a:lnSpc>
                <a:spcBef>
                  <a:spcPts val="600"/>
                </a:spcBef>
                <a:buClrTx/>
                <a:buFont typeface="Wingdings" pitchFamily="2" charset="2"/>
                <a:buChar char="§"/>
                <a:defRPr/>
              </a:pPr>
              <a:r>
                <a:rPr lang="it-IT" sz="1400" dirty="0">
                  <a:latin typeface="+mn-lt"/>
                  <a:ea typeface="Calibri" pitchFamily="34" charset="0"/>
                  <a:cs typeface="Arial,Italic"/>
                </a:rPr>
                <a:t>a</a:t>
              </a:r>
              <a:r>
                <a:rPr lang="it-IT" sz="1400" dirty="0" smtClean="0">
                  <a:latin typeface="+mn-lt"/>
                  <a:ea typeface="Calibri" pitchFamily="34" charset="0"/>
                  <a:cs typeface="Arial,Italic"/>
                </a:rPr>
                <a:t>ttività di informazione delle attività </a:t>
              </a:r>
              <a:r>
                <a:rPr lang="it-IT" sz="1400" dirty="0">
                  <a:latin typeface="+mn-lt"/>
                  <a:ea typeface="Calibri" pitchFamily="34" charset="0"/>
                  <a:cs typeface="Arial,Italic"/>
                </a:rPr>
                <a:t>di controllo </a:t>
              </a:r>
              <a:r>
                <a:rPr lang="it-IT" sz="1400" b="0" dirty="0">
                  <a:latin typeface="+mn-lt"/>
                  <a:ea typeface="Calibri" pitchFamily="34" charset="0"/>
                  <a:cs typeface="Arial,Italic"/>
                </a:rPr>
                <a:t>- Per le operazioni che sono oggetto di verifica, il Gestore </a:t>
              </a:r>
              <a:r>
                <a:rPr lang="it-IT" sz="1400" b="0" dirty="0" smtClean="0">
                  <a:latin typeface="+mn-lt"/>
                  <a:ea typeface="Calibri" pitchFamily="34" charset="0"/>
                  <a:cs typeface="Arial,Italic"/>
                </a:rPr>
                <a:t> </a:t>
              </a:r>
              <a:r>
                <a:rPr lang="it-IT" sz="1400" b="0" dirty="0">
                  <a:latin typeface="+mn-lt"/>
                  <a:ea typeface="Calibri" pitchFamily="34" charset="0"/>
                  <a:cs typeface="Arial,Italic"/>
                </a:rPr>
                <a:t>informa </a:t>
              </a:r>
              <a:r>
                <a:rPr lang="it-IT" sz="1400" b="0" dirty="0" smtClean="0">
                  <a:latin typeface="+mn-lt"/>
                  <a:ea typeface="Calibri" pitchFamily="34" charset="0"/>
                  <a:cs typeface="Arial,Italic"/>
                </a:rPr>
                <a:t>la PMI dell’avvenuta </a:t>
              </a:r>
              <a:r>
                <a:rPr lang="it-IT" sz="1400" b="0" dirty="0">
                  <a:latin typeface="+mn-lt"/>
                  <a:ea typeface="Calibri" pitchFamily="34" charset="0"/>
                  <a:cs typeface="Arial,Italic"/>
                </a:rPr>
                <a:t>inclusione del campione sottoposto a verifica e invia al soggetto richiedente, unitamente alla comunicazione di inizio attività </a:t>
              </a:r>
              <a:r>
                <a:rPr lang="it-IT" sz="1400" b="0" dirty="0" smtClean="0">
                  <a:latin typeface="+mn-lt"/>
                  <a:ea typeface="Calibri" pitchFamily="34" charset="0"/>
                  <a:cs typeface="Arial,Italic"/>
                </a:rPr>
                <a:t>ispettiva, l’elenco </a:t>
              </a:r>
              <a:r>
                <a:rPr lang="it-IT" sz="1400" b="0" dirty="0">
                  <a:latin typeface="+mn-lt"/>
                  <a:ea typeface="Calibri" pitchFamily="34" charset="0"/>
                  <a:cs typeface="Arial,Italic"/>
                </a:rPr>
                <a:t>di documentazione da </a:t>
              </a:r>
              <a:r>
                <a:rPr lang="it-IT" sz="1400" b="0" dirty="0" smtClean="0">
                  <a:latin typeface="+mn-lt"/>
                  <a:ea typeface="Calibri" pitchFamily="34" charset="0"/>
                  <a:cs typeface="Arial,Italic"/>
                </a:rPr>
                <a:t>trasmettere. </a:t>
              </a:r>
              <a:r>
                <a:rPr lang="it-IT" sz="1400" b="0" dirty="0">
                  <a:latin typeface="+mn-lt"/>
                  <a:ea typeface="Calibri" pitchFamily="34" charset="0"/>
                  <a:cs typeface="Arial,Italic"/>
                </a:rPr>
                <a:t>Per le operazioni di controgaranzia viene altresì fornita la comunicazione di inizio di attività ispettiva anche ai soggetti finanziatori, affinché gli stessi abbiano la necessaria informazione in relazione all’avvio dei controlli documentali. </a:t>
              </a:r>
              <a:endParaRPr lang="it-IT" sz="1400" b="0" dirty="0" smtClean="0">
                <a:latin typeface="+mn-lt"/>
                <a:ea typeface="Calibri" pitchFamily="34" charset="0"/>
                <a:cs typeface="Arial,Italic"/>
              </a:endParaRPr>
            </a:p>
            <a:p>
              <a:pPr marL="0" indent="0" algn="just" eaLnBrk="1" hangingPunct="1">
                <a:lnSpc>
                  <a:spcPct val="120000"/>
                </a:lnSpc>
                <a:spcBef>
                  <a:spcPts val="600"/>
                </a:spcBef>
                <a:buClrTx/>
                <a:defRPr/>
              </a:pPr>
              <a:r>
                <a:rPr lang="it-IT" sz="1400" b="0" dirty="0" smtClean="0">
                  <a:latin typeface="+mn-lt"/>
                  <a:ea typeface="Calibri" pitchFamily="34" charset="0"/>
                  <a:cs typeface="Arial,Italic"/>
                </a:rPr>
                <a:t>In ragione delle nuove modalità di intervento del Fondo disciplinate dalle nuove Disposizioni Operative è stata eliminata la </a:t>
              </a:r>
              <a:r>
                <a:rPr lang="it-IT" sz="1400" b="0" dirty="0">
                  <a:latin typeface="+mn-lt"/>
                  <a:ea typeface="Calibri" pitchFamily="34" charset="0"/>
                  <a:cs typeface="Arial,Italic"/>
                </a:rPr>
                <a:t>richiesta della documentazione afferente la comprova degli aiuti </a:t>
              </a:r>
              <a:r>
                <a:rPr lang="it-IT" sz="1400" b="0" dirty="0" smtClean="0">
                  <a:latin typeface="+mn-lt"/>
                  <a:ea typeface="Calibri" pitchFamily="34" charset="0"/>
                  <a:cs typeface="Arial,Italic"/>
                </a:rPr>
                <a:t>concessi in regime de minimis, </a:t>
              </a:r>
              <a:r>
                <a:rPr lang="it-IT" sz="1400" b="0" dirty="0">
                  <a:latin typeface="+mn-lt"/>
                  <a:ea typeface="Calibri" pitchFamily="34" charset="0"/>
                  <a:cs typeface="Arial,Italic"/>
                </a:rPr>
                <a:t>che verrà </a:t>
              </a:r>
              <a:r>
                <a:rPr lang="it-IT" sz="1400" b="0" dirty="0" smtClean="0">
                  <a:latin typeface="+mn-lt"/>
                  <a:ea typeface="Calibri" pitchFamily="34" charset="0"/>
                  <a:cs typeface="Arial,Italic"/>
                </a:rPr>
                <a:t>effettuata d’ufficio dal Gestore </a:t>
              </a:r>
              <a:r>
                <a:rPr lang="it-IT" sz="1400" b="0" dirty="0">
                  <a:latin typeface="+mn-lt"/>
                  <a:ea typeface="Calibri" pitchFamily="34" charset="0"/>
                  <a:cs typeface="Arial,Italic"/>
                </a:rPr>
                <a:t>sulla base delle informazioni disponibili sui nuovi modelli di </a:t>
              </a:r>
              <a:r>
                <a:rPr lang="it-IT" sz="1400" b="0" dirty="0" smtClean="0">
                  <a:latin typeface="+mn-lt"/>
                  <a:ea typeface="Calibri" pitchFamily="34" charset="0"/>
                  <a:cs typeface="Arial,Italic"/>
                </a:rPr>
                <a:t>domanda di ammissione al Fondo.</a:t>
              </a:r>
              <a:endParaRPr lang="it-IT" sz="1400" b="0" dirty="0">
                <a:latin typeface="+mn-lt"/>
                <a:ea typeface="Calibri" pitchFamily="34" charset="0"/>
                <a:cs typeface="Arial,Italic"/>
              </a:endParaRPr>
            </a:p>
          </p:txBody>
        </p:sp>
      </p:grpSp>
    </p:spTree>
    <p:extLst>
      <p:ext uri="{BB962C8B-B14F-4D97-AF65-F5344CB8AC3E}">
        <p14:creationId xmlns="" xmlns:p14="http://schemas.microsoft.com/office/powerpoint/2010/main" val="89841158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egnaposto numero diapositiva 3"/>
          <p:cNvSpPr>
            <a:spLocks noGrp="1"/>
          </p:cNvSpPr>
          <p:nvPr>
            <p:ph type="sldNum" sz="quarter" idx="12"/>
          </p:nvPr>
        </p:nvSpPr>
        <p:spPr>
          <a:noFill/>
        </p:spPr>
        <p:txBody>
          <a:bodyPr/>
          <a:lstStyle/>
          <a:p>
            <a:fld id="{6E62D188-B3A1-466D-8074-79735E4DBA6A}" type="slidenum">
              <a:rPr lang="it-IT" smtClean="0"/>
              <a:pPr/>
              <a:t>77</a:t>
            </a:fld>
            <a:endParaRPr lang="it-IT" smtClean="0"/>
          </a:p>
        </p:txBody>
      </p:sp>
      <p:sp>
        <p:nvSpPr>
          <p:cNvPr id="29699" name="Rectangle 14"/>
          <p:cNvSpPr>
            <a:spLocks noChangeArrowheads="1"/>
          </p:cNvSpPr>
          <p:nvPr/>
        </p:nvSpPr>
        <p:spPr bwMode="auto">
          <a:xfrm>
            <a:off x="850900" y="252413"/>
            <a:ext cx="8137525" cy="676257"/>
          </a:xfrm>
          <a:prstGeom prst="rect">
            <a:avLst/>
          </a:prstGeom>
          <a:noFill/>
          <a:ln w="9525">
            <a:noFill/>
            <a:miter lim="800000"/>
            <a:headEnd/>
            <a:tailEnd/>
          </a:ln>
        </p:spPr>
        <p:txBody>
          <a:bodyPr lIns="91432" tIns="45716" rIns="91432" bIns="45716"/>
          <a:lstStyle/>
          <a:p>
            <a:pPr algn="just"/>
            <a:r>
              <a:rPr lang="it-IT" sz="1900" b="1" dirty="0" smtClean="0"/>
              <a:t>SUGGERIMENTI</a:t>
            </a:r>
            <a:endParaRPr lang="it-IT" sz="1400" b="1" dirty="0">
              <a:solidFill>
                <a:schemeClr val="tx2"/>
              </a:solidFill>
            </a:endParaRPr>
          </a:p>
        </p:txBody>
      </p:sp>
      <p:sp>
        <p:nvSpPr>
          <p:cNvPr id="26" name="TextBox 60"/>
          <p:cNvSpPr txBox="1">
            <a:spLocks noChangeArrowheads="1"/>
          </p:cNvSpPr>
          <p:nvPr>
            <p:custDataLst>
              <p:tags r:id="rId1"/>
            </p:custDataLst>
          </p:nvPr>
        </p:nvSpPr>
        <p:spPr bwMode="auto">
          <a:xfrm>
            <a:off x="971550" y="1196752"/>
            <a:ext cx="7958138" cy="504056"/>
          </a:xfrm>
          <a:prstGeom prst="rect">
            <a:avLst/>
          </a:prstGeom>
          <a:solidFill>
            <a:schemeClr val="bg1">
              <a:lumMod val="50000"/>
            </a:schemeClr>
          </a:solidFill>
          <a:ln>
            <a:noFill/>
          </a:ln>
        </p:spPr>
        <p:txBody>
          <a:bodyPr tIns="18000" bIns="18000" anchor="ctr">
            <a:noAutofit/>
          </a:bodyPr>
          <a:lstStyle>
            <a:lvl1pPr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algn="l" eaLnBrk="1" hangingPunct="1">
              <a:lnSpc>
                <a:spcPct val="100000"/>
              </a:lnSpc>
              <a:buFont typeface="Webdings" pitchFamily="18" charset="2"/>
              <a:buNone/>
              <a:defRPr/>
            </a:pPr>
            <a:r>
              <a:rPr lang="it-IT" sz="1600" b="1" dirty="0" smtClean="0">
                <a:solidFill>
                  <a:schemeClr val="bg1"/>
                </a:solidFill>
              </a:rPr>
              <a:t>Per essere sempre informati</a:t>
            </a:r>
          </a:p>
        </p:txBody>
      </p:sp>
      <p:grpSp>
        <p:nvGrpSpPr>
          <p:cNvPr id="2" name="Gruppo 7"/>
          <p:cNvGrpSpPr>
            <a:grpSpLocks/>
          </p:cNvGrpSpPr>
          <p:nvPr/>
        </p:nvGrpSpPr>
        <p:grpSpPr bwMode="auto">
          <a:xfrm>
            <a:off x="971550" y="1915692"/>
            <a:ext cx="7948613" cy="1419366"/>
            <a:chOff x="935038" y="2193925"/>
            <a:chExt cx="7948612" cy="168583180"/>
          </a:xfrm>
        </p:grpSpPr>
        <p:sp>
          <p:nvSpPr>
            <p:cNvPr id="29704"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29705" name="Line 5"/>
            <p:cNvSpPr>
              <a:spLocks noChangeShapeType="1"/>
            </p:cNvSpPr>
            <p:nvPr/>
          </p:nvSpPr>
          <p:spPr bwMode="auto">
            <a:xfrm>
              <a:off x="1220788" y="3567113"/>
              <a:ext cx="7496175" cy="0"/>
            </a:xfrm>
            <a:prstGeom prst="line">
              <a:avLst/>
            </a:prstGeom>
            <a:noFill/>
            <a:ln w="31750">
              <a:noFill/>
              <a:round/>
              <a:headEnd/>
              <a:tailEnd/>
            </a:ln>
          </p:spPr>
          <p:txBody>
            <a:bodyPr lIns="96661" tIns="48331" rIns="96661" bIns="48331" anchor="ctr"/>
            <a:lstStyle/>
            <a:p>
              <a:endParaRPr lang="it-IT"/>
            </a:p>
          </p:txBody>
        </p:sp>
        <p:sp>
          <p:nvSpPr>
            <p:cNvPr id="29706" name="Line 8"/>
            <p:cNvSpPr>
              <a:spLocks noChangeShapeType="1"/>
            </p:cNvSpPr>
            <p:nvPr/>
          </p:nvSpPr>
          <p:spPr bwMode="auto">
            <a:xfrm>
              <a:off x="8883650" y="2193925"/>
              <a:ext cx="0" cy="1677988"/>
            </a:xfrm>
            <a:prstGeom prst="line">
              <a:avLst/>
            </a:prstGeom>
            <a:noFill/>
            <a:ln w="31750">
              <a:noFill/>
              <a:round/>
              <a:headEnd/>
              <a:tailEnd/>
            </a:ln>
          </p:spPr>
          <p:txBody>
            <a:bodyPr lIns="96661" tIns="48331" rIns="96661" bIns="48331" anchor="ctr"/>
            <a:lstStyle/>
            <a:p>
              <a:endParaRPr lang="it-IT"/>
            </a:p>
          </p:txBody>
        </p:sp>
        <p:sp>
          <p:nvSpPr>
            <p:cNvPr id="34" name="TextBox 26"/>
            <p:cNvSpPr txBox="1">
              <a:spLocks noChangeArrowheads="1"/>
            </p:cNvSpPr>
            <p:nvPr/>
          </p:nvSpPr>
          <p:spPr bwMode="auto">
            <a:xfrm>
              <a:off x="935038" y="18705234"/>
              <a:ext cx="7894637" cy="152071871"/>
            </a:xfrm>
            <a:prstGeom prst="rect">
              <a:avLst/>
            </a:prstGeom>
            <a:solidFill>
              <a:schemeClr val="bg1">
                <a:lumMod val="95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marL="180975" indent="-180975" eaLnBrk="0" hangingPunct="0">
                <a:defRPr sz="1200">
                  <a:solidFill>
                    <a:schemeClr val="tx1"/>
                  </a:solidFill>
                  <a:latin typeface="Arial" charset="0"/>
                  <a:ea typeface="Osaka" pitchFamily="1" charset="-128"/>
                </a:defRPr>
              </a:lvl1pPr>
              <a:lvl2pPr marL="742950" indent="-285750" eaLnBrk="0" hangingPunct="0">
                <a:defRPr sz="1200">
                  <a:solidFill>
                    <a:schemeClr val="tx1"/>
                  </a:solidFill>
                  <a:latin typeface="Arial" charset="0"/>
                  <a:ea typeface="Osaka" pitchFamily="1" charset="-128"/>
                </a:defRPr>
              </a:lvl2pPr>
              <a:lvl3pPr marL="1143000" indent="-228600" eaLnBrk="0" hangingPunct="0">
                <a:defRPr sz="1200">
                  <a:solidFill>
                    <a:schemeClr val="tx1"/>
                  </a:solidFill>
                  <a:latin typeface="Arial" charset="0"/>
                  <a:ea typeface="Osaka" pitchFamily="1" charset="-128"/>
                </a:defRPr>
              </a:lvl3pPr>
              <a:lvl4pPr marL="1600200" indent="-228600" eaLnBrk="0" hangingPunct="0">
                <a:defRPr sz="1200">
                  <a:solidFill>
                    <a:schemeClr val="tx1"/>
                  </a:solidFill>
                  <a:latin typeface="Arial" charset="0"/>
                  <a:ea typeface="Osaka" pitchFamily="1" charset="-128"/>
                </a:defRPr>
              </a:lvl4pPr>
              <a:lvl5pPr marL="2057400" indent="-228600" eaLnBrk="0" hangingPunct="0">
                <a:defRPr sz="1200">
                  <a:solidFill>
                    <a:schemeClr val="tx1"/>
                  </a:solidFill>
                  <a:latin typeface="Arial" charset="0"/>
                  <a:ea typeface="Osaka" pitchFamily="1" charset="-128"/>
                </a:defRPr>
              </a:lvl5pPr>
              <a:lvl6pPr marL="25146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6pPr>
              <a:lvl7pPr marL="29718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7pPr>
              <a:lvl8pPr marL="34290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8pPr>
              <a:lvl9pPr marL="3886200" indent="-228600" algn="r" eaLnBrk="0" fontAlgn="base" hangingPunct="0">
                <a:lnSpc>
                  <a:spcPct val="110000"/>
                </a:lnSpc>
                <a:spcBef>
                  <a:spcPct val="20000"/>
                </a:spcBef>
                <a:spcAft>
                  <a:spcPct val="0"/>
                </a:spcAft>
                <a:buClr>
                  <a:srgbClr val="E2001A"/>
                </a:buClr>
                <a:buFont typeface="Wingdings" pitchFamily="2" charset="2"/>
                <a:defRPr sz="1200">
                  <a:solidFill>
                    <a:schemeClr val="tx1"/>
                  </a:solidFill>
                  <a:latin typeface="Arial" charset="0"/>
                  <a:ea typeface="Osaka" pitchFamily="1" charset="-128"/>
                </a:defRPr>
              </a:lvl9pPr>
            </a:lstStyle>
            <a:p>
              <a:pPr marL="216000" indent="-216000" algn="just" eaLnBrk="1" hangingPunct="1">
                <a:lnSpc>
                  <a:spcPct val="120000"/>
                </a:lnSpc>
                <a:spcBef>
                  <a:spcPts val="600"/>
                </a:spcBef>
                <a:buClrTx/>
                <a:defRPr/>
              </a:pPr>
              <a:r>
                <a:rPr lang="it-IT" sz="1400" b="0" dirty="0" smtClean="0"/>
                <a:t>-  Visitare il sito </a:t>
              </a:r>
              <a:r>
                <a:rPr lang="it-IT" sz="1400" b="0" dirty="0" smtClean="0">
                  <a:hlinkClick r:id="rId4"/>
                </a:rPr>
                <a:t>www.fondidigaranzia.it</a:t>
              </a:r>
              <a:r>
                <a:rPr lang="it-IT" sz="1400" b="0" dirty="0" smtClean="0"/>
                <a:t> e  registrarsi alla mailing -list che si trova nella sezione  “Fondo di garanzia”  sottosezione  “Presentazione on line delle domande”  </a:t>
              </a:r>
            </a:p>
            <a:p>
              <a:pPr marL="0" indent="0" algn="just" eaLnBrk="1" hangingPunct="1">
                <a:lnSpc>
                  <a:spcPct val="120000"/>
                </a:lnSpc>
                <a:spcBef>
                  <a:spcPts val="600"/>
                </a:spcBef>
                <a:buClrTx/>
                <a:defRPr/>
              </a:pPr>
              <a:endParaRPr lang="it-IT" sz="1400" b="0" dirty="0" smtClean="0"/>
            </a:p>
            <a:p>
              <a:pPr marL="0" indent="0" algn="just" eaLnBrk="1" hangingPunct="1">
                <a:lnSpc>
                  <a:spcPct val="120000"/>
                </a:lnSpc>
                <a:spcBef>
                  <a:spcPts val="600"/>
                </a:spcBef>
                <a:buClrTx/>
                <a:defRPr/>
              </a:pPr>
              <a:r>
                <a:rPr lang="it-IT" sz="1400" b="0" dirty="0" smtClean="0"/>
                <a:t>-     Iscriversi alla Newsletter sul sito </a:t>
              </a:r>
              <a:r>
                <a:rPr lang="it-IT" sz="1400" b="0" dirty="0" smtClean="0">
                  <a:hlinkClick r:id="rId5"/>
                </a:rPr>
                <a:t>www.incentivionline.mcc.it</a:t>
              </a:r>
              <a:r>
                <a:rPr lang="it-IT" sz="1400" b="0" dirty="0" smtClean="0"/>
                <a:t> </a:t>
              </a:r>
            </a:p>
          </p:txBody>
        </p:sp>
      </p:gr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5122" name="CasellaDiTesto 1"/>
          <p:cNvSpPr txBox="1">
            <a:spLocks noChangeArrowheads="1"/>
          </p:cNvSpPr>
          <p:nvPr/>
        </p:nvSpPr>
        <p:spPr bwMode="auto">
          <a:xfrm>
            <a:off x="3059113" y="2205038"/>
            <a:ext cx="3268662" cy="46196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Geneva" pitchFamily="-128" charset="-128"/>
              </a:defRPr>
            </a:lvl1pPr>
            <a:lvl2pPr marL="742950" indent="-285750">
              <a:defRPr sz="2400">
                <a:solidFill>
                  <a:schemeClr val="tx1"/>
                </a:solidFill>
                <a:latin typeface="Arial" pitchFamily="34" charset="0"/>
                <a:ea typeface="Geneva" pitchFamily="-128" charset="-128"/>
              </a:defRPr>
            </a:lvl2pPr>
            <a:lvl3pPr marL="1143000" indent="-228600">
              <a:defRPr sz="2400">
                <a:solidFill>
                  <a:schemeClr val="tx1"/>
                </a:solidFill>
                <a:latin typeface="Arial" pitchFamily="34" charset="0"/>
                <a:ea typeface="Geneva" pitchFamily="-128" charset="-128"/>
              </a:defRPr>
            </a:lvl3pPr>
            <a:lvl4pPr marL="1600200" indent="-228600">
              <a:defRPr sz="2400">
                <a:solidFill>
                  <a:schemeClr val="tx1"/>
                </a:solidFill>
                <a:latin typeface="Arial" pitchFamily="34" charset="0"/>
                <a:ea typeface="Geneva" pitchFamily="-128" charset="-128"/>
              </a:defRPr>
            </a:lvl4pPr>
            <a:lvl5pPr marL="2057400" indent="-228600">
              <a:defRPr sz="2400">
                <a:solidFill>
                  <a:schemeClr val="tx1"/>
                </a:solidFill>
                <a:latin typeface="Arial" pitchFamily="34" charset="0"/>
                <a:ea typeface="Geneva" pitchFamily="-128" charset="-128"/>
              </a:defRPr>
            </a:lvl5pPr>
            <a:lvl6pPr marL="2514600" indent="-228600" eaLnBrk="0" fontAlgn="base" hangingPunct="0">
              <a:spcBef>
                <a:spcPct val="0"/>
              </a:spcBef>
              <a:spcAft>
                <a:spcPct val="0"/>
              </a:spcAft>
              <a:defRPr sz="2400">
                <a:solidFill>
                  <a:schemeClr val="tx1"/>
                </a:solidFill>
                <a:latin typeface="Arial" pitchFamily="34" charset="0"/>
                <a:ea typeface="Geneva" pitchFamily="-128" charset="-128"/>
              </a:defRPr>
            </a:lvl6pPr>
            <a:lvl7pPr marL="2971800" indent="-228600" eaLnBrk="0" fontAlgn="base" hangingPunct="0">
              <a:spcBef>
                <a:spcPct val="0"/>
              </a:spcBef>
              <a:spcAft>
                <a:spcPct val="0"/>
              </a:spcAft>
              <a:defRPr sz="2400">
                <a:solidFill>
                  <a:schemeClr val="tx1"/>
                </a:solidFill>
                <a:latin typeface="Arial" pitchFamily="34" charset="0"/>
                <a:ea typeface="Geneva" pitchFamily="-128" charset="-128"/>
              </a:defRPr>
            </a:lvl7pPr>
            <a:lvl8pPr marL="3429000" indent="-228600" eaLnBrk="0" fontAlgn="base" hangingPunct="0">
              <a:spcBef>
                <a:spcPct val="0"/>
              </a:spcBef>
              <a:spcAft>
                <a:spcPct val="0"/>
              </a:spcAft>
              <a:defRPr sz="2400">
                <a:solidFill>
                  <a:schemeClr val="tx1"/>
                </a:solidFill>
                <a:latin typeface="Arial" pitchFamily="34" charset="0"/>
                <a:ea typeface="Geneva" pitchFamily="-128" charset="-128"/>
              </a:defRPr>
            </a:lvl8pPr>
            <a:lvl9pPr marL="3886200" indent="-228600" eaLnBrk="0" fontAlgn="base" hangingPunct="0">
              <a:spcBef>
                <a:spcPct val="0"/>
              </a:spcBef>
              <a:spcAft>
                <a:spcPct val="0"/>
              </a:spcAft>
              <a:defRPr sz="2400">
                <a:solidFill>
                  <a:schemeClr val="tx1"/>
                </a:solidFill>
                <a:latin typeface="Arial" pitchFamily="34" charset="0"/>
                <a:ea typeface="Geneva" pitchFamily="-128" charset="-128"/>
              </a:defRPr>
            </a:lvl9pPr>
          </a:lstStyle>
          <a:p>
            <a:pPr eaLnBrk="0" hangingPunct="0">
              <a:spcBef>
                <a:spcPct val="0"/>
              </a:spcBef>
              <a:buClrTx/>
              <a:buFontTx/>
              <a:buNone/>
            </a:pPr>
            <a:r>
              <a:rPr lang="it-IT" b="0" i="1" smtClean="0">
                <a:solidFill>
                  <a:srgbClr val="000000"/>
                </a:solidFill>
              </a:rPr>
              <a:t>Grazie per l’attenzione</a:t>
            </a:r>
          </a:p>
        </p:txBody>
      </p:sp>
      <p:sp>
        <p:nvSpPr>
          <p:cNvPr id="5123" name="CasellaDiTesto 2"/>
          <p:cNvSpPr txBox="1">
            <a:spLocks noChangeArrowheads="1"/>
          </p:cNvSpPr>
          <p:nvPr/>
        </p:nvSpPr>
        <p:spPr bwMode="auto">
          <a:xfrm>
            <a:off x="1476375" y="2924175"/>
            <a:ext cx="5954713" cy="10779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pitchFamily="34" charset="0"/>
                <a:ea typeface="Geneva" pitchFamily="-128" charset="-128"/>
              </a:defRPr>
            </a:lvl1pPr>
            <a:lvl2pPr marL="742950" indent="-285750">
              <a:defRPr sz="2400">
                <a:solidFill>
                  <a:schemeClr val="tx1"/>
                </a:solidFill>
                <a:latin typeface="Arial" pitchFamily="34" charset="0"/>
                <a:ea typeface="Geneva" pitchFamily="-128" charset="-128"/>
              </a:defRPr>
            </a:lvl2pPr>
            <a:lvl3pPr marL="1143000" indent="-228600">
              <a:defRPr sz="2400">
                <a:solidFill>
                  <a:schemeClr val="tx1"/>
                </a:solidFill>
                <a:latin typeface="Arial" pitchFamily="34" charset="0"/>
                <a:ea typeface="Geneva" pitchFamily="-128" charset="-128"/>
              </a:defRPr>
            </a:lvl3pPr>
            <a:lvl4pPr marL="1600200" indent="-228600">
              <a:defRPr sz="2400">
                <a:solidFill>
                  <a:schemeClr val="tx1"/>
                </a:solidFill>
                <a:latin typeface="Arial" pitchFamily="34" charset="0"/>
                <a:ea typeface="Geneva" pitchFamily="-128" charset="-128"/>
              </a:defRPr>
            </a:lvl4pPr>
            <a:lvl5pPr marL="2057400" indent="-228600">
              <a:defRPr sz="2400">
                <a:solidFill>
                  <a:schemeClr val="tx1"/>
                </a:solidFill>
                <a:latin typeface="Arial" pitchFamily="34" charset="0"/>
                <a:ea typeface="Geneva" pitchFamily="-128" charset="-128"/>
              </a:defRPr>
            </a:lvl5pPr>
            <a:lvl6pPr marL="2514600" indent="-228600" eaLnBrk="0" fontAlgn="base" hangingPunct="0">
              <a:spcBef>
                <a:spcPct val="0"/>
              </a:spcBef>
              <a:spcAft>
                <a:spcPct val="0"/>
              </a:spcAft>
              <a:defRPr sz="2400">
                <a:solidFill>
                  <a:schemeClr val="tx1"/>
                </a:solidFill>
                <a:latin typeface="Arial" pitchFamily="34" charset="0"/>
                <a:ea typeface="Geneva" pitchFamily="-128" charset="-128"/>
              </a:defRPr>
            </a:lvl6pPr>
            <a:lvl7pPr marL="2971800" indent="-228600" eaLnBrk="0" fontAlgn="base" hangingPunct="0">
              <a:spcBef>
                <a:spcPct val="0"/>
              </a:spcBef>
              <a:spcAft>
                <a:spcPct val="0"/>
              </a:spcAft>
              <a:defRPr sz="2400">
                <a:solidFill>
                  <a:schemeClr val="tx1"/>
                </a:solidFill>
                <a:latin typeface="Arial" pitchFamily="34" charset="0"/>
                <a:ea typeface="Geneva" pitchFamily="-128" charset="-128"/>
              </a:defRPr>
            </a:lvl7pPr>
            <a:lvl8pPr marL="3429000" indent="-228600" eaLnBrk="0" fontAlgn="base" hangingPunct="0">
              <a:spcBef>
                <a:spcPct val="0"/>
              </a:spcBef>
              <a:spcAft>
                <a:spcPct val="0"/>
              </a:spcAft>
              <a:defRPr sz="2400">
                <a:solidFill>
                  <a:schemeClr val="tx1"/>
                </a:solidFill>
                <a:latin typeface="Arial" pitchFamily="34" charset="0"/>
                <a:ea typeface="Geneva" pitchFamily="-128" charset="-128"/>
              </a:defRPr>
            </a:lvl8pPr>
            <a:lvl9pPr marL="3886200" indent="-228600" eaLnBrk="0" fontAlgn="base" hangingPunct="0">
              <a:spcBef>
                <a:spcPct val="0"/>
              </a:spcBef>
              <a:spcAft>
                <a:spcPct val="0"/>
              </a:spcAft>
              <a:defRPr sz="2400">
                <a:solidFill>
                  <a:schemeClr val="tx1"/>
                </a:solidFill>
                <a:latin typeface="Arial" pitchFamily="34" charset="0"/>
                <a:ea typeface="Geneva" pitchFamily="-128" charset="-128"/>
              </a:defRPr>
            </a:lvl9pPr>
          </a:lstStyle>
          <a:p>
            <a:pPr algn="ctr" eaLnBrk="0" hangingPunct="0">
              <a:spcBef>
                <a:spcPct val="0"/>
              </a:spcBef>
              <a:buClrTx/>
              <a:buFontTx/>
              <a:buNone/>
            </a:pPr>
            <a:r>
              <a:rPr lang="it-IT" b="0" i="1" smtClean="0">
                <a:solidFill>
                  <a:srgbClr val="000000"/>
                </a:solidFill>
              </a:rPr>
              <a:t>Per maggiori informazioni consultate il sito</a:t>
            </a:r>
          </a:p>
          <a:p>
            <a:pPr algn="ctr" eaLnBrk="0" hangingPunct="0">
              <a:spcBef>
                <a:spcPct val="0"/>
              </a:spcBef>
              <a:buClrTx/>
              <a:buFontTx/>
              <a:buNone/>
            </a:pPr>
            <a:r>
              <a:rPr lang="it-IT" sz="4000" b="0" u="sng" smtClean="0">
                <a:solidFill>
                  <a:srgbClr val="000000"/>
                </a:solidFill>
              </a:rPr>
              <a:t>www.ponrec.it</a:t>
            </a:r>
          </a:p>
        </p:txBody>
      </p:sp>
    </p:spTree>
    <p:extLst>
      <p:ext uri="{BB962C8B-B14F-4D97-AF65-F5344CB8AC3E}">
        <p14:creationId xmlns="" xmlns:p14="http://schemas.microsoft.com/office/powerpoint/2010/main" val="21081847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numero diapositiva 7"/>
          <p:cNvSpPr>
            <a:spLocks noGrp="1"/>
          </p:cNvSpPr>
          <p:nvPr>
            <p:ph type="sldNum" sz="quarter" idx="12"/>
          </p:nvPr>
        </p:nvSpPr>
        <p:spPr>
          <a:noFill/>
        </p:spPr>
        <p:txBody>
          <a:bodyPr/>
          <a:lstStyle/>
          <a:p>
            <a:fld id="{F9E31466-B478-47A6-B2F0-5B1994C0FAE8}" type="slidenum">
              <a:rPr lang="it-IT" smtClean="0"/>
              <a:pPr/>
              <a:t>8</a:t>
            </a:fld>
            <a:endParaRPr lang="it-IT" smtClean="0"/>
          </a:p>
        </p:txBody>
      </p:sp>
      <p:sp>
        <p:nvSpPr>
          <p:cNvPr id="14339" name="Rectangle 4"/>
          <p:cNvSpPr>
            <a:spLocks noGrp="1" noChangeArrowheads="1"/>
          </p:cNvSpPr>
          <p:nvPr>
            <p:ph type="title"/>
          </p:nvPr>
        </p:nvSpPr>
        <p:spPr bwMode="auto">
          <a:xfrm>
            <a:off x="879476" y="274637"/>
            <a:ext cx="7745412"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
            </a:r>
            <a:br>
              <a:rPr lang="it-IT" dirty="0" smtClean="0">
                <a:solidFill>
                  <a:srgbClr val="00458A"/>
                </a:solidFill>
              </a:rPr>
            </a:br>
            <a:r>
              <a:rPr lang="it-IT" sz="1600" dirty="0" smtClean="0">
                <a:solidFill>
                  <a:srgbClr val="00458A"/>
                </a:solidFill>
              </a:rPr>
              <a:t>Dinamica dello strumento di sostegno alle PMI</a:t>
            </a:r>
          </a:p>
        </p:txBody>
      </p:sp>
      <p:sp>
        <p:nvSpPr>
          <p:cNvPr id="1434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434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434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434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4344" name="Rectangle 9"/>
          <p:cNvSpPr>
            <a:spLocks noChangeArrowheads="1"/>
          </p:cNvSpPr>
          <p:nvPr/>
        </p:nvSpPr>
        <p:spPr bwMode="auto">
          <a:xfrm>
            <a:off x="981074" y="3105150"/>
            <a:ext cx="7643813" cy="323850"/>
          </a:xfrm>
          <a:prstGeom prst="rect">
            <a:avLst/>
          </a:prstGeom>
          <a:solidFill>
            <a:srgbClr val="00458A"/>
          </a:solidFill>
          <a:ln w="9525">
            <a:noFill/>
            <a:miter lim="800000"/>
            <a:headEnd/>
            <a:tailEnd/>
          </a:ln>
        </p:spPr>
        <p:txBody>
          <a:bodyPr lIns="86493" tIns="43247" rIns="86493" bIns="43247" anchor="ctr"/>
          <a:lstStyle/>
          <a:p>
            <a:pPr marL="266700" indent="-266700" defTabSz="892175"/>
            <a:r>
              <a:rPr lang="it-IT" sz="1400" dirty="0">
                <a:solidFill>
                  <a:schemeClr val="bg1"/>
                </a:solidFill>
              </a:rPr>
              <a:t>La dinamica delle domande </a:t>
            </a:r>
            <a:r>
              <a:rPr lang="it-IT" sz="1400" dirty="0" smtClean="0">
                <a:solidFill>
                  <a:schemeClr val="bg1"/>
                </a:solidFill>
              </a:rPr>
              <a:t>accolte </a:t>
            </a:r>
            <a:r>
              <a:rPr lang="it-IT" sz="1400" dirty="0">
                <a:solidFill>
                  <a:schemeClr val="bg1"/>
                </a:solidFill>
              </a:rPr>
              <a:t>(</a:t>
            </a:r>
            <a:r>
              <a:rPr lang="it-IT" sz="1400" dirty="0" smtClean="0">
                <a:solidFill>
                  <a:schemeClr val="bg1"/>
                </a:solidFill>
              </a:rPr>
              <a:t>2000-2012)</a:t>
            </a:r>
            <a:endParaRPr lang="it-IT" sz="1400" dirty="0">
              <a:solidFill>
                <a:schemeClr val="bg1"/>
              </a:solidFill>
            </a:endParaRPr>
          </a:p>
        </p:txBody>
      </p:sp>
      <p:sp>
        <p:nvSpPr>
          <p:cNvPr id="24" name="Rectangle 3"/>
          <p:cNvSpPr>
            <a:spLocks noChangeArrowheads="1"/>
          </p:cNvSpPr>
          <p:nvPr/>
        </p:nvSpPr>
        <p:spPr bwMode="auto">
          <a:xfrm>
            <a:off x="971550" y="1233488"/>
            <a:ext cx="7653337" cy="1655762"/>
          </a:xfrm>
          <a:prstGeom prst="rect">
            <a:avLst/>
          </a:prstGeom>
          <a:noFill/>
          <a:ln w="9525" algn="ctr">
            <a:noFill/>
            <a:miter lim="800000"/>
            <a:headEnd/>
            <a:tailEnd/>
          </a:ln>
          <a:effectLst/>
        </p:spPr>
        <p:txBody>
          <a:bodyPr lIns="91432" tIns="45716" rIns="91432" bIns="45716"/>
          <a:lstStyle/>
          <a:p>
            <a:pPr marL="180000" indent="-180000" defTabSz="892175">
              <a:buClr>
                <a:schemeClr val="tx1"/>
              </a:buClr>
              <a:buFont typeface="Wingdings" pitchFamily="2" charset="2"/>
              <a:buChar char="§"/>
              <a:defRPr/>
            </a:pPr>
            <a:r>
              <a:rPr lang="it-IT" sz="1400" b="0" dirty="0"/>
              <a:t>A partire dal 2009, l’operatività del Fondo ha sperimentato una forte dinamica di crescita. Le domande accolte hanno segnato un incremento del </a:t>
            </a:r>
            <a:r>
              <a:rPr lang="it-IT" sz="1400" b="0" dirty="0" smtClean="0"/>
              <a:t>76,5% </a:t>
            </a:r>
            <a:r>
              <a:rPr lang="it-IT" sz="1400" b="0" dirty="0"/>
              <a:t>rispetto al 2008. I dati relativi al </a:t>
            </a:r>
            <a:r>
              <a:rPr lang="it-IT" sz="1400" b="0" dirty="0" smtClean="0"/>
              <a:t>2012 </a:t>
            </a:r>
            <a:r>
              <a:rPr lang="it-IT" sz="1400" b="0" dirty="0"/>
              <a:t>rafforzano tale evoluzione, evidenziando un numero di domande accolte superiore alle </a:t>
            </a:r>
            <a:r>
              <a:rPr lang="it-IT" sz="1400" b="0" dirty="0" smtClean="0"/>
              <a:t>61.000 </a:t>
            </a:r>
            <a:r>
              <a:rPr lang="it-IT" sz="1400" b="0" dirty="0"/>
              <a:t>operazioni, con un aumento del </a:t>
            </a:r>
            <a:r>
              <a:rPr lang="it-IT" sz="1400" b="0" dirty="0" smtClean="0"/>
              <a:t>10,1% </a:t>
            </a:r>
            <a:r>
              <a:rPr lang="it-IT" sz="1400" b="0" dirty="0"/>
              <a:t>rispetto al </a:t>
            </a:r>
            <a:r>
              <a:rPr lang="it-IT" sz="1400" b="0" dirty="0" smtClean="0"/>
              <a:t>2011.</a:t>
            </a:r>
          </a:p>
          <a:p>
            <a:pPr marL="180000" indent="-180000" defTabSz="892175">
              <a:buClr>
                <a:schemeClr val="tx1"/>
              </a:buClr>
              <a:buFont typeface="Wingdings" pitchFamily="2" charset="2"/>
              <a:buChar char="§"/>
              <a:defRPr/>
            </a:pPr>
            <a:r>
              <a:rPr lang="it-IT" sz="1400" b="0" dirty="0" smtClean="0"/>
              <a:t>Nella </a:t>
            </a:r>
            <a:r>
              <a:rPr lang="it-IT" sz="1400" b="0" dirty="0"/>
              <a:t>difficile fase congiunturale in atto, il Fondo di Garanzia si è dimostrato uno strumento particolarmente utile per le PMI, sostenendo le esigenze di liquidità e di nuovi investimenti e limitando il fenomeno della contrazione del credito.</a:t>
            </a:r>
          </a:p>
        </p:txBody>
      </p:sp>
      <p:graphicFrame>
        <p:nvGraphicFramePr>
          <p:cNvPr id="13" name="Chart 1"/>
          <p:cNvGraphicFramePr>
            <a:graphicFrameLocks/>
          </p:cNvGraphicFramePr>
          <p:nvPr/>
        </p:nvGraphicFramePr>
        <p:xfrm>
          <a:off x="1220788" y="3429000"/>
          <a:ext cx="6954842" cy="31591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egnaposto numero diapositiva 7"/>
          <p:cNvSpPr>
            <a:spLocks noGrp="1"/>
          </p:cNvSpPr>
          <p:nvPr>
            <p:ph type="sldNum" sz="quarter" idx="12"/>
          </p:nvPr>
        </p:nvSpPr>
        <p:spPr>
          <a:noFill/>
        </p:spPr>
        <p:txBody>
          <a:bodyPr/>
          <a:lstStyle/>
          <a:p>
            <a:fld id="{F9E31466-B478-47A6-B2F0-5B1994C0FAE8}" type="slidenum">
              <a:rPr lang="it-IT" smtClean="0"/>
              <a:pPr/>
              <a:t>9</a:t>
            </a:fld>
            <a:endParaRPr lang="it-IT" smtClean="0"/>
          </a:p>
        </p:txBody>
      </p:sp>
      <p:sp>
        <p:nvSpPr>
          <p:cNvPr id="14339" name="Rectangle 4"/>
          <p:cNvSpPr>
            <a:spLocks noGrp="1" noChangeArrowheads="1"/>
          </p:cNvSpPr>
          <p:nvPr>
            <p:ph type="title"/>
          </p:nvPr>
        </p:nvSpPr>
        <p:spPr bwMode="auto">
          <a:xfrm>
            <a:off x="879475" y="274637"/>
            <a:ext cx="7751763" cy="631821"/>
          </a:xfrm>
          <a:noFill/>
          <a:ln>
            <a:miter lim="800000"/>
            <a:headEnd/>
            <a:tailEnd/>
          </a:ln>
        </p:spPr>
        <p:txBody>
          <a:bodyPr vert="horz" wrap="square" lIns="91432" tIns="45716" rIns="91432" bIns="45716" numCol="1" anchor="t" anchorCtr="0" compatLnSpc="1">
            <a:prstTxWarp prst="textNoShape">
              <a:avLst/>
            </a:prstTxWarp>
          </a:bodyPr>
          <a:lstStyle/>
          <a:p>
            <a:pPr eaLnBrk="1" hangingPunct="1"/>
            <a:r>
              <a:rPr lang="it-IT" dirty="0" smtClean="0">
                <a:solidFill>
                  <a:srgbClr val="00458A"/>
                </a:solidFill>
              </a:rPr>
              <a:t/>
            </a:r>
            <a:br>
              <a:rPr lang="it-IT" dirty="0" smtClean="0">
                <a:solidFill>
                  <a:srgbClr val="00458A"/>
                </a:solidFill>
              </a:rPr>
            </a:br>
            <a:r>
              <a:rPr lang="it-IT" sz="1600" dirty="0" smtClean="0">
                <a:solidFill>
                  <a:srgbClr val="00458A"/>
                </a:solidFill>
              </a:rPr>
              <a:t>Dinamica dello strumento di sostegno alle PMI </a:t>
            </a:r>
          </a:p>
        </p:txBody>
      </p:sp>
      <p:sp>
        <p:nvSpPr>
          <p:cNvPr id="14340" name="Line 5"/>
          <p:cNvSpPr>
            <a:spLocks noChangeShapeType="1"/>
          </p:cNvSpPr>
          <p:nvPr/>
        </p:nvSpPr>
        <p:spPr bwMode="auto">
          <a:xfrm>
            <a:off x="1220788" y="3265488"/>
            <a:ext cx="7496175" cy="0"/>
          </a:xfrm>
          <a:prstGeom prst="line">
            <a:avLst/>
          </a:prstGeom>
          <a:noFill/>
          <a:ln w="31750">
            <a:noFill/>
            <a:round/>
            <a:headEnd/>
            <a:tailEnd/>
          </a:ln>
        </p:spPr>
        <p:txBody>
          <a:bodyPr lIns="96661" tIns="48331" rIns="96661" bIns="48331" anchor="ctr"/>
          <a:lstStyle/>
          <a:p>
            <a:endParaRPr lang="it-IT"/>
          </a:p>
        </p:txBody>
      </p:sp>
      <p:sp>
        <p:nvSpPr>
          <p:cNvPr id="14341" name="Line 6"/>
          <p:cNvSpPr>
            <a:spLocks noChangeShapeType="1"/>
          </p:cNvSpPr>
          <p:nvPr/>
        </p:nvSpPr>
        <p:spPr bwMode="auto">
          <a:xfrm>
            <a:off x="8716963" y="2262188"/>
            <a:ext cx="0" cy="4325937"/>
          </a:xfrm>
          <a:prstGeom prst="line">
            <a:avLst/>
          </a:prstGeom>
          <a:noFill/>
          <a:ln w="31750">
            <a:noFill/>
            <a:round/>
            <a:headEnd/>
            <a:tailEnd/>
          </a:ln>
        </p:spPr>
        <p:txBody>
          <a:bodyPr lIns="96661" tIns="48331" rIns="96661" bIns="48331" anchor="ctr"/>
          <a:lstStyle/>
          <a:p>
            <a:endParaRPr lang="it-IT"/>
          </a:p>
        </p:txBody>
      </p:sp>
      <p:sp>
        <p:nvSpPr>
          <p:cNvPr id="14342" name="Line 7"/>
          <p:cNvSpPr>
            <a:spLocks noChangeShapeType="1"/>
          </p:cNvSpPr>
          <p:nvPr/>
        </p:nvSpPr>
        <p:spPr bwMode="auto">
          <a:xfrm>
            <a:off x="981075" y="1676400"/>
            <a:ext cx="7902575" cy="0"/>
          </a:xfrm>
          <a:prstGeom prst="line">
            <a:avLst/>
          </a:prstGeom>
          <a:noFill/>
          <a:ln w="31750">
            <a:noFill/>
            <a:round/>
            <a:headEnd/>
            <a:tailEnd/>
          </a:ln>
        </p:spPr>
        <p:txBody>
          <a:bodyPr lIns="96661" tIns="48331" rIns="96661" bIns="48331" anchor="ctr"/>
          <a:lstStyle/>
          <a:p>
            <a:endParaRPr lang="it-IT"/>
          </a:p>
        </p:txBody>
      </p:sp>
      <p:sp>
        <p:nvSpPr>
          <p:cNvPr id="14343" name="Line 8"/>
          <p:cNvSpPr>
            <a:spLocks noChangeShapeType="1"/>
          </p:cNvSpPr>
          <p:nvPr/>
        </p:nvSpPr>
        <p:spPr bwMode="auto">
          <a:xfrm>
            <a:off x="8883650" y="1676400"/>
            <a:ext cx="0" cy="1677988"/>
          </a:xfrm>
          <a:prstGeom prst="line">
            <a:avLst/>
          </a:prstGeom>
          <a:noFill/>
          <a:ln w="31750">
            <a:noFill/>
            <a:round/>
            <a:headEnd/>
            <a:tailEnd/>
          </a:ln>
        </p:spPr>
        <p:txBody>
          <a:bodyPr lIns="96661" tIns="48331" rIns="96661" bIns="48331" anchor="ctr"/>
          <a:lstStyle/>
          <a:p>
            <a:endParaRPr lang="it-IT"/>
          </a:p>
        </p:txBody>
      </p:sp>
      <p:sp>
        <p:nvSpPr>
          <p:cNvPr id="14344" name="Rectangle 9"/>
          <p:cNvSpPr>
            <a:spLocks noChangeArrowheads="1"/>
          </p:cNvSpPr>
          <p:nvPr/>
        </p:nvSpPr>
        <p:spPr bwMode="auto">
          <a:xfrm>
            <a:off x="981074" y="1303335"/>
            <a:ext cx="7650163" cy="323850"/>
          </a:xfrm>
          <a:prstGeom prst="rect">
            <a:avLst/>
          </a:prstGeom>
          <a:solidFill>
            <a:srgbClr val="00458A"/>
          </a:solidFill>
          <a:ln w="9525">
            <a:noFill/>
            <a:miter lim="800000"/>
            <a:headEnd/>
            <a:tailEnd/>
          </a:ln>
        </p:spPr>
        <p:txBody>
          <a:bodyPr lIns="86493" tIns="43247" rIns="86493" bIns="43247" anchor="ctr"/>
          <a:lstStyle/>
          <a:p>
            <a:pPr marL="266700" indent="-266700" defTabSz="892175"/>
            <a:r>
              <a:rPr lang="it-IT" sz="1400" dirty="0">
                <a:solidFill>
                  <a:schemeClr val="bg1"/>
                </a:solidFill>
              </a:rPr>
              <a:t>La dinamica delle domande </a:t>
            </a:r>
            <a:r>
              <a:rPr lang="it-IT" sz="1400" dirty="0" smtClean="0">
                <a:solidFill>
                  <a:schemeClr val="bg1"/>
                </a:solidFill>
              </a:rPr>
              <a:t>e dei finanziamenti accolti per Area Territoriale (2011-2012)</a:t>
            </a:r>
            <a:endParaRPr lang="it-IT" sz="1400" dirty="0">
              <a:solidFill>
                <a:schemeClr val="bg1"/>
              </a:solidFill>
            </a:endParaRPr>
          </a:p>
        </p:txBody>
      </p:sp>
      <p:graphicFrame>
        <p:nvGraphicFramePr>
          <p:cNvPr id="11" name="Chart 1"/>
          <p:cNvGraphicFramePr>
            <a:graphicFrameLocks/>
          </p:cNvGraphicFramePr>
          <p:nvPr/>
        </p:nvGraphicFramePr>
        <p:xfrm>
          <a:off x="2063353" y="1987549"/>
          <a:ext cx="5004000" cy="216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Chart 1"/>
          <p:cNvGraphicFramePr>
            <a:graphicFrameLocks/>
          </p:cNvGraphicFramePr>
          <p:nvPr/>
        </p:nvGraphicFramePr>
        <p:xfrm>
          <a:off x="2049459" y="4149726"/>
          <a:ext cx="5004000" cy="2160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U8D3H1SpmUqdHb8v58Lgnw"/>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U8D3H1SpmUqdHb8v58Lgn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vQVFgosWzUKh9TnjQYco9A"/>
</p:tagLst>
</file>

<file path=ppt/theme/theme1.xml><?xml version="1.0" encoding="utf-8"?>
<a:theme xmlns:a="http://schemas.openxmlformats.org/drawingml/2006/main" name="UniCredit Group">
  <a:themeElements>
    <a:clrScheme name="">
      <a:dk1>
        <a:srgbClr val="000000"/>
      </a:dk1>
      <a:lt1>
        <a:srgbClr val="FFFFFF"/>
      </a:lt1>
      <a:dk2>
        <a:srgbClr val="000000"/>
      </a:dk2>
      <a:lt2>
        <a:srgbClr val="808080"/>
      </a:lt2>
      <a:accent1>
        <a:srgbClr val="E6E6E6"/>
      </a:accent1>
      <a:accent2>
        <a:srgbClr val="0000CC"/>
      </a:accent2>
      <a:accent3>
        <a:srgbClr val="FFFFFF"/>
      </a:accent3>
      <a:accent4>
        <a:srgbClr val="000000"/>
      </a:accent4>
      <a:accent5>
        <a:srgbClr val="F0F0F0"/>
      </a:accent5>
      <a:accent6>
        <a:srgbClr val="0000B9"/>
      </a:accent6>
      <a:hlink>
        <a:srgbClr val="51A836"/>
      </a:hlink>
      <a:folHlink>
        <a:srgbClr val="00ACEE"/>
      </a:folHlink>
    </a:clrScheme>
    <a:fontScheme name="UniCredit Group">
      <a:majorFont>
        <a:latin typeface="Arial"/>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algn="ctr">
          <a:solidFill>
            <a:schemeClr val="bg2"/>
          </a:solidFill>
          <a:miter lim="800000"/>
          <a:headEnd/>
          <a:tailEnd/>
        </a:ln>
        <a:effectLst/>
      </a:spPr>
      <a:bodyPr lIns="91432" tIns="45716" rIns="91432" bIns="45716" anchor="ctr">
        <a:noAutofit/>
      </a:bodyPr>
      <a:lstStyle>
        <a:defPPr marL="0" indent="0" eaLnBrk="1" hangingPunct="1">
          <a:lnSpc>
            <a:spcPct val="150000"/>
          </a:lnSpc>
          <a:buFont typeface="Wingdings" pitchFamily="2" charset="2"/>
          <a:buChar char="w"/>
          <a:tabLst>
            <a:tab pos="536575" algn="l"/>
          </a:tabLst>
          <a:defRPr sz="1200" dirty="0" smtClean="0"/>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0315" tIns="45158" rIns="90315" bIns="45158" numCol="1" anchor="ctr" anchorCtr="0" compatLnSpc="1">
        <a:prstTxWarp prst="textNoShape">
          <a:avLst/>
        </a:prstTxWarp>
      </a:bodyPr>
      <a:lstStyle>
        <a:defPPr marL="0" marR="0" indent="0" algn="l" defTabSz="892175" rtl="0" eaLnBrk="1" fontAlgn="base" latinLnBrk="0" hangingPunct="1">
          <a:lnSpc>
            <a:spcPct val="100000"/>
          </a:lnSpc>
          <a:spcBef>
            <a:spcPct val="20000"/>
          </a:spcBef>
          <a:spcAft>
            <a:spcPct val="0"/>
          </a:spcAft>
          <a:buClr>
            <a:srgbClr val="E2001A"/>
          </a:buClr>
          <a:buSzTx/>
          <a:buFont typeface="Webdings" pitchFamily="18" charset="2"/>
          <a:buNone/>
          <a:tabLst/>
          <a:defRPr kumimoji="0" lang="it-IT" sz="1300" b="1" i="0" u="none" strike="noStrike" cap="none" normalizeH="0" baseline="0" smtClean="0">
            <a:ln>
              <a:noFill/>
            </a:ln>
            <a:solidFill>
              <a:schemeClr val="tx1"/>
            </a:solidFill>
            <a:effectLst/>
            <a:latin typeface="Arial" charset="0"/>
            <a:ea typeface="Osaka" pitchFamily="1" charset="-128"/>
          </a:defRPr>
        </a:defPPr>
      </a:lstStyle>
    </a:lnDef>
  </a:objectDefaults>
  <a:extraClrSchemeLst>
    <a:extraClrScheme>
      <a:clrScheme name="UniCredit Grou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UniCredit Grou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UniCredit Grou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UniCredit Grou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UniCredit Grou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UniCredit Grou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UniCredit Group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UniCredit Grou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UniCredit Grou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UniCredit Grou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UniCredit Grou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UniCredit Grou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UniCredit Group 13">
        <a:dk1>
          <a:srgbClr val="000000"/>
        </a:dk1>
        <a:lt1>
          <a:srgbClr val="FFFFFF"/>
        </a:lt1>
        <a:dk2>
          <a:srgbClr val="000000"/>
        </a:dk2>
        <a:lt2>
          <a:srgbClr val="808080"/>
        </a:lt2>
        <a:accent1>
          <a:srgbClr val="E6E6E6"/>
        </a:accent1>
        <a:accent2>
          <a:srgbClr val="0000CC"/>
        </a:accent2>
        <a:accent3>
          <a:srgbClr val="FFFFFF"/>
        </a:accent3>
        <a:accent4>
          <a:srgbClr val="000000"/>
        </a:accent4>
        <a:accent5>
          <a:srgbClr val="F0F0F0"/>
        </a:accent5>
        <a:accent6>
          <a:srgbClr val="0000B9"/>
        </a:accent6>
        <a:hlink>
          <a:srgbClr val="51A836"/>
        </a:hlink>
        <a:folHlink>
          <a:srgbClr val="E3782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4_Presentazione vuota">
  <a:themeElements>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zione vuota">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pitchFamily="34" charset="0"/>
            <a:ea typeface="Geneva"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pitchFamily="34" charset="0"/>
            <a:ea typeface="Geneva" pitchFamily="-128" charset="-128"/>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Presentazione vuota">
  <a:themeElements>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zione vuota">
      <a:majorFont>
        <a:latin typeface="Arial"/>
        <a:ea typeface="Geneva"/>
        <a:cs typeface=""/>
      </a:majorFont>
      <a:minorFont>
        <a:latin typeface="Arial"/>
        <a:ea typeface="Genev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pitchFamily="34" charset="0"/>
            <a:ea typeface="Geneva" pitchFamily="-128"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smtClean="0">
            <a:ln>
              <a:noFill/>
            </a:ln>
            <a:solidFill>
              <a:schemeClr val="tx1"/>
            </a:solidFill>
            <a:effectLst/>
            <a:latin typeface="Arial" pitchFamily="34" charset="0"/>
            <a:ea typeface="Geneva" pitchFamily="-128" charset="-128"/>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494</TotalTime>
  <Words>10158</Words>
  <Application>Microsoft Office PowerPoint</Application>
  <PresentationFormat>Presentazione su schermo (4:3)</PresentationFormat>
  <Paragraphs>771</Paragraphs>
  <Slides>78</Slides>
  <Notes>18</Notes>
  <HiddenSlides>0</HiddenSlides>
  <MMClips>0</MMClips>
  <ScaleCrop>false</ScaleCrop>
  <HeadingPairs>
    <vt:vector size="4" baseType="variant">
      <vt:variant>
        <vt:lpstr>Tema</vt:lpstr>
      </vt:variant>
      <vt:variant>
        <vt:i4>3</vt:i4>
      </vt:variant>
      <vt:variant>
        <vt:lpstr>Titoli diapositive</vt:lpstr>
      </vt:variant>
      <vt:variant>
        <vt:i4>78</vt:i4>
      </vt:variant>
    </vt:vector>
  </HeadingPairs>
  <TitlesOfParts>
    <vt:vector size="81" baseType="lpstr">
      <vt:lpstr>UniCredit Group</vt:lpstr>
      <vt:lpstr>4_Presentazione vuota</vt:lpstr>
      <vt:lpstr>Presentazione vuota</vt:lpstr>
      <vt:lpstr>Diapositiva 1</vt:lpstr>
      <vt:lpstr>Indice</vt:lpstr>
      <vt:lpstr>Diapositiva 3</vt:lpstr>
      <vt:lpstr>Storia del Fondo di Garanzia Evoluzione</vt:lpstr>
      <vt:lpstr>Storia del Fondo di Garanzia Governance</vt:lpstr>
      <vt:lpstr>Storia del Fondo di Garanzia Governance</vt:lpstr>
      <vt:lpstr>Diapositiva 7</vt:lpstr>
      <vt:lpstr> Dinamica dello strumento di sostegno alle PMI</vt:lpstr>
      <vt:lpstr> Dinamica dello strumento di sostegno alle PMI </vt:lpstr>
      <vt:lpstr>Dinamica dello strumento di sostegno alle PMI </vt:lpstr>
      <vt:lpstr>Diapositiva 11</vt:lpstr>
      <vt:lpstr>Diapositiva 12</vt:lpstr>
      <vt:lpstr>Diapositiva 13</vt:lpstr>
      <vt:lpstr>Misure di particolare rilievo Potenziamento dello strumento</vt:lpstr>
      <vt:lpstr>Misure di particolare rilievo Potenziamento dello strumento</vt:lpstr>
      <vt:lpstr>Misure di particolare rilievo Potenziamento dello strumento</vt:lpstr>
      <vt:lpstr>Il Fondo di Garanzia</vt:lpstr>
      <vt:lpstr> Caratteristiche del Fondo di Garanzia  Punti di forza</vt:lpstr>
      <vt:lpstr>Caratteristiche del Fondo di Garanzia Ponderazione zero</vt:lpstr>
      <vt:lpstr>Caratteristiche del Fondo di Garanzia Modalità di intervento</vt:lpstr>
      <vt:lpstr>Il Fondo di Garanzia</vt:lpstr>
      <vt:lpstr> Sezioni speciali </vt:lpstr>
      <vt:lpstr>Diapositiva 23</vt:lpstr>
      <vt:lpstr>Diapositiva 24</vt:lpstr>
      <vt:lpstr>Diapositiva 25</vt:lpstr>
      <vt:lpstr>Il Fondo di Garanzia</vt:lpstr>
      <vt:lpstr>Le Riserve PON “Ricerca e Competitività 2007-2013” e POI “Energie rinnovabili e risparmio energetico 2007/2013” </vt:lpstr>
      <vt:lpstr>La Riserva PON “Ricerca e Competitività 2007-2013” (1/2)</vt:lpstr>
      <vt:lpstr>La Riserva PON “Ricerca e Competitività 2007-2013” (2/2)</vt:lpstr>
      <vt:lpstr>La Riserva POI “Energie rinnovabili e risparmio energetico 2007/2013” </vt:lpstr>
      <vt:lpstr>Diapositiva 31</vt:lpstr>
      <vt:lpstr>Modalità operative Soggetti beneficiari</vt:lpstr>
      <vt:lpstr>Modalità operative Soggetti richiedenti</vt:lpstr>
      <vt:lpstr>Modalità operative Operazioni finanziarie ammissibili</vt:lpstr>
      <vt:lpstr>Modalità Operative Procedure per la concessione della garanzia</vt:lpstr>
      <vt:lpstr>Modalità Operative Procedure per la concessione della garanzia</vt:lpstr>
      <vt:lpstr>Modalità Operative Garanzie integrative</vt:lpstr>
      <vt:lpstr>Modalità Operative Erogazioni</vt:lpstr>
      <vt:lpstr>Diapositiva 39</vt:lpstr>
      <vt:lpstr>Criteri di valutazione  Scoring e Fasce di Valutazione</vt:lpstr>
      <vt:lpstr>Criteri di valutazione  Procedura semplificata</vt:lpstr>
      <vt:lpstr>Criteri di valutazione  Procedura importo ridotto</vt:lpstr>
      <vt:lpstr>Criteri di valutazione  Imprese Start Up</vt:lpstr>
      <vt:lpstr>Criteri di valutazione  Imprese con cicli produttivi ultrannuali operanti su commessa o a progetto (1/2)</vt:lpstr>
      <vt:lpstr>Criteri di valutazione  Imprese con cicli produttivi ultrannuali operanti su commessa o a progetto (2/2)</vt:lpstr>
      <vt:lpstr>Diapositiva 46</vt:lpstr>
      <vt:lpstr>Requisiti per la certificazione del merito di credito-</vt:lpstr>
      <vt:lpstr>Requisiti per la certificazione del merito di credito</vt:lpstr>
      <vt:lpstr>Certificazione del merito di credito-  Requisiti Operazione</vt:lpstr>
      <vt:lpstr>Diapositiva 50</vt:lpstr>
      <vt:lpstr>Diapositiva 51</vt:lpstr>
      <vt:lpstr>Diapositiva 52</vt:lpstr>
      <vt:lpstr>Modalità operative del Fondo di Garanzia  Caratteristiche della garanzia diretta: percentuali di copertura e importo massimo garantito 1/5</vt:lpstr>
      <vt:lpstr>Caratteristiche della garanzia diretta: percentuali di copertura e importo massimo garantito  2/5</vt:lpstr>
      <vt:lpstr> Caratteristiche della garanzia diretta: percentuali di copertura e importo massimo garantito  4/5</vt:lpstr>
      <vt:lpstr>Diapositiva 56</vt:lpstr>
      <vt:lpstr>Diapositiva 57</vt:lpstr>
      <vt:lpstr>Diapositiva 58</vt:lpstr>
      <vt:lpstr>Diapositiva 59</vt:lpstr>
      <vt:lpstr>Diapositiva 60</vt:lpstr>
      <vt:lpstr>Diapositiva 61</vt:lpstr>
      <vt:lpstr>Diapositiva 62</vt:lpstr>
      <vt:lpstr>Diapositiva 63</vt:lpstr>
      <vt:lpstr>Diapositiva 64</vt:lpstr>
      <vt:lpstr>Diapositiva 65</vt:lpstr>
      <vt:lpstr>Diapositiva 66</vt:lpstr>
      <vt:lpstr>Diapositiva 67</vt:lpstr>
      <vt:lpstr> Attivazione Definizioni e termini (1/2)</vt:lpstr>
      <vt:lpstr>Attivazione Definizioni e termini (2/2)</vt:lpstr>
      <vt:lpstr>Attivazione Garanzia diretta - definizione, termini e modalità</vt:lpstr>
      <vt:lpstr>Attivazione  Controgaranzia “ a prima richiesta” – definizioni, termini e modalità</vt:lpstr>
      <vt:lpstr>Attivazione  Controgaranzia “ sussidiaria” </vt:lpstr>
      <vt:lpstr>Diapositiva 73</vt:lpstr>
      <vt:lpstr>Diapositiva 74</vt:lpstr>
      <vt:lpstr>Diapositiva 75</vt:lpstr>
      <vt:lpstr>Diapositiva 76</vt:lpstr>
      <vt:lpstr>Diapositiva 77</vt:lpstr>
      <vt:lpstr>Diapositiva 78</vt:lpstr>
    </vt:vector>
  </TitlesOfParts>
  <Company>MCC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ccara</dc:creator>
  <cp:lastModifiedBy>a.falco</cp:lastModifiedBy>
  <cp:revision>401</cp:revision>
  <cp:lastPrinted>2013-05-23T12:44:52Z</cp:lastPrinted>
  <dcterms:created xsi:type="dcterms:W3CDTF">2008-06-18T09:41:48Z</dcterms:created>
  <dcterms:modified xsi:type="dcterms:W3CDTF">2013-05-23T14:23:07Z</dcterms:modified>
</cp:coreProperties>
</file>