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12" r:id="rId2"/>
    <p:sldId id="328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0066"/>
    <a:srgbClr val="BA7A06"/>
    <a:srgbClr val="BF998D"/>
    <a:srgbClr val="3BC5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2670" y="-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acuntom\Desktop\REPORT_DEFINITIVO%201-10-1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dacuntom\Desktop\CTN_ve0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acuntom\Desktop\dati%20ppt%20per%20DG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tx2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2.5310083366016027E-2"/>
                  <c:y val="-0.2411421688632114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</c:dLbl>
            <c:dLbl>
              <c:idx val="1"/>
              <c:layout>
                <c:manualLayout>
                  <c:x val="3.6805744109572551E-4"/>
                  <c:y val="3.45083993207034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 </c:separator>
            <c:showLeaderLines val="0"/>
          </c:dLbls>
          <c:cat>
            <c:strRef>
              <c:f>'costi per ambito operativo'!$B$2:$D$2</c:f>
              <c:strCache>
                <c:ptCount val="3"/>
                <c:pt idx="0">
                  <c:v> Ricerca Industriale</c:v>
                </c:pt>
                <c:pt idx="1">
                  <c:v> Sviluppo Sperimentale </c:v>
                </c:pt>
                <c:pt idx="2">
                  <c:v>Formazione</c:v>
                </c:pt>
              </c:strCache>
            </c:strRef>
          </c:cat>
          <c:val>
            <c:numRef>
              <c:f>'costi per ambito operativo'!$B$3:$D$3</c:f>
              <c:numCache>
                <c:formatCode>#,##0.00</c:formatCode>
                <c:ptCount val="3"/>
                <c:pt idx="0">
                  <c:v>322401434.16000021</c:v>
                </c:pt>
                <c:pt idx="1">
                  <c:v>122238285.8</c:v>
                </c:pt>
                <c:pt idx="2">
                  <c:v>55001475.170000002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5371450870799426E-2"/>
          <c:y val="4.9759200645660584E-2"/>
          <c:w val="0.61253003187258825"/>
          <c:h val="0.8193748912594617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'Accordi internazionali'!$B$4</c:f>
              <c:strCache>
                <c:ptCount val="1"/>
                <c:pt idx="0">
                  <c:v>Chimica Verde</c:v>
                </c:pt>
              </c:strCache>
            </c:strRef>
          </c:tx>
          <c:invertIfNegative val="0"/>
          <c:cat>
            <c:strRef>
              <c:f>'Accordi internazionali'!$C$3:$J$3</c:f>
              <c:strCache>
                <c:ptCount val="8"/>
                <c:pt idx="0">
                  <c:v>UE</c:v>
                </c:pt>
                <c:pt idx="1">
                  <c:v>Altri paesi europei</c:v>
                </c:pt>
                <c:pt idx="2">
                  <c:v>USA</c:v>
                </c:pt>
                <c:pt idx="3">
                  <c:v>Cina</c:v>
                </c:pt>
                <c:pt idx="4">
                  <c:v>Corea del Sud</c:v>
                </c:pt>
                <c:pt idx="5">
                  <c:v>Giappone</c:v>
                </c:pt>
                <c:pt idx="6">
                  <c:v>Canada</c:v>
                </c:pt>
                <c:pt idx="7">
                  <c:v>Singapore</c:v>
                </c:pt>
              </c:strCache>
            </c:strRef>
          </c:cat>
          <c:val>
            <c:numRef>
              <c:f>'Accordi internazionali'!$C$4:$J$4</c:f>
              <c:numCache>
                <c:formatCode>General</c:formatCode>
                <c:ptCount val="8"/>
                <c:pt idx="0">
                  <c:v>0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'Accordi internazionali'!$B$5</c:f>
              <c:strCache>
                <c:ptCount val="1"/>
                <c:pt idx="0">
                  <c:v>Agrifood</c:v>
                </c:pt>
              </c:strCache>
            </c:strRef>
          </c:tx>
          <c:invertIfNegative val="0"/>
          <c:cat>
            <c:strRef>
              <c:f>'Accordi internazionali'!$C$3:$J$3</c:f>
              <c:strCache>
                <c:ptCount val="8"/>
                <c:pt idx="0">
                  <c:v>UE</c:v>
                </c:pt>
                <c:pt idx="1">
                  <c:v>Altri paesi europei</c:v>
                </c:pt>
                <c:pt idx="2">
                  <c:v>USA</c:v>
                </c:pt>
                <c:pt idx="3">
                  <c:v>Cina</c:v>
                </c:pt>
                <c:pt idx="4">
                  <c:v>Corea del Sud</c:v>
                </c:pt>
                <c:pt idx="5">
                  <c:v>Giappone</c:v>
                </c:pt>
                <c:pt idx="6">
                  <c:v>Canada</c:v>
                </c:pt>
                <c:pt idx="7">
                  <c:v>Singapore</c:v>
                </c:pt>
              </c:strCache>
            </c:strRef>
          </c:cat>
          <c:val>
            <c:numRef>
              <c:f>'Accordi internazionali'!$C$5:$J$5</c:f>
              <c:numCache>
                <c:formatCode>General</c:formatCode>
                <c:ptCount val="8"/>
                <c:pt idx="0">
                  <c:v>1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'Accordi internazionali'!$B$6</c:f>
              <c:strCache>
                <c:ptCount val="1"/>
                <c:pt idx="0">
                  <c:v>Tecnologie per gli ambienti di vita</c:v>
                </c:pt>
              </c:strCache>
            </c:strRef>
          </c:tx>
          <c:invertIfNegative val="0"/>
          <c:cat>
            <c:strRef>
              <c:f>'Accordi internazionali'!$C$3:$J$3</c:f>
              <c:strCache>
                <c:ptCount val="8"/>
                <c:pt idx="0">
                  <c:v>UE</c:v>
                </c:pt>
                <c:pt idx="1">
                  <c:v>Altri paesi europei</c:v>
                </c:pt>
                <c:pt idx="2">
                  <c:v>USA</c:v>
                </c:pt>
                <c:pt idx="3">
                  <c:v>Cina</c:v>
                </c:pt>
                <c:pt idx="4">
                  <c:v>Corea del Sud</c:v>
                </c:pt>
                <c:pt idx="5">
                  <c:v>Giappone</c:v>
                </c:pt>
                <c:pt idx="6">
                  <c:v>Canada</c:v>
                </c:pt>
                <c:pt idx="7">
                  <c:v>Singapore</c:v>
                </c:pt>
              </c:strCache>
            </c:strRef>
          </c:cat>
          <c:val>
            <c:numRef>
              <c:f>'Accordi internazionali'!$C$6:$J$6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</c:numCache>
            </c:numRef>
          </c:val>
        </c:ser>
        <c:ser>
          <c:idx val="3"/>
          <c:order val="3"/>
          <c:tx>
            <c:strRef>
              <c:f>'Accordi internazionali'!$B$7</c:f>
              <c:strCache>
                <c:ptCount val="1"/>
                <c:pt idx="0">
                  <c:v>Scienze della Vita</c:v>
                </c:pt>
              </c:strCache>
            </c:strRef>
          </c:tx>
          <c:invertIfNegative val="0"/>
          <c:cat>
            <c:strRef>
              <c:f>'Accordi internazionali'!$C$3:$J$3</c:f>
              <c:strCache>
                <c:ptCount val="8"/>
                <c:pt idx="0">
                  <c:v>UE</c:v>
                </c:pt>
                <c:pt idx="1">
                  <c:v>Altri paesi europei</c:v>
                </c:pt>
                <c:pt idx="2">
                  <c:v>USA</c:v>
                </c:pt>
                <c:pt idx="3">
                  <c:v>Cina</c:v>
                </c:pt>
                <c:pt idx="4">
                  <c:v>Corea del Sud</c:v>
                </c:pt>
                <c:pt idx="5">
                  <c:v>Giappone</c:v>
                </c:pt>
                <c:pt idx="6">
                  <c:v>Canada</c:v>
                </c:pt>
                <c:pt idx="7">
                  <c:v>Singapore</c:v>
                </c:pt>
              </c:strCache>
            </c:strRef>
          </c:cat>
          <c:val>
            <c:numRef>
              <c:f>'Accordi internazionali'!$C$7:$J$7</c:f>
              <c:numCache>
                <c:formatCode>General</c:formatCode>
                <c:ptCount val="8"/>
                <c:pt idx="0">
                  <c:v>7</c:v>
                </c:pt>
              </c:numCache>
            </c:numRef>
          </c:val>
        </c:ser>
        <c:ser>
          <c:idx val="4"/>
          <c:order val="4"/>
          <c:tx>
            <c:strRef>
              <c:f>'Accordi internazionali'!$B$8</c:f>
              <c:strCache>
                <c:ptCount val="1"/>
                <c:pt idx="0">
                  <c:v>Tecnologie per le Smart Communities</c:v>
                </c:pt>
              </c:strCache>
            </c:strRef>
          </c:tx>
          <c:invertIfNegative val="0"/>
          <c:cat>
            <c:strRef>
              <c:f>'Accordi internazionali'!$C$3:$J$3</c:f>
              <c:strCache>
                <c:ptCount val="8"/>
                <c:pt idx="0">
                  <c:v>UE</c:v>
                </c:pt>
                <c:pt idx="1">
                  <c:v>Altri paesi europei</c:v>
                </c:pt>
                <c:pt idx="2">
                  <c:v>USA</c:v>
                </c:pt>
                <c:pt idx="3">
                  <c:v>Cina</c:v>
                </c:pt>
                <c:pt idx="4">
                  <c:v>Corea del Sud</c:v>
                </c:pt>
                <c:pt idx="5">
                  <c:v>Giappone</c:v>
                </c:pt>
                <c:pt idx="6">
                  <c:v>Canada</c:v>
                </c:pt>
                <c:pt idx="7">
                  <c:v>Singapore</c:v>
                </c:pt>
              </c:strCache>
            </c:strRef>
          </c:cat>
          <c:val>
            <c:numRef>
              <c:f>'Accordi internazionali'!$C$8:$J$8</c:f>
              <c:numCache>
                <c:formatCode>General</c:formatCode>
                <c:ptCount val="8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7">
                  <c:v>1</c:v>
                </c:pt>
              </c:numCache>
            </c:numRef>
          </c:val>
        </c:ser>
        <c:ser>
          <c:idx val="5"/>
          <c:order val="5"/>
          <c:tx>
            <c:strRef>
              <c:f>'Accordi internazionali'!$B$9</c:f>
              <c:strCache>
                <c:ptCount val="1"/>
                <c:pt idx="0">
                  <c:v>Mezzi e sistemi per la mobilità di superficie terrestre e marina</c:v>
                </c:pt>
              </c:strCache>
            </c:strRef>
          </c:tx>
          <c:invertIfNegative val="0"/>
          <c:cat>
            <c:strRef>
              <c:f>'Accordi internazionali'!$C$3:$J$3</c:f>
              <c:strCache>
                <c:ptCount val="8"/>
                <c:pt idx="0">
                  <c:v>UE</c:v>
                </c:pt>
                <c:pt idx="1">
                  <c:v>Altri paesi europei</c:v>
                </c:pt>
                <c:pt idx="2">
                  <c:v>USA</c:v>
                </c:pt>
                <c:pt idx="3">
                  <c:v>Cina</c:v>
                </c:pt>
                <c:pt idx="4">
                  <c:v>Corea del Sud</c:v>
                </c:pt>
                <c:pt idx="5">
                  <c:v>Giappone</c:v>
                </c:pt>
                <c:pt idx="6">
                  <c:v>Canada</c:v>
                </c:pt>
                <c:pt idx="7">
                  <c:v>Singapore</c:v>
                </c:pt>
              </c:strCache>
            </c:strRef>
          </c:cat>
          <c:val>
            <c:numRef>
              <c:f>'Accordi internazionali'!$C$9:$J$9</c:f>
              <c:numCache>
                <c:formatCode>General</c:formatCode>
                <c:ptCount val="8"/>
                <c:pt idx="0">
                  <c:v>7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6"/>
          <c:order val="6"/>
          <c:tx>
            <c:strRef>
              <c:f>'Accordi internazionali'!$B$10</c:f>
              <c:strCache>
                <c:ptCount val="1"/>
                <c:pt idx="0">
                  <c:v>Aerospazio</c:v>
                </c:pt>
              </c:strCache>
            </c:strRef>
          </c:tx>
          <c:invertIfNegative val="0"/>
          <c:cat>
            <c:strRef>
              <c:f>'Accordi internazionali'!$C$3:$J$3</c:f>
              <c:strCache>
                <c:ptCount val="8"/>
                <c:pt idx="0">
                  <c:v>UE</c:v>
                </c:pt>
                <c:pt idx="1">
                  <c:v>Altri paesi europei</c:v>
                </c:pt>
                <c:pt idx="2">
                  <c:v>USA</c:v>
                </c:pt>
                <c:pt idx="3">
                  <c:v>Cina</c:v>
                </c:pt>
                <c:pt idx="4">
                  <c:v>Corea del Sud</c:v>
                </c:pt>
                <c:pt idx="5">
                  <c:v>Giappone</c:v>
                </c:pt>
                <c:pt idx="6">
                  <c:v>Canada</c:v>
                </c:pt>
                <c:pt idx="7">
                  <c:v>Singapore</c:v>
                </c:pt>
              </c:strCache>
            </c:strRef>
          </c:cat>
          <c:val>
            <c:numRef>
              <c:f>'Accordi internazionali'!$C$10:$J$10</c:f>
              <c:numCache>
                <c:formatCode>General</c:formatCode>
                <c:ptCount val="8"/>
                <c:pt idx="0">
                  <c:v>1</c:v>
                </c:pt>
                <c:pt idx="2">
                  <c:v>1</c:v>
                </c:pt>
              </c:numCache>
            </c:numRef>
          </c:val>
        </c:ser>
        <c:ser>
          <c:idx val="7"/>
          <c:order val="7"/>
          <c:tx>
            <c:strRef>
              <c:f>'Accordi internazionali'!$B$11</c:f>
              <c:strCache>
                <c:ptCount val="1"/>
                <c:pt idx="0">
                  <c:v>Energia</c:v>
                </c:pt>
              </c:strCache>
            </c:strRef>
          </c:tx>
          <c:invertIfNegative val="0"/>
          <c:cat>
            <c:strRef>
              <c:f>'Accordi internazionali'!$C$3:$J$3</c:f>
              <c:strCache>
                <c:ptCount val="8"/>
                <c:pt idx="0">
                  <c:v>UE</c:v>
                </c:pt>
                <c:pt idx="1">
                  <c:v>Altri paesi europei</c:v>
                </c:pt>
                <c:pt idx="2">
                  <c:v>USA</c:v>
                </c:pt>
                <c:pt idx="3">
                  <c:v>Cina</c:v>
                </c:pt>
                <c:pt idx="4">
                  <c:v>Corea del Sud</c:v>
                </c:pt>
                <c:pt idx="5">
                  <c:v>Giappone</c:v>
                </c:pt>
                <c:pt idx="6">
                  <c:v>Canada</c:v>
                </c:pt>
                <c:pt idx="7">
                  <c:v>Singapore</c:v>
                </c:pt>
              </c:strCache>
            </c:strRef>
          </c:cat>
          <c:val>
            <c:numRef>
              <c:f>'Accordi internazionali'!$C$11:$J$11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3">
                  <c:v>1</c:v>
                </c:pt>
                <c:pt idx="6">
                  <c:v>1</c:v>
                </c:pt>
              </c:numCache>
            </c:numRef>
          </c:val>
        </c:ser>
        <c:ser>
          <c:idx val="8"/>
          <c:order val="8"/>
          <c:tx>
            <c:strRef>
              <c:f>'Accordi internazionali'!$B$12</c:f>
              <c:strCache>
                <c:ptCount val="1"/>
                <c:pt idx="0">
                  <c:v>Fabbrica intelligente</c:v>
                </c:pt>
              </c:strCache>
            </c:strRef>
          </c:tx>
          <c:invertIfNegative val="0"/>
          <c:cat>
            <c:strRef>
              <c:f>'Accordi internazionali'!$C$3:$J$3</c:f>
              <c:strCache>
                <c:ptCount val="8"/>
                <c:pt idx="0">
                  <c:v>UE</c:v>
                </c:pt>
                <c:pt idx="1">
                  <c:v>Altri paesi europei</c:v>
                </c:pt>
                <c:pt idx="2">
                  <c:v>USA</c:v>
                </c:pt>
                <c:pt idx="3">
                  <c:v>Cina</c:v>
                </c:pt>
                <c:pt idx="4">
                  <c:v>Corea del Sud</c:v>
                </c:pt>
                <c:pt idx="5">
                  <c:v>Giappone</c:v>
                </c:pt>
                <c:pt idx="6">
                  <c:v>Canada</c:v>
                </c:pt>
                <c:pt idx="7">
                  <c:v>Singapore</c:v>
                </c:pt>
              </c:strCache>
            </c:strRef>
          </c:cat>
          <c:val>
            <c:numRef>
              <c:f>'Accordi internazionali'!$C$12:$J$12</c:f>
              <c:numCache>
                <c:formatCode>General</c:formatCode>
                <c:ptCount val="8"/>
                <c:pt idx="0">
                  <c:v>7</c:v>
                </c:pt>
                <c:pt idx="1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4326016"/>
        <c:axId val="164327808"/>
      </c:barChart>
      <c:catAx>
        <c:axId val="164326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64327808"/>
        <c:crosses val="autoZero"/>
        <c:auto val="1"/>
        <c:lblAlgn val="ctr"/>
        <c:lblOffset val="100"/>
        <c:noMultiLvlLbl val="0"/>
      </c:catAx>
      <c:valAx>
        <c:axId val="1643278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it-IT"/>
          </a:p>
        </c:txPr>
        <c:crossAx val="164326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863018077550509"/>
          <c:y val="7.6163445151796572E-2"/>
          <c:w val="0.28182312957063715"/>
          <c:h val="0.90424439213253061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050"/>
          </a:pPr>
          <a:endParaRPr lang="it-IT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6030083122145135E-2"/>
          <c:y val="0.14503287869661247"/>
          <c:w val="0.4805987250746408"/>
          <c:h val="0.76116154662536251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1.2228150314366325E-2"/>
                  <c:y val="3.438927455674935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1"/>
              <c:layout>
                <c:manualLayout>
                  <c:x val="-1.7403591129661676E-3"/>
                  <c:y val="2.6611941743623623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2"/>
              <c:layout>
                <c:manualLayout>
                  <c:x val="-6.6976741067659997E-4"/>
                  <c:y val="7.2468127258362739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3"/>
              <c:layout>
                <c:manualLayout>
                  <c:x val="4.4799980983512089E-3"/>
                  <c:y val="-1.716169461636694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4"/>
              <c:layout>
                <c:manualLayout>
                  <c:x val="-3.2110132283444423E-3"/>
                  <c:y val="-8.4505089498051322E-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5"/>
              <c:layout>
                <c:manualLayout>
                  <c:x val="4.9613529499784106E-3"/>
                  <c:y val="3.850853959736619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6"/>
              <c:layout>
                <c:manualLayout>
                  <c:x val="-3.4995366254815452E-3"/>
                  <c:y val="2.06793980029299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7"/>
              <c:layout>
                <c:manualLayout>
                  <c:x val="1.8380319397762472E-3"/>
                  <c:y val="3.252787092434818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8"/>
              <c:layout>
                <c:manualLayout>
                  <c:x val="1.4160426627593477E-2"/>
                  <c:y val="-1.075105258966562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numFmt formatCode="0.00%" sourceLinked="0"/>
            <c:showLegendKey val="0"/>
            <c:showVal val="0"/>
            <c:showCatName val="0"/>
            <c:showSerName val="0"/>
            <c:showPercent val="1"/>
            <c:showBubbleSize val="0"/>
            <c:separator> </c:separator>
            <c:showLeaderLines val="1"/>
          </c:dLbls>
          <c:cat>
            <c:strRef>
              <c:f>'Costi per area tecnologica'!$A$1:$I$1</c:f>
              <c:strCache>
                <c:ptCount val="9"/>
                <c:pt idx="0">
                  <c:v>Chimica Verde</c:v>
                </c:pt>
                <c:pt idx="1">
                  <c:v>Agrifood</c:v>
                </c:pt>
                <c:pt idx="2">
                  <c:v>Tecnologie per gli ambienti di vita</c:v>
                </c:pt>
                <c:pt idx="3">
                  <c:v>Scienze della Vita</c:v>
                </c:pt>
                <c:pt idx="4">
                  <c:v>Tecnologie per le Smart Communities</c:v>
                </c:pt>
                <c:pt idx="5">
                  <c:v>Mezzi e sistemi per la mobilità di superficie terrestre e marina</c:v>
                </c:pt>
                <c:pt idx="6">
                  <c:v>Aerospazio</c:v>
                </c:pt>
                <c:pt idx="7">
                  <c:v>Energia</c:v>
                </c:pt>
                <c:pt idx="8">
                  <c:v>Fabbrica intelligente</c:v>
                </c:pt>
              </c:strCache>
            </c:strRef>
          </c:cat>
          <c:val>
            <c:numRef>
              <c:f>'Costi per area tecnologica'!$A$2:$I$2</c:f>
              <c:numCache>
                <c:formatCode>#,##0.00</c:formatCode>
                <c:ptCount val="9"/>
                <c:pt idx="0">
                  <c:v>47559109</c:v>
                </c:pt>
                <c:pt idx="1">
                  <c:v>47551043.43</c:v>
                </c:pt>
                <c:pt idx="2">
                  <c:v>43362635</c:v>
                </c:pt>
                <c:pt idx="3">
                  <c:v>89369540</c:v>
                </c:pt>
                <c:pt idx="4">
                  <c:v>43168881</c:v>
                </c:pt>
                <c:pt idx="5">
                  <c:v>88034140.689999998</c:v>
                </c:pt>
                <c:pt idx="6">
                  <c:v>45999209</c:v>
                </c:pt>
                <c:pt idx="7">
                  <c:v>47533757</c:v>
                </c:pt>
                <c:pt idx="8">
                  <c:v>47062880.010000005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077343469771621"/>
          <c:y val="6.1024992308604566E-2"/>
          <c:w val="0.32761553659256837"/>
          <c:h val="0.92160620399127569"/>
        </c:manualLayout>
      </c:layout>
      <c:overlay val="0"/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0.52099</cdr:x>
      <cdr:y>0.77061</cdr:y>
    </cdr:from>
    <cdr:to>
      <cdr:x>0.55509</cdr:x>
      <cdr:y>0.84319</cdr:y>
    </cdr:to>
    <cdr:sp macro="" textlink="">
      <cdr:nvSpPr>
        <cdr:cNvPr id="2" name="CasellaDiTesto 18"/>
        <cdr:cNvSpPr txBox="1"/>
      </cdr:nvSpPr>
      <cdr:spPr>
        <a:xfrm xmlns:a="http://schemas.openxmlformats.org/drawingml/2006/main">
          <a:off x="4400512" y="2940974"/>
          <a:ext cx="288024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1200" dirty="0"/>
            <a:t>1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1E56C60-E9FF-46A4-9DE7-769B98D1ACB3}" type="datetimeFigureOut">
              <a:rPr lang="it-IT"/>
              <a:pPr>
                <a:defRPr/>
              </a:pPr>
              <a:t>19/03/2013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3939E71-1410-4D9E-A478-8BCEBEEB3D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625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945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4AF1F8-B0E6-497F-8811-A8044F04D578}" type="slidenum">
              <a:rPr lang="it-IT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3277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EDA216-CE84-4CB2-B7F8-038B24576C7A}" type="slidenum">
              <a:rPr lang="it-IT"/>
              <a:pPr/>
              <a:t>17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E5F00-9CB7-480B-A287-DF65129D3C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F0C90-3442-4A8B-AB2C-09B84C4F5AC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DC707-3576-4AD3-9838-26409EF0AB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34725-F09E-4A86-9B87-7219125A144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413D8-2907-4AE4-A378-30E346C991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F4A01-D468-432C-9658-F9BE4016CD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BEBEF-76FF-46B2-816E-2DA49E68299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0FA18-7CB3-4A07-B09E-56B3475BD2E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3F4E8-C1CB-4C27-B34B-E4067701E1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9AB0D-E7F4-4352-9EAF-5484D8B4DF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2093F-5369-4F66-A29A-30F17125017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4214676B-C1D3-4775-9882-0C25DA6093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403649" y="1989138"/>
            <a:ext cx="6192688" cy="1200329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buSzPct val="128000"/>
              <a:defRPr/>
            </a:pPr>
            <a:r>
              <a:rPr lang="it-IT" sz="3600" b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Gli strumenti adottati dal Miur nel 2012</a:t>
            </a:r>
          </a:p>
        </p:txBody>
      </p:sp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2051050" y="3573463"/>
            <a:ext cx="4897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>
                <a:solidFill>
                  <a:srgbClr val="000066"/>
                </a:solidFill>
              </a:rPr>
              <a:t>L’esperienza di Cluster e Smart Cities</a:t>
            </a:r>
          </a:p>
        </p:txBody>
      </p:sp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6732588" y="6092825"/>
            <a:ext cx="2232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>
                <a:solidFill>
                  <a:srgbClr val="000066"/>
                </a:solidFill>
              </a:rPr>
              <a:t>Roma 19 marzo 2013</a:t>
            </a:r>
          </a:p>
        </p:txBody>
      </p:sp>
      <p:sp>
        <p:nvSpPr>
          <p:cNvPr id="14340" name="Text Box 8"/>
          <p:cNvSpPr txBox="1">
            <a:spLocks noChangeArrowheads="1"/>
          </p:cNvSpPr>
          <p:nvPr/>
        </p:nvSpPr>
        <p:spPr bwMode="auto">
          <a:xfrm>
            <a:off x="755650" y="530066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grpSp>
        <p:nvGrpSpPr>
          <p:cNvPr id="14341" name="Gruppo 12"/>
          <p:cNvGrpSpPr>
            <a:grpSpLocks/>
          </p:cNvGrpSpPr>
          <p:nvPr/>
        </p:nvGrpSpPr>
        <p:grpSpPr bwMode="auto">
          <a:xfrm>
            <a:off x="179388" y="5805488"/>
            <a:ext cx="2952750" cy="736600"/>
            <a:chOff x="3275856" y="5709990"/>
            <a:chExt cx="2520280" cy="1110219"/>
          </a:xfrm>
        </p:grpSpPr>
        <p:pic>
          <p:nvPicPr>
            <p:cNvPr id="14342" name="Immagine 13" descr="logoRIverde"/>
            <p:cNvPicPr>
              <a:picLocks noChangeAspect="1" noChangeArrowheads="1"/>
            </p:cNvPicPr>
            <p:nvPr/>
          </p:nvPicPr>
          <p:blipFill>
            <a:blip r:embed="rId2">
              <a:lum bright="-16000" contrast="-12000"/>
            </a:blip>
            <a:srcRect/>
            <a:stretch>
              <a:fillRect/>
            </a:stretch>
          </p:blipFill>
          <p:spPr bwMode="auto">
            <a:xfrm>
              <a:off x="4355976" y="5709990"/>
              <a:ext cx="311298" cy="311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3" name="Rectangle 3"/>
            <p:cNvSpPr>
              <a:spLocks noChangeArrowheads="1"/>
            </p:cNvSpPr>
            <p:nvPr/>
          </p:nvSpPr>
          <p:spPr bwMode="auto">
            <a:xfrm>
              <a:off x="3275856" y="5845378"/>
              <a:ext cx="2520280" cy="974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defTabSz="912813"/>
              <a:r>
                <a:rPr lang="it-IT">
                  <a:solidFill>
                    <a:srgbClr val="002060"/>
                  </a:solidFill>
                  <a:latin typeface="Palace Script MT"/>
                  <a:cs typeface="Times New Roman" pitchFamily="18" charset="0"/>
                </a:rPr>
                <a:t>Ministero dell’Istruzione,</a:t>
              </a:r>
            </a:p>
            <a:p>
              <a:pPr algn="ctr" defTabSz="912813" eaLnBrk="0" hangingPunct="0"/>
              <a:r>
                <a:rPr lang="it-IT">
                  <a:solidFill>
                    <a:srgbClr val="002060"/>
                  </a:solidFill>
                  <a:latin typeface="Palace Script MT"/>
                  <a:cs typeface="Times New Roman" pitchFamily="18" charset="0"/>
                </a:rPr>
                <a:t> dell’Università e della Ricerca</a:t>
              </a:r>
              <a:r>
                <a:rPr lang="it-IT">
                  <a:solidFill>
                    <a:srgbClr val="002060"/>
                  </a:solidFill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ttangolo 10"/>
          <p:cNvSpPr>
            <a:spLocks noChangeArrowheads="1"/>
          </p:cNvSpPr>
          <p:nvPr/>
        </p:nvSpPr>
        <p:spPr bwMode="auto">
          <a:xfrm>
            <a:off x="625475" y="868363"/>
            <a:ext cx="7877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DB3407"/>
                </a:solidFill>
                <a:latin typeface="Calibri" pitchFamily="34" charset="0"/>
              </a:rPr>
              <a:t>Ripartizione del numero di Progetti per AMBITI PRIMARI</a:t>
            </a:r>
          </a:p>
        </p:txBody>
      </p:sp>
      <p:sp>
        <p:nvSpPr>
          <p:cNvPr id="24578" name="Rectangle 7"/>
          <p:cNvSpPr>
            <a:spLocks noChangeArrowheads="1"/>
          </p:cNvSpPr>
          <p:nvPr/>
        </p:nvSpPr>
        <p:spPr bwMode="auto">
          <a:xfrm>
            <a:off x="150813" y="6396038"/>
            <a:ext cx="16700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100">
                <a:latin typeface="Calibri" pitchFamily="34" charset="0"/>
              </a:rPr>
              <a:t>Domande presentate</a:t>
            </a:r>
          </a:p>
        </p:txBody>
      </p:sp>
      <p:sp>
        <p:nvSpPr>
          <p:cNvPr id="24579" name="Rectangle 8"/>
          <p:cNvSpPr>
            <a:spLocks noChangeArrowheads="1"/>
          </p:cNvSpPr>
          <p:nvPr/>
        </p:nvSpPr>
        <p:spPr bwMode="auto">
          <a:xfrm>
            <a:off x="155575" y="6551613"/>
            <a:ext cx="13525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100">
                <a:latin typeface="Calibri" pitchFamily="34" charset="0"/>
              </a:rPr>
              <a:t>Domande ammesse</a:t>
            </a:r>
          </a:p>
        </p:txBody>
      </p:sp>
      <p:sp>
        <p:nvSpPr>
          <p:cNvPr id="24580" name="Rectangle 10"/>
          <p:cNvSpPr>
            <a:spLocks noChangeArrowheads="1"/>
          </p:cNvSpPr>
          <p:nvPr/>
        </p:nvSpPr>
        <p:spPr bwMode="auto">
          <a:xfrm>
            <a:off x="1592263" y="6459538"/>
            <a:ext cx="136525" cy="130175"/>
          </a:xfrm>
          <a:prstGeom prst="rect">
            <a:avLst/>
          </a:prstGeom>
          <a:solidFill>
            <a:srgbClr val="DB340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1100"/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1595438" y="6632575"/>
            <a:ext cx="136525" cy="1301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 sz="1100"/>
          </a:p>
        </p:txBody>
      </p:sp>
      <p:pic>
        <p:nvPicPr>
          <p:cNvPr id="24582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663" y="1377950"/>
            <a:ext cx="8743950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Titolo 1"/>
          <p:cNvSpPr txBox="1">
            <a:spLocks/>
          </p:cNvSpPr>
          <p:nvPr/>
        </p:nvSpPr>
        <p:spPr bwMode="auto">
          <a:xfrm>
            <a:off x="465138" y="188913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 b="1">
                <a:solidFill>
                  <a:srgbClr val="17375E"/>
                </a:solidFill>
                <a:latin typeface="Calibri" pitchFamily="34" charset="0"/>
              </a:rPr>
              <a:t>Avviso MIUR - Smart Cities Nazionale </a:t>
            </a:r>
            <a:r>
              <a:rPr lang="it-IT" sz="2000" b="1" i="1">
                <a:solidFill>
                  <a:srgbClr val="17375E"/>
                </a:solidFill>
                <a:latin typeface="Calibri" pitchFamily="34" charset="0"/>
              </a:rPr>
              <a:t>(Social Innovation)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ttangolo 10"/>
          <p:cNvSpPr>
            <a:spLocks noChangeArrowheads="1"/>
          </p:cNvSpPr>
          <p:nvPr/>
        </p:nvSpPr>
        <p:spPr bwMode="auto">
          <a:xfrm>
            <a:off x="158750" y="908050"/>
            <a:ext cx="8834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DB3407"/>
                </a:solidFill>
                <a:latin typeface="Calibri" pitchFamily="34" charset="0"/>
              </a:rPr>
              <a:t>Ripartizione del numero delle iniziative per REGIONE e relativi AMBITI PRIMARI</a:t>
            </a:r>
            <a:r>
              <a:rPr lang="it-IT" b="1">
                <a:solidFill>
                  <a:srgbClr val="DB3407"/>
                </a:solidFill>
                <a:latin typeface="Calibri" pitchFamily="34" charset="0"/>
              </a:rPr>
              <a:t>*</a:t>
            </a:r>
          </a:p>
        </p:txBody>
      </p:sp>
      <p:sp>
        <p:nvSpPr>
          <p:cNvPr id="25602" name="Rectangle 27"/>
          <p:cNvSpPr>
            <a:spLocks noChangeArrowheads="1"/>
          </p:cNvSpPr>
          <p:nvPr/>
        </p:nvSpPr>
        <p:spPr bwMode="auto">
          <a:xfrm>
            <a:off x="693738" y="6410325"/>
            <a:ext cx="47418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i="1"/>
              <a:t>* All'interno di ciascun progetto sono coinvolte anche più Regioni</a:t>
            </a:r>
          </a:p>
        </p:txBody>
      </p:sp>
      <p:pic>
        <p:nvPicPr>
          <p:cNvPr id="25603" name="Picture 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3425" y="1485900"/>
            <a:ext cx="7675563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itolo 1"/>
          <p:cNvSpPr txBox="1">
            <a:spLocks/>
          </p:cNvSpPr>
          <p:nvPr/>
        </p:nvSpPr>
        <p:spPr bwMode="auto">
          <a:xfrm>
            <a:off x="465138" y="188913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 b="1">
                <a:solidFill>
                  <a:srgbClr val="17375E"/>
                </a:solidFill>
                <a:latin typeface="Calibri" pitchFamily="34" charset="0"/>
              </a:rPr>
              <a:t>Avviso MIUR - Smart Cities Nazionale </a:t>
            </a:r>
            <a:r>
              <a:rPr lang="it-IT" sz="2000" b="1" i="1">
                <a:solidFill>
                  <a:srgbClr val="17375E"/>
                </a:solidFill>
                <a:latin typeface="Calibri" pitchFamily="34" charset="0"/>
              </a:rPr>
              <a:t>(Social Innovation)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457200" y="2619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it-IT"/>
              <a:t/>
            </a:r>
            <a:br>
              <a:rPr lang="it-IT"/>
            </a:br>
            <a:endParaRPr lang="it-IT"/>
          </a:p>
        </p:txBody>
      </p:sp>
      <p:sp>
        <p:nvSpPr>
          <p:cNvPr id="13315" name="Segnaposto contenuto 2"/>
          <p:cNvSpPr>
            <a:spLocks noGrp="1"/>
          </p:cNvSpPr>
          <p:nvPr>
            <p:ph idx="4294967295"/>
          </p:nvPr>
        </p:nvSpPr>
        <p:spPr>
          <a:xfrm>
            <a:off x="755650" y="2105025"/>
            <a:ext cx="7272338" cy="2908300"/>
          </a:xfrm>
        </p:spPr>
        <p:txBody>
          <a:bodyPr rtlCol="0">
            <a:normAutofit fontScale="92500" lnSpcReduction="10000"/>
          </a:bodyPr>
          <a:lstStyle/>
          <a:p>
            <a:pPr marL="261938" indent="-261938" fontAlgn="auto">
              <a:lnSpc>
                <a:spcPct val="150000"/>
              </a:lnSpc>
              <a:buClr>
                <a:srgbClr val="DB3407"/>
              </a:buClr>
              <a:buFont typeface="Wingdings" pitchFamily="2" charset="2"/>
              <a:buChar char="§"/>
              <a:defRPr/>
            </a:pPr>
            <a:r>
              <a:rPr lang="it-IT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N. totale domande: 11</a:t>
            </a:r>
          </a:p>
          <a:p>
            <a:pPr marL="261938" indent="-261938" fontAlgn="auto">
              <a:lnSpc>
                <a:spcPct val="150000"/>
              </a:lnSpc>
              <a:buClr>
                <a:srgbClr val="DB3407"/>
              </a:buClr>
              <a:buFont typeface="Wingdings" pitchFamily="2" charset="2"/>
              <a:buChar char="§"/>
              <a:defRPr/>
            </a:pPr>
            <a:r>
              <a:rPr lang="it-IT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N. totale progetti: 44</a:t>
            </a:r>
          </a:p>
          <a:p>
            <a:pPr marL="261938" indent="-261938" fontAlgn="auto">
              <a:lnSpc>
                <a:spcPct val="150000"/>
              </a:lnSpc>
              <a:buClr>
                <a:srgbClr val="DB3407"/>
              </a:buClr>
              <a:buFont typeface="Wingdings" pitchFamily="2" charset="2"/>
              <a:buChar char="§"/>
              <a:defRPr/>
            </a:pPr>
            <a:r>
              <a:rPr lang="it-IT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N. totale soggetti proponenti: 556, di cui 440 soggetti industriali privati e 116 soggetti pubblici di ricerca (università, enti, istituzioni e organismi di ricerca)</a:t>
            </a:r>
          </a:p>
          <a:p>
            <a:pPr marL="261938" indent="-261938" fontAlgn="auto">
              <a:lnSpc>
                <a:spcPct val="150000"/>
              </a:lnSpc>
              <a:buClr>
                <a:srgbClr val="DB3407"/>
              </a:buClr>
              <a:buFont typeface="Wingdings" pitchFamily="2" charset="2"/>
              <a:buChar char="§"/>
              <a:defRPr/>
            </a:pPr>
            <a:r>
              <a:rPr lang="it-IT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Valore complessivo dei progetti: 499,6 milioni di euro</a:t>
            </a:r>
          </a:p>
        </p:txBody>
      </p:sp>
      <p:sp>
        <p:nvSpPr>
          <p:cNvPr id="3" name="Rettangolo 2"/>
          <p:cNvSpPr/>
          <p:nvPr/>
        </p:nvSpPr>
        <p:spPr>
          <a:xfrm>
            <a:off x="539750" y="1157288"/>
            <a:ext cx="669607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2000" b="1" dirty="0">
                <a:solidFill>
                  <a:srgbClr val="DB3407"/>
                </a:solidFill>
                <a:latin typeface="+mj-lt"/>
              </a:rPr>
              <a:t>I principali esiti della partecipazione all’Avviso</a:t>
            </a:r>
          </a:p>
          <a:p>
            <a:pPr>
              <a:defRPr/>
            </a:pPr>
            <a:endParaRPr lang="it-IT" sz="2000" b="1" dirty="0">
              <a:solidFill>
                <a:srgbClr val="DB3407"/>
              </a:solidFill>
              <a:latin typeface="+mj-lt"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465138" y="188913"/>
            <a:ext cx="8229600" cy="6477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Avviso MIUR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Cluster Tecnologici Nazionali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57200" y="2619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it-IT"/>
              <a:t/>
            </a:r>
            <a:br>
              <a:rPr lang="it-IT"/>
            </a:br>
            <a:endParaRPr lang="it-IT"/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900113" y="1854200"/>
          <a:ext cx="7434262" cy="854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566"/>
                <a:gridCol w="1858566"/>
                <a:gridCol w="1858566"/>
                <a:gridCol w="1858566"/>
              </a:tblGrid>
              <a:tr h="4945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Costi </a:t>
                      </a:r>
                      <a:r>
                        <a:rPr lang="it-IT" sz="1400" dirty="0" smtClean="0">
                          <a:effectLst/>
                        </a:rPr>
                        <a:t>Ricerca Industriale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Costi </a:t>
                      </a:r>
                      <a:r>
                        <a:rPr lang="it-IT" sz="1400" dirty="0" smtClean="0">
                          <a:effectLst/>
                        </a:rPr>
                        <a:t>Sviluppo Sperimentale 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Costi Formazione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COSTI TOTALI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/>
                </a:tc>
              </a:tr>
              <a:tr h="35948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322.401.434,16</a:t>
                      </a:r>
                    </a:p>
                  </a:txBody>
                  <a:tcPr marL="9523" marR="9523" marT="95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122.238.285,80</a:t>
                      </a:r>
                    </a:p>
                  </a:txBody>
                  <a:tcPr marL="9523" marR="9523" marT="95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55.001.475,17</a:t>
                      </a:r>
                    </a:p>
                  </a:txBody>
                  <a:tcPr marL="9523" marR="9523" marT="95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499.641.195,13 </a:t>
                      </a:r>
                    </a:p>
                  </a:txBody>
                  <a:tcPr marL="9523" marR="9523" marT="9510" marB="0" anchor="ctr"/>
                </a:tc>
              </a:tr>
            </a:tbl>
          </a:graphicData>
        </a:graphic>
      </p:graphicFrame>
      <p:sp>
        <p:nvSpPr>
          <p:cNvPr id="11" name="Rettangolo 10"/>
          <p:cNvSpPr/>
          <p:nvPr/>
        </p:nvSpPr>
        <p:spPr>
          <a:xfrm>
            <a:off x="1116013" y="1196975"/>
            <a:ext cx="6192837" cy="6762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2000" b="1" dirty="0">
                <a:solidFill>
                  <a:srgbClr val="DB3407"/>
                </a:solidFill>
                <a:latin typeface="+mj-lt"/>
              </a:rPr>
              <a:t>Ripartizione dei costi per ambito operativo</a:t>
            </a:r>
          </a:p>
          <a:p>
            <a:pPr>
              <a:defRPr/>
            </a:pPr>
            <a:endParaRPr lang="it-IT" b="1" dirty="0">
              <a:solidFill>
                <a:srgbClr val="DB3407"/>
              </a:solidFill>
            </a:endParaRPr>
          </a:p>
        </p:txBody>
      </p:sp>
      <p:graphicFrame>
        <p:nvGraphicFramePr>
          <p:cNvPr id="12" name="Grafico 11"/>
          <p:cNvGraphicFramePr>
            <a:graphicFrameLocks/>
          </p:cNvGraphicFramePr>
          <p:nvPr/>
        </p:nvGraphicFramePr>
        <p:xfrm>
          <a:off x="1619672" y="3429000"/>
          <a:ext cx="5904655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olo 1"/>
          <p:cNvSpPr txBox="1">
            <a:spLocks/>
          </p:cNvSpPr>
          <p:nvPr/>
        </p:nvSpPr>
        <p:spPr>
          <a:xfrm>
            <a:off x="465138" y="333375"/>
            <a:ext cx="8229600" cy="6477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Avviso MIUR – Cluster Tecnologici Nazionali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57200" y="2619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it-IT"/>
              <a:t/>
            </a:r>
            <a:br>
              <a:rPr lang="it-IT"/>
            </a:br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771775" y="838200"/>
            <a:ext cx="295275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 dirty="0">
                <a:solidFill>
                  <a:srgbClr val="DB3407"/>
                </a:solidFill>
                <a:latin typeface="+mj-lt"/>
              </a:rPr>
              <a:t>Accordi internazionali</a:t>
            </a:r>
          </a:p>
          <a:p>
            <a:pPr algn="ctr">
              <a:defRPr/>
            </a:pPr>
            <a:endParaRPr lang="it-IT" sz="2000" b="1" dirty="0">
              <a:solidFill>
                <a:srgbClr val="DB3407"/>
              </a:solidFill>
              <a:latin typeface="+mj-lt"/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/>
        </p:nvGraphicFramePr>
        <p:xfrm>
          <a:off x="395536" y="2924944"/>
          <a:ext cx="844644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tangolo 3"/>
          <p:cNvSpPr/>
          <p:nvPr/>
        </p:nvSpPr>
        <p:spPr>
          <a:xfrm>
            <a:off x="1187450" y="1341438"/>
            <a:ext cx="6553200" cy="11684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it-IT" sz="1400" dirty="0">
                <a:latin typeface="+mn-lt"/>
              </a:rPr>
              <a:t>I progetti di ricerca contengono complessivamente 46 accordi di collaborazione internazionale in essere o in fase di avvio con partner internazionali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it-IT" sz="1400" dirty="0">
                <a:latin typeface="+mn-lt"/>
              </a:rPr>
              <a:t>Con 29 partner, l’area UE è quella maggiormente coinvolta 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endParaRPr lang="it-IT" sz="1400" dirty="0">
              <a:latin typeface="+mn-lt"/>
            </a:endParaRPr>
          </a:p>
          <a:p>
            <a:pPr marL="285750" indent="-285750" algn="just">
              <a:buFont typeface="Wingdings" pitchFamily="2" charset="2"/>
              <a:buChar char="§"/>
              <a:defRPr/>
            </a:pPr>
            <a:endParaRPr lang="it-IT" sz="1400" dirty="0">
              <a:latin typeface="+mn-lt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042988" y="2619375"/>
            <a:ext cx="6913562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 dirty="0">
                <a:solidFill>
                  <a:srgbClr val="DB3407"/>
                </a:solidFill>
                <a:latin typeface="+mj-lt"/>
              </a:rPr>
              <a:t>Partner internazionali per area geografica e area tecnologica</a:t>
            </a:r>
          </a:p>
          <a:p>
            <a:pPr algn="ctr">
              <a:defRPr/>
            </a:pPr>
            <a:endParaRPr lang="it-IT" sz="2000" b="1" dirty="0">
              <a:solidFill>
                <a:srgbClr val="DB3407"/>
              </a:solidFill>
              <a:latin typeface="+mj-lt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920750" y="3265488"/>
            <a:ext cx="411163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200" dirty="0">
                <a:latin typeface="+mn-lt"/>
              </a:rPr>
              <a:t>29</a:t>
            </a:r>
          </a:p>
        </p:txBody>
      </p:sp>
      <p:sp>
        <p:nvSpPr>
          <p:cNvPr id="28679" name="CasellaDiTesto 14"/>
          <p:cNvSpPr txBox="1">
            <a:spLocks noChangeArrowheads="1"/>
          </p:cNvSpPr>
          <p:nvPr/>
        </p:nvSpPr>
        <p:spPr bwMode="auto">
          <a:xfrm>
            <a:off x="1619250" y="5300663"/>
            <a:ext cx="2889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200">
                <a:latin typeface="Calibri" pitchFamily="34" charset="0"/>
              </a:rPr>
              <a:t>6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195513" y="5308600"/>
            <a:ext cx="28892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200" dirty="0">
                <a:latin typeface="+mn-lt"/>
              </a:rPr>
              <a:t>5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2916238" y="5713413"/>
            <a:ext cx="28733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200" dirty="0">
                <a:latin typeface="+mn-lt"/>
              </a:rPr>
              <a:t>2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3563938" y="5865813"/>
            <a:ext cx="28733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200" dirty="0">
                <a:latin typeface="+mn-lt"/>
              </a:rPr>
              <a:t>1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4211638" y="5876925"/>
            <a:ext cx="288925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200" dirty="0">
                <a:latin typeface="+mn-lt"/>
              </a:rPr>
              <a:t>1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5508625" y="5876925"/>
            <a:ext cx="287338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+mn-lt"/>
              </a:rPr>
              <a:t>1</a:t>
            </a:r>
          </a:p>
        </p:txBody>
      </p:sp>
      <p:sp>
        <p:nvSpPr>
          <p:cNvPr id="21" name="Titolo 1"/>
          <p:cNvSpPr txBox="1">
            <a:spLocks/>
          </p:cNvSpPr>
          <p:nvPr/>
        </p:nvSpPr>
        <p:spPr>
          <a:xfrm>
            <a:off x="465138" y="188913"/>
            <a:ext cx="8229600" cy="6477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Avviso MIUR – Cluster Tecnologici Nazionali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57200" y="2619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it-IT"/>
              <a:t/>
            </a:r>
            <a:br>
              <a:rPr lang="it-IT"/>
            </a:br>
            <a:endParaRPr lang="it-IT"/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323850" y="1341438"/>
          <a:ext cx="8424863" cy="1865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86"/>
                <a:gridCol w="842486"/>
                <a:gridCol w="842486"/>
                <a:gridCol w="842486"/>
                <a:gridCol w="842486"/>
                <a:gridCol w="842486"/>
                <a:gridCol w="842486"/>
                <a:gridCol w="842486"/>
                <a:gridCol w="842486"/>
                <a:gridCol w="842486"/>
              </a:tblGrid>
              <a:tr h="1341239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Chimica Verde</a:t>
                      </a:r>
                    </a:p>
                  </a:txBody>
                  <a:tcPr marL="6858" marR="6858" marT="685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Agrifood</a:t>
                      </a:r>
                      <a:endParaRPr lang="it-IT" sz="12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" marR="6858" marT="685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Tecnologie per gli ambienti di vita</a:t>
                      </a:r>
                    </a:p>
                  </a:txBody>
                  <a:tcPr marL="6858" marR="6858" marT="685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Scienze della Vita</a:t>
                      </a:r>
                    </a:p>
                  </a:txBody>
                  <a:tcPr marL="6858" marR="6858" marT="685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Tecnologie per le Smart </a:t>
                      </a:r>
                      <a:r>
                        <a:rPr lang="it-IT" sz="1200" b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Communities</a:t>
                      </a:r>
                      <a:endParaRPr lang="it-IT" sz="12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" marR="6858" marT="685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Mezzi e sistemi per la mobilità di </a:t>
                      </a:r>
                      <a:r>
                        <a:rPr lang="it-IT" sz="12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superficie terrestre </a:t>
                      </a:r>
                      <a:r>
                        <a:rPr lang="it-IT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marina</a:t>
                      </a:r>
                    </a:p>
                  </a:txBody>
                  <a:tcPr marL="6858" marR="6858" marT="685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Aerospazio</a:t>
                      </a:r>
                    </a:p>
                  </a:txBody>
                  <a:tcPr marL="6858" marR="6858" marT="685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Energia</a:t>
                      </a:r>
                    </a:p>
                  </a:txBody>
                  <a:tcPr marL="6858" marR="6858" marT="685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Fabbrica intelligente</a:t>
                      </a:r>
                    </a:p>
                  </a:txBody>
                  <a:tcPr marL="6858" marR="6858" marT="685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TOTALE</a:t>
                      </a:r>
                      <a:endParaRPr lang="it-IT" sz="12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" marR="6858" marT="6854" marB="0" anchor="ctr"/>
                </a:tc>
              </a:tr>
              <a:tr h="38596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47.559.109</a:t>
                      </a: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47.551.043</a:t>
                      </a: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43.362.635</a:t>
                      </a: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89.369.540</a:t>
                      </a: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43.168.881</a:t>
                      </a: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88.034.141</a:t>
                      </a: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45.999.209</a:t>
                      </a: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47.533.757</a:t>
                      </a: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47.062.880</a:t>
                      </a: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499.641.195</a:t>
                      </a:r>
                    </a:p>
                  </a:txBody>
                  <a:tcPr marL="9525" marR="9525" marT="9520" marB="0" anchor="ctr"/>
                </a:tc>
              </a:tr>
            </a:tbl>
          </a:graphicData>
        </a:graphic>
      </p:graphicFrame>
      <p:sp>
        <p:nvSpPr>
          <p:cNvPr id="11" name="Rettangolo 10"/>
          <p:cNvSpPr/>
          <p:nvPr/>
        </p:nvSpPr>
        <p:spPr>
          <a:xfrm>
            <a:off x="1403350" y="836613"/>
            <a:ext cx="65532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2000" b="1" dirty="0">
                <a:solidFill>
                  <a:srgbClr val="DB3407"/>
                </a:solidFill>
                <a:latin typeface="+mj-lt"/>
              </a:rPr>
              <a:t>Ripartizione dei costi per area tecnologica</a:t>
            </a:r>
          </a:p>
          <a:p>
            <a:pPr>
              <a:defRPr/>
            </a:pPr>
            <a:endParaRPr lang="it-IT" sz="2000" b="1" dirty="0">
              <a:solidFill>
                <a:srgbClr val="DB3407"/>
              </a:solidFill>
              <a:latin typeface="+mj-lt"/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/>
        </p:nvGraphicFramePr>
        <p:xfrm>
          <a:off x="1403648" y="3284984"/>
          <a:ext cx="6562726" cy="3490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olo 1"/>
          <p:cNvSpPr txBox="1">
            <a:spLocks/>
          </p:cNvSpPr>
          <p:nvPr/>
        </p:nvSpPr>
        <p:spPr>
          <a:xfrm>
            <a:off x="465138" y="188913"/>
            <a:ext cx="8229600" cy="6477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Avviso MIUR – Cluster Tecnologici Nazionali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395288" y="1790700"/>
          <a:ext cx="8569325" cy="4446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739"/>
                <a:gridCol w="1558060"/>
                <a:gridCol w="2541991"/>
                <a:gridCol w="3456535"/>
              </a:tblGrid>
              <a:tr h="35993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GRADUATORIA CLUSTER TECNOLOGICI NAZIONALI - D.D. 257/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Ric</a:t>
                      </a:r>
                      <a:r>
                        <a:rPr lang="it-IT" sz="1400" u="none" strike="noStrike" dirty="0" smtClean="0">
                          <a:effectLst/>
                        </a:rPr>
                        <a:t> del 30 MAGGIO 2012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4" marR="91444" marT="45707" marB="45707"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8402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Graduatoria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Acronimo Cluster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Area Applicativa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 smtClean="0">
                          <a:effectLst/>
                        </a:rPr>
                        <a:t>Progetti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</a:tr>
              <a:tr h="74052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1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CFI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Fabbrica intelligente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 smtClean="0">
                          <a:effectLst/>
                        </a:rPr>
                        <a:t>Smart Manufacturing 2020</a:t>
                      </a:r>
                    </a:p>
                    <a:p>
                      <a:pPr algn="l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 performance Manufacturing</a:t>
                      </a:r>
                    </a:p>
                    <a:p>
                      <a:pPr algn="l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Adaptive and Modular Approaches for Digital</a:t>
                      </a:r>
                      <a:r>
                        <a:rPr lang="it-IT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Factory</a:t>
                      </a:r>
                    </a:p>
                    <a:p>
                      <a:pPr algn="l" fontAlgn="ctr"/>
                      <a:r>
                        <a:rPr lang="it-IT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Sustainable Manufacturing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</a:tr>
              <a:tr h="74052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 err="1">
                          <a:effectLst/>
                        </a:rPr>
                        <a:t>GreenChem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Chimica verde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 smtClean="0">
                          <a:effectLst/>
                        </a:rPr>
                        <a:t>ALBE</a:t>
                      </a:r>
                    </a:p>
                    <a:p>
                      <a:pPr algn="l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BIT3G</a:t>
                      </a:r>
                    </a:p>
                    <a:p>
                      <a:pPr algn="l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LIDIA</a:t>
                      </a:r>
                    </a:p>
                    <a:p>
                      <a:pPr algn="l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REBIOCHEM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</a:tr>
              <a:tr h="74052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ALISEI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Scienze della vita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 smtClean="0">
                          <a:effectLst/>
                        </a:rPr>
                        <a:t>IVASCOMAR</a:t>
                      </a:r>
                    </a:p>
                    <a:p>
                      <a:pPr algn="l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IRMI</a:t>
                      </a:r>
                    </a:p>
                    <a:p>
                      <a:pPr algn="l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Tecnologie convergenti per  i vaccini</a:t>
                      </a:r>
                    </a:p>
                    <a:p>
                      <a:pPr algn="l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DNA on DISK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</a:tr>
              <a:tr h="74052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Trasporti Italia 2020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Mezzi e sistemi per la mobilità di superficie terrestre e marina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1" u="none" strike="noStrike" dirty="0" smtClean="0">
                          <a:effectLst/>
                        </a:rPr>
                        <a:t>TRIM</a:t>
                      </a:r>
                    </a:p>
                    <a:p>
                      <a:pPr algn="l" fontAlgn="ctr"/>
                      <a:r>
                        <a:rPr lang="it-IT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TESYS Rail</a:t>
                      </a:r>
                    </a:p>
                    <a:p>
                      <a:pPr algn="l" fontAlgn="ctr"/>
                      <a:r>
                        <a:rPr lang="it-IT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ITALY 2020</a:t>
                      </a:r>
                    </a:p>
                    <a:p>
                      <a:pPr algn="l" fontAlgn="ctr"/>
                      <a:r>
                        <a:rPr lang="it-IT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ITS 2020</a:t>
                      </a:r>
                      <a:endParaRPr lang="it-IT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</a:tr>
              <a:tr h="74052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CL.A.N.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 err="1">
                          <a:effectLst/>
                        </a:rPr>
                        <a:t>AgriFood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 smtClean="0">
                          <a:effectLst/>
                        </a:rPr>
                        <a:t>SAFE&amp;SMA</a:t>
                      </a:r>
                      <a:r>
                        <a:rPr lang="it-IT" sz="1200" b="0" i="0" u="none" strike="noStrike" dirty="0" smtClean="0">
                          <a:effectLst/>
                        </a:rPr>
                        <a:t>RT</a:t>
                      </a:r>
                    </a:p>
                    <a:p>
                      <a:pPr algn="l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PROS.IT</a:t>
                      </a:r>
                    </a:p>
                    <a:p>
                      <a:pPr algn="l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SO.FI.A</a:t>
                      </a:r>
                    </a:p>
                    <a:p>
                      <a:pPr algn="l" fontAlgn="ctr"/>
                      <a:r>
                        <a:rPr lang="it-IT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it-IT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5" marB="0" anchor="ctr"/>
                </a:tc>
              </a:tr>
            </a:tbl>
          </a:graphicData>
        </a:graphic>
      </p:graphicFrame>
      <p:sp>
        <p:nvSpPr>
          <p:cNvPr id="10" name="Titolo 1"/>
          <p:cNvSpPr txBox="1">
            <a:spLocks/>
          </p:cNvSpPr>
          <p:nvPr/>
        </p:nvSpPr>
        <p:spPr>
          <a:xfrm>
            <a:off x="465138" y="188913"/>
            <a:ext cx="8229600" cy="6477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Avviso MIUR – Cluster Tecnologici Nazionali</a:t>
            </a:r>
            <a:endParaRPr lang="it-IT" sz="2800" b="1" dirty="0"/>
          </a:p>
        </p:txBody>
      </p:sp>
      <p:sp>
        <p:nvSpPr>
          <p:cNvPr id="11" name="Rettangolo 10"/>
          <p:cNvSpPr/>
          <p:nvPr/>
        </p:nvSpPr>
        <p:spPr>
          <a:xfrm>
            <a:off x="488950" y="914400"/>
            <a:ext cx="8154988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 dirty="0">
                <a:solidFill>
                  <a:srgbClr val="DB3407"/>
                </a:solidFill>
                <a:latin typeface="+mj-lt"/>
              </a:rPr>
              <a:t>Gli esiti della valutazione tecnico-scientifica degli esperti internazionali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395288" y="1881188"/>
          <a:ext cx="8569325" cy="2965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739"/>
                <a:gridCol w="1558060"/>
                <a:gridCol w="2541991"/>
                <a:gridCol w="3456536"/>
              </a:tblGrid>
              <a:tr h="36001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GRADUATORIA CLUSTER TECNOLOGICI NAZIONALI - D.D. 257/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Ric</a:t>
                      </a:r>
                      <a:r>
                        <a:rPr lang="it-IT" sz="1400" u="none" strike="noStrike" dirty="0" smtClean="0">
                          <a:effectLst/>
                        </a:rPr>
                        <a:t> del 30 MAGGIO 2012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4" marR="91444" marT="45717" marB="45717"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8410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Graduatoria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Acronimo Cluster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Area Applicativa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 smtClean="0">
                          <a:effectLst/>
                        </a:rPr>
                        <a:t>Progetti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7" marB="0" anchor="ctr"/>
                </a:tc>
              </a:tr>
              <a:tr h="74060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CTNA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Aerospazio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 smtClean="0">
                          <a:effectLst/>
                        </a:rPr>
                        <a:t>TIVANO</a:t>
                      </a:r>
                    </a:p>
                    <a:p>
                      <a:pPr algn="l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Grenening</a:t>
                      </a:r>
                      <a:r>
                        <a:rPr lang="it-IT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the Propulsion</a:t>
                      </a:r>
                    </a:p>
                    <a:p>
                      <a:pPr algn="l" fontAlgn="ctr"/>
                      <a:r>
                        <a:rPr lang="it-IT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SAPERE</a:t>
                      </a:r>
                    </a:p>
                    <a:p>
                      <a:pPr algn="l" fontAlgn="ctr"/>
                      <a:r>
                        <a:rPr lang="it-IT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TiltrotorFX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7" marB="0" anchor="ctr"/>
                </a:tc>
              </a:tr>
              <a:tr h="74060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CTN-TSC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Tecnologie per le Smart </a:t>
                      </a:r>
                      <a:r>
                        <a:rPr lang="it-IT" sz="1200" u="none" strike="noStrike" dirty="0" err="1">
                          <a:effectLst/>
                        </a:rPr>
                        <a:t>Communities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 smtClean="0">
                          <a:effectLst/>
                        </a:rPr>
                        <a:t>La Città Educante</a:t>
                      </a:r>
                    </a:p>
                    <a:p>
                      <a:pPr algn="l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Social Musem and Smart Tourism</a:t>
                      </a:r>
                    </a:p>
                    <a:p>
                      <a:pPr algn="l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Edifici a Zero Consumo in Distretti Urbani </a:t>
                      </a:r>
                    </a:p>
                    <a:p>
                      <a:pPr algn="l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Mobilità Intelligente Ecosostenibile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7" marB="0" anchor="ctr"/>
                </a:tc>
              </a:tr>
              <a:tr h="74060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TAV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Tecnologie per gli Ambienti di Vita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 smtClean="0">
                          <a:effectLst/>
                        </a:rPr>
                        <a:t>Design</a:t>
                      </a:r>
                      <a:r>
                        <a:rPr lang="it-IT" sz="1200" u="none" strike="noStrike" baseline="0" dirty="0" smtClean="0">
                          <a:effectLst/>
                        </a:rPr>
                        <a:t> for All</a:t>
                      </a:r>
                    </a:p>
                    <a:p>
                      <a:pPr algn="l" fontAlgn="ctr"/>
                      <a:r>
                        <a:rPr lang="it-IT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Active Ageing at Home</a:t>
                      </a:r>
                    </a:p>
                    <a:p>
                      <a:pPr algn="l" fontAlgn="ctr"/>
                      <a:r>
                        <a:rPr lang="it-IT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Ecosistemi domestici condivisi</a:t>
                      </a:r>
                    </a:p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07" marR="9107" marT="9107" marB="0" anchor="ctr"/>
                </a:tc>
              </a:tr>
            </a:tbl>
          </a:graphicData>
        </a:graphic>
      </p:graphicFrame>
      <p:sp>
        <p:nvSpPr>
          <p:cNvPr id="10" name="Titolo 1"/>
          <p:cNvSpPr txBox="1">
            <a:spLocks/>
          </p:cNvSpPr>
          <p:nvPr/>
        </p:nvSpPr>
        <p:spPr>
          <a:xfrm>
            <a:off x="465138" y="188913"/>
            <a:ext cx="8229600" cy="6477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Avviso MIUR – Cluster Tecnologici Nazionali</a:t>
            </a:r>
            <a:endParaRPr lang="it-IT" sz="2800" b="1" dirty="0"/>
          </a:p>
        </p:txBody>
      </p:sp>
      <p:sp>
        <p:nvSpPr>
          <p:cNvPr id="11" name="Rettangolo 10"/>
          <p:cNvSpPr/>
          <p:nvPr/>
        </p:nvSpPr>
        <p:spPr>
          <a:xfrm>
            <a:off x="539750" y="908050"/>
            <a:ext cx="8154988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 dirty="0">
                <a:solidFill>
                  <a:srgbClr val="DB3407"/>
                </a:solidFill>
                <a:latin typeface="+mj-lt"/>
              </a:rPr>
              <a:t>Gli esiti della valutazione tecnico-scientifica degli esperti internazionali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ttangolo 2"/>
          <p:cNvSpPr>
            <a:spLocks noChangeArrowheads="1"/>
          </p:cNvSpPr>
          <p:nvPr/>
        </p:nvSpPr>
        <p:spPr bwMode="auto">
          <a:xfrm>
            <a:off x="827088" y="1052513"/>
            <a:ext cx="770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DB3407"/>
                </a:solidFill>
                <a:latin typeface="Calibri" pitchFamily="34" charset="0"/>
              </a:rPr>
              <a:t>I principali numeri della partecipazione all’Avviso</a:t>
            </a:r>
          </a:p>
        </p:txBody>
      </p:sp>
      <p:sp>
        <p:nvSpPr>
          <p:cNvPr id="2056" name="CasellaDiTesto 101"/>
          <p:cNvSpPr txBox="1">
            <a:spLocks noChangeArrowheads="1"/>
          </p:cNvSpPr>
          <p:nvPr/>
        </p:nvSpPr>
        <p:spPr bwMode="auto">
          <a:xfrm>
            <a:off x="693738" y="2276475"/>
            <a:ext cx="3816350" cy="3952875"/>
          </a:xfrm>
          <a:prstGeom prst="rect">
            <a:avLst/>
          </a:prstGeom>
          <a:noFill/>
          <a:ln w="9525">
            <a:solidFill>
              <a:srgbClr val="C00000"/>
            </a:solidFill>
            <a:prstDash val="dash"/>
            <a:miter lim="800000"/>
            <a:headEnd/>
            <a:tailEnd/>
          </a:ln>
          <a:extLst/>
        </p:spPr>
        <p:txBody>
          <a:bodyPr tIns="360000" bIns="36000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533400" indent="-355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16 ambiti di intervento</a:t>
            </a:r>
          </a:p>
          <a:p>
            <a:pPr lvl="1" eaLnBrk="1" hangingPunct="1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N. totale domande</a:t>
            </a:r>
            <a:r>
              <a:rPr lang="it-I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: 148</a:t>
            </a:r>
          </a:p>
          <a:p>
            <a:pPr lvl="1" eaLnBrk="1" hangingPunct="1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N. totale soggetti proponenti</a:t>
            </a:r>
            <a:r>
              <a:rPr lang="it-I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: 1.056, di cui 954 soggetti industriali privati e 102 soggetti pubblici di ricerca (università, enti, istituzioni ed organismi di ricerca)</a:t>
            </a:r>
          </a:p>
          <a:p>
            <a:pPr lvl="1" eaLnBrk="1" hangingPunct="1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Valore complessivo dei progetti</a:t>
            </a:r>
            <a:r>
              <a:rPr lang="it-I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: 2.313,4 MEURO</a:t>
            </a:r>
            <a:endParaRPr lang="it-IT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itchFamily="34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652463" y="1731963"/>
            <a:ext cx="3883025" cy="457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>
            <a:spAutoFit/>
          </a:bodyPr>
          <a:lstStyle>
            <a:defPPr>
              <a:defRPr lang="it-IT"/>
            </a:defPPr>
            <a:lvl1pPr algn="ctr">
              <a:defRPr sz="1200" b="1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>
              <a:defRPr sz="2000"/>
            </a:lvl2pPr>
            <a:lvl3pPr marL="1143000" indent="-228600">
              <a:defRPr sz="2000"/>
            </a:lvl3pPr>
            <a:lvl4pPr marL="1600200" indent="-228600">
              <a:defRPr sz="2000"/>
            </a:lvl4pPr>
            <a:lvl5pPr marL="2057400" indent="-228600">
              <a:defRPr sz="2000"/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/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/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/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/>
            </a:lvl9pPr>
          </a:lstStyle>
          <a:p>
            <a:pPr>
              <a:defRPr/>
            </a:pPr>
            <a:r>
              <a:rPr lang="it-IT" dirty="0"/>
              <a:t>I principali numeri della partecipazione all’Avviso (IDEE PROGETTUALI)</a:t>
            </a:r>
          </a:p>
        </p:txBody>
      </p:sp>
      <p:sp>
        <p:nvSpPr>
          <p:cNvPr id="2058" name="CasellaDiTesto 101"/>
          <p:cNvSpPr txBox="1">
            <a:spLocks noChangeArrowheads="1"/>
          </p:cNvSpPr>
          <p:nvPr/>
        </p:nvSpPr>
        <p:spPr bwMode="auto">
          <a:xfrm>
            <a:off x="4714875" y="2320925"/>
            <a:ext cx="3816350" cy="3916363"/>
          </a:xfrm>
          <a:prstGeom prst="rect">
            <a:avLst/>
          </a:prstGeom>
          <a:noFill/>
          <a:ln w="9525">
            <a:solidFill>
              <a:srgbClr val="C00000"/>
            </a:solidFill>
            <a:prstDash val="dash"/>
            <a:miter lim="800000"/>
            <a:headEnd/>
            <a:tailEnd/>
          </a:ln>
          <a:extLst/>
        </p:spPr>
        <p:txBody>
          <a:bodyPr tIns="360000" bIns="36000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533400" indent="-355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16 ambiti di intervento</a:t>
            </a:r>
          </a:p>
          <a:p>
            <a:pPr lvl="1" eaLnBrk="1" hangingPunct="1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N. totale domande</a:t>
            </a:r>
            <a:r>
              <a:rPr lang="it-I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: 408</a:t>
            </a:r>
          </a:p>
          <a:p>
            <a:pPr lvl="1" eaLnBrk="1" hangingPunct="1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N. totale soggetti proponenti</a:t>
            </a:r>
            <a:r>
              <a:rPr lang="it-I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: 1.292, soggetti con età media di circa 27 anni </a:t>
            </a:r>
          </a:p>
          <a:p>
            <a:pPr lvl="1" eaLnBrk="1" hangingPunct="1">
              <a:buClr>
                <a:srgbClr val="C00000"/>
              </a:buClr>
              <a:buFont typeface="Wingdings" pitchFamily="2" charset="2"/>
              <a:buNone/>
              <a:defRPr/>
            </a:pPr>
            <a:endParaRPr lang="it-IT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itchFamily="34" charset="0"/>
            </a:endParaRPr>
          </a:p>
          <a:p>
            <a:pPr lvl="1" eaLnBrk="1" hangingPunct="1">
              <a:lnSpc>
                <a:spcPct val="0"/>
              </a:lnSpc>
              <a:buClr>
                <a:srgbClr val="C00000"/>
              </a:buClr>
              <a:buFont typeface="Wingdings" pitchFamily="2" charset="2"/>
              <a:buNone/>
              <a:defRPr/>
            </a:pPr>
            <a:endParaRPr lang="it-IT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itchFamily="34" charset="0"/>
            </a:endParaRPr>
          </a:p>
          <a:p>
            <a:pPr lvl="1" eaLnBrk="1" hangingPunct="1">
              <a:buClr>
                <a:srgbClr val="C00000"/>
              </a:buClr>
              <a:buFont typeface="Wingdings" pitchFamily="2" charset="2"/>
              <a:buNone/>
              <a:defRPr/>
            </a:pPr>
            <a:endParaRPr lang="it-IT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itchFamily="34" charset="0"/>
            </a:endParaRPr>
          </a:p>
          <a:p>
            <a:pPr lvl="1" eaLnBrk="1" hangingPunct="1">
              <a:buClr>
                <a:srgbClr val="C00000"/>
              </a:buClr>
              <a:buFont typeface="Wingdings" pitchFamily="2" charset="2"/>
              <a:buNone/>
              <a:defRPr/>
            </a:pPr>
            <a:endParaRPr lang="it-IT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itchFamily="34" charset="0"/>
            </a:endParaRPr>
          </a:p>
          <a:p>
            <a:pPr lvl="1" eaLnBrk="1" hangingPunct="1">
              <a:lnSpc>
                <a:spcPct val="85000"/>
              </a:lnSpc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it-I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 </a:t>
            </a:r>
          </a:p>
          <a:p>
            <a:pPr lvl="1" eaLnBrk="1" hangingPunct="1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Valore complessivo dei progetti</a:t>
            </a:r>
            <a:r>
              <a:rPr lang="it-I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: 253,1 MEURO</a:t>
            </a:r>
          </a:p>
        </p:txBody>
      </p:sp>
      <p:sp>
        <p:nvSpPr>
          <p:cNvPr id="3" name="CasellaDiTesto 102"/>
          <p:cNvSpPr txBox="1"/>
          <p:nvPr/>
        </p:nvSpPr>
        <p:spPr>
          <a:xfrm>
            <a:off x="4725988" y="1746250"/>
            <a:ext cx="3883025" cy="457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it-IT" sz="1200" b="1" dirty="0" smtClean="0">
                <a:solidFill>
                  <a:schemeClr val="bg1"/>
                </a:solidFill>
                <a:latin typeface="Verdana" pitchFamily="34" charset="0"/>
              </a:rPr>
              <a:t>I principali numeri della partecipazione all’Avviso (SOCIAL INNOVATION)</a:t>
            </a:r>
          </a:p>
        </p:txBody>
      </p:sp>
      <p:sp>
        <p:nvSpPr>
          <p:cNvPr id="15366" name="Titolo 1"/>
          <p:cNvSpPr txBox="1">
            <a:spLocks/>
          </p:cNvSpPr>
          <p:nvPr/>
        </p:nvSpPr>
        <p:spPr bwMode="auto">
          <a:xfrm>
            <a:off x="465138" y="188913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 b="1">
                <a:solidFill>
                  <a:srgbClr val="17375E"/>
                </a:solidFill>
                <a:latin typeface="Calibri" pitchFamily="34" charset="0"/>
              </a:rPr>
              <a:t>Avviso MIUR - Smart Cities Nazionale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57200" y="2619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it-IT"/>
              <a:t/>
            </a:r>
            <a:br>
              <a:rPr lang="it-IT"/>
            </a:br>
            <a:endParaRPr lang="it-IT"/>
          </a:p>
        </p:txBody>
      </p:sp>
      <p:sp>
        <p:nvSpPr>
          <p:cNvPr id="3075" name="Segnaposto contenuto 2"/>
          <p:cNvSpPr>
            <a:spLocks noGrp="1"/>
          </p:cNvSpPr>
          <p:nvPr>
            <p:ph idx="4294967295"/>
          </p:nvPr>
        </p:nvSpPr>
        <p:spPr>
          <a:xfrm>
            <a:off x="611188" y="1941513"/>
            <a:ext cx="7931150" cy="1539875"/>
          </a:xfrm>
        </p:spPr>
        <p:txBody>
          <a:bodyPr rtlCol="0">
            <a:normAutofit lnSpcReduction="10000"/>
          </a:bodyPr>
          <a:lstStyle/>
          <a:p>
            <a:pPr marL="261938" indent="-261938" fontAlgn="auto">
              <a:buClr>
                <a:srgbClr val="DB3407"/>
              </a:buClr>
              <a:buFont typeface="Wingdings" pitchFamily="2" charset="2"/>
              <a:buChar char="§"/>
              <a:defRPr/>
            </a:pPr>
            <a:r>
              <a:rPr lang="it-IT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N. totale domande: </a:t>
            </a:r>
            <a:r>
              <a:rPr lang="it-IT" sz="18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82</a:t>
            </a:r>
          </a:p>
          <a:p>
            <a:pPr marL="261938" indent="-261938" fontAlgn="auto">
              <a:buClr>
                <a:srgbClr val="DB3407"/>
              </a:buClr>
              <a:buFont typeface="Wingdings" pitchFamily="2" charset="2"/>
              <a:buChar char="§"/>
              <a:defRPr/>
            </a:pPr>
            <a:r>
              <a:rPr lang="it-IT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N. totale soggetti proponenti: </a:t>
            </a:r>
            <a:r>
              <a:rPr lang="it-IT" sz="18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961</a:t>
            </a:r>
            <a:r>
              <a:rPr lang="it-IT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di cui </a:t>
            </a:r>
            <a:r>
              <a:rPr lang="it-IT" sz="18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738</a:t>
            </a:r>
            <a:r>
              <a:rPr lang="it-IT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soggetti industriali privati e </a:t>
            </a:r>
            <a:r>
              <a:rPr lang="it-IT" sz="18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223</a:t>
            </a:r>
            <a:r>
              <a:rPr lang="it-IT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soggetti pubblici di ricerca (università, enti, istituzioni e organismi di ricerca)</a:t>
            </a:r>
          </a:p>
          <a:p>
            <a:pPr marL="261938" indent="-261938" fontAlgn="auto">
              <a:buClr>
                <a:srgbClr val="DB3407"/>
              </a:buClr>
              <a:buFont typeface="Wingdings" pitchFamily="2" charset="2"/>
              <a:buChar char="§"/>
              <a:defRPr/>
            </a:pPr>
            <a:r>
              <a:rPr lang="it-IT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Valore complessivo dei progetti: </a:t>
            </a:r>
            <a:r>
              <a:rPr lang="it-IT" sz="18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1.278.634.523,85</a:t>
            </a:r>
            <a:r>
              <a:rPr lang="it-IT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milioni di euro</a:t>
            </a:r>
          </a:p>
        </p:txBody>
      </p:sp>
      <p:sp>
        <p:nvSpPr>
          <p:cNvPr id="16387" name="Rettangolo 2"/>
          <p:cNvSpPr>
            <a:spLocks noChangeArrowheads="1"/>
          </p:cNvSpPr>
          <p:nvPr/>
        </p:nvSpPr>
        <p:spPr bwMode="auto">
          <a:xfrm>
            <a:off x="409575" y="800100"/>
            <a:ext cx="8281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DB3407"/>
                </a:solidFill>
                <a:latin typeface="Calibri" pitchFamily="34" charset="0"/>
              </a:rPr>
              <a:t>I risultati dell’Avviso - IDEE PROGETTUALI</a:t>
            </a:r>
          </a:p>
        </p:txBody>
      </p:sp>
      <p:sp>
        <p:nvSpPr>
          <p:cNvPr id="16388" name="Rectangle 8"/>
          <p:cNvSpPr>
            <a:spLocks noChangeArrowheads="1"/>
          </p:cNvSpPr>
          <p:nvPr/>
        </p:nvSpPr>
        <p:spPr bwMode="auto">
          <a:xfrm>
            <a:off x="539750" y="1196975"/>
            <a:ext cx="8208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alibri" pitchFamily="34" charset="0"/>
              </a:rPr>
              <a:t>Sono stati ammessi alla seconda fase dell’Avviso, e cioè alla presentazione dei Progetti Esecutivi: </a:t>
            </a:r>
          </a:p>
        </p:txBody>
      </p:sp>
      <p:pic>
        <p:nvPicPr>
          <p:cNvPr id="16389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429000"/>
            <a:ext cx="8353425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itolo 1"/>
          <p:cNvSpPr txBox="1">
            <a:spLocks/>
          </p:cNvSpPr>
          <p:nvPr/>
        </p:nvSpPr>
        <p:spPr bwMode="auto">
          <a:xfrm>
            <a:off x="465138" y="188913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 b="1">
                <a:solidFill>
                  <a:srgbClr val="17375E"/>
                </a:solidFill>
                <a:latin typeface="Calibri" pitchFamily="34" charset="0"/>
              </a:rPr>
              <a:t>Avviso MIUR - Smart Cities Nazionale </a:t>
            </a:r>
            <a:r>
              <a:rPr lang="it-IT" sz="2000" b="1" i="1">
                <a:solidFill>
                  <a:srgbClr val="17375E"/>
                </a:solidFill>
                <a:latin typeface="Calibri" pitchFamily="34" charset="0"/>
              </a:rPr>
              <a:t>(Idee Progettuali)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57200" y="2890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it-IT"/>
              <a:t/>
            </a:r>
            <a:br>
              <a:rPr lang="it-IT"/>
            </a:br>
            <a:endParaRPr lang="it-IT"/>
          </a:p>
        </p:txBody>
      </p:sp>
      <p:sp>
        <p:nvSpPr>
          <p:cNvPr id="17410" name="Rettangolo 10"/>
          <p:cNvSpPr>
            <a:spLocks noChangeArrowheads="1"/>
          </p:cNvSpPr>
          <p:nvPr/>
        </p:nvSpPr>
        <p:spPr bwMode="auto">
          <a:xfrm>
            <a:off x="1317625" y="744538"/>
            <a:ext cx="648176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DB3407"/>
                </a:solidFill>
                <a:latin typeface="Calibri" pitchFamily="34" charset="0"/>
              </a:rPr>
              <a:t>Ripartizione dei costi per AMBITI PRIMARI</a:t>
            </a:r>
          </a:p>
        </p:txBody>
      </p:sp>
      <p:pic>
        <p:nvPicPr>
          <p:cNvPr id="1741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79513"/>
            <a:ext cx="8929688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60525" y="2981325"/>
            <a:ext cx="5791200" cy="374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itolo 1"/>
          <p:cNvSpPr txBox="1">
            <a:spLocks/>
          </p:cNvSpPr>
          <p:nvPr/>
        </p:nvSpPr>
        <p:spPr bwMode="auto">
          <a:xfrm>
            <a:off x="465138" y="188913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 b="1">
                <a:solidFill>
                  <a:srgbClr val="17375E"/>
                </a:solidFill>
                <a:latin typeface="Calibri" pitchFamily="34" charset="0"/>
              </a:rPr>
              <a:t>Avviso MIUR - Smart Cities Nazionale </a:t>
            </a:r>
            <a:r>
              <a:rPr lang="it-IT" sz="2000" b="1" i="1">
                <a:solidFill>
                  <a:srgbClr val="17375E"/>
                </a:solidFill>
                <a:latin typeface="Calibri" pitchFamily="34" charset="0"/>
              </a:rPr>
              <a:t>(Idee Progettuali)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ttangolo 10"/>
          <p:cNvSpPr>
            <a:spLocks noChangeArrowheads="1"/>
          </p:cNvSpPr>
          <p:nvPr/>
        </p:nvSpPr>
        <p:spPr bwMode="auto">
          <a:xfrm>
            <a:off x="625475" y="908050"/>
            <a:ext cx="7877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DB3407"/>
                </a:solidFill>
                <a:latin typeface="Calibri" pitchFamily="34" charset="0"/>
              </a:rPr>
              <a:t>Ripartizione del numero di Progetti per AMBITI PRIMARI</a:t>
            </a:r>
          </a:p>
        </p:txBody>
      </p:sp>
      <p:sp>
        <p:nvSpPr>
          <p:cNvPr id="18434" name="Rectangle 7"/>
          <p:cNvSpPr>
            <a:spLocks noChangeArrowheads="1"/>
          </p:cNvSpPr>
          <p:nvPr/>
        </p:nvSpPr>
        <p:spPr bwMode="auto">
          <a:xfrm>
            <a:off x="107950" y="5703888"/>
            <a:ext cx="16700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100">
                <a:latin typeface="Calibri" pitchFamily="34" charset="0"/>
              </a:rPr>
              <a:t>Domande presentate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112713" y="5861050"/>
            <a:ext cx="13525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100">
                <a:latin typeface="Calibri" pitchFamily="34" charset="0"/>
              </a:rPr>
              <a:t>Domande ammesse</a:t>
            </a: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1549400" y="5768975"/>
            <a:ext cx="136525" cy="128588"/>
          </a:xfrm>
          <a:prstGeom prst="rect">
            <a:avLst/>
          </a:prstGeom>
          <a:solidFill>
            <a:srgbClr val="DB340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110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552575" y="5942013"/>
            <a:ext cx="136525" cy="12858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 sz="1100"/>
          </a:p>
        </p:txBody>
      </p:sp>
      <p:pic>
        <p:nvPicPr>
          <p:cNvPr id="18438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6525" y="1412875"/>
            <a:ext cx="8899525" cy="423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Titolo 1"/>
          <p:cNvSpPr txBox="1">
            <a:spLocks/>
          </p:cNvSpPr>
          <p:nvPr/>
        </p:nvSpPr>
        <p:spPr bwMode="auto">
          <a:xfrm>
            <a:off x="465138" y="188913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 b="1">
                <a:solidFill>
                  <a:srgbClr val="17375E"/>
                </a:solidFill>
                <a:latin typeface="Calibri" pitchFamily="34" charset="0"/>
              </a:rPr>
              <a:t>Avviso MIUR - Smart Cities Nazionale </a:t>
            </a:r>
            <a:r>
              <a:rPr lang="it-IT" sz="2000" b="1" i="1">
                <a:solidFill>
                  <a:srgbClr val="17375E"/>
                </a:solidFill>
                <a:latin typeface="Calibri" pitchFamily="34" charset="0"/>
              </a:rPr>
              <a:t>(Idee Progettuali)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ttangolo 10"/>
          <p:cNvSpPr>
            <a:spLocks noChangeArrowheads="1"/>
          </p:cNvSpPr>
          <p:nvPr/>
        </p:nvSpPr>
        <p:spPr bwMode="auto">
          <a:xfrm>
            <a:off x="179388" y="955675"/>
            <a:ext cx="87137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DB3407"/>
                </a:solidFill>
                <a:latin typeface="Calibri" pitchFamily="34" charset="0"/>
              </a:rPr>
              <a:t>Ripartizione del numero delle iniziative per REGIONE e relativi AMBITI PRIMARI </a:t>
            </a:r>
            <a:r>
              <a:rPr lang="it-IT" b="1">
                <a:solidFill>
                  <a:srgbClr val="DB3407"/>
                </a:solidFill>
                <a:latin typeface="Calibri" pitchFamily="34" charset="0"/>
              </a:rPr>
              <a:t>*</a:t>
            </a:r>
          </a:p>
        </p:txBody>
      </p:sp>
      <p:sp>
        <p:nvSpPr>
          <p:cNvPr id="20482" name="Rectangle 26"/>
          <p:cNvSpPr>
            <a:spLocks noChangeArrowheads="1"/>
          </p:cNvSpPr>
          <p:nvPr/>
        </p:nvSpPr>
        <p:spPr bwMode="auto">
          <a:xfrm>
            <a:off x="985838" y="6337300"/>
            <a:ext cx="44497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i="1"/>
              <a:t>* All'interno di ciascun progetto sono coinvolte  anche più Regioni</a:t>
            </a:r>
          </a:p>
        </p:txBody>
      </p:sp>
      <p:pic>
        <p:nvPicPr>
          <p:cNvPr id="20483" name="Picture 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676400"/>
            <a:ext cx="7058025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itolo 1"/>
          <p:cNvSpPr txBox="1">
            <a:spLocks/>
          </p:cNvSpPr>
          <p:nvPr/>
        </p:nvSpPr>
        <p:spPr bwMode="auto">
          <a:xfrm>
            <a:off x="465138" y="188913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 b="1">
                <a:solidFill>
                  <a:srgbClr val="17375E"/>
                </a:solidFill>
                <a:latin typeface="Calibri" pitchFamily="34" charset="0"/>
              </a:rPr>
              <a:t>Avviso MIUR - Smart Cities Nazionale </a:t>
            </a:r>
            <a:r>
              <a:rPr lang="it-IT" sz="2000" b="1" i="1">
                <a:solidFill>
                  <a:srgbClr val="17375E"/>
                </a:solidFill>
                <a:latin typeface="Calibri" pitchFamily="34" charset="0"/>
              </a:rPr>
              <a:t>(Idee Progettuali)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057525"/>
            <a:ext cx="2744787" cy="360997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</p:pic>
      <p:sp>
        <p:nvSpPr>
          <p:cNvPr id="21506" name="CasellaDiTesto 74"/>
          <p:cNvSpPr txBox="1">
            <a:spLocks noChangeArrowheads="1"/>
          </p:cNvSpPr>
          <p:nvPr/>
        </p:nvSpPr>
        <p:spPr bwMode="auto">
          <a:xfrm>
            <a:off x="447675" y="1404938"/>
            <a:ext cx="2649538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b="1" i="1">
                <a:solidFill>
                  <a:srgbClr val="073C65"/>
                </a:solidFill>
                <a:latin typeface="Verdana" pitchFamily="34" charset="0"/>
              </a:rPr>
              <a:t>Valori assoluti regionali</a:t>
            </a:r>
          </a:p>
          <a:p>
            <a:pPr algn="ctr"/>
            <a:r>
              <a:rPr lang="it-IT" sz="1200" b="1" i="1">
                <a:solidFill>
                  <a:srgbClr val="073C65"/>
                </a:solidFill>
                <a:latin typeface="Verdana" pitchFamily="34" charset="0"/>
              </a:rPr>
              <a:t>degli investimenti proposti sui complessivi 16 Ambiti Prioritari </a:t>
            </a:r>
          </a:p>
          <a:p>
            <a:pPr algn="ctr"/>
            <a:endParaRPr lang="it-IT" sz="1200" b="1" i="1">
              <a:solidFill>
                <a:srgbClr val="073C65"/>
              </a:solidFill>
              <a:latin typeface="Verdana" pitchFamily="34" charset="0"/>
            </a:endParaRPr>
          </a:p>
        </p:txBody>
      </p:sp>
      <p:graphicFrame>
        <p:nvGraphicFramePr>
          <p:cNvPr id="25662" name="Group 62"/>
          <p:cNvGraphicFramePr>
            <a:graphicFrameLocks noGrp="1"/>
          </p:cNvGraphicFramePr>
          <p:nvPr/>
        </p:nvGraphicFramePr>
        <p:xfrm>
          <a:off x="3165475" y="3068638"/>
          <a:ext cx="1368425" cy="1493835"/>
        </p:xfrm>
        <a:graphic>
          <a:graphicData uri="http://schemas.openxmlformats.org/drawingml/2006/table">
            <a:tbl>
              <a:tblPr/>
              <a:tblGrid>
                <a:gridCol w="231775"/>
                <a:gridCol w="1136650"/>
              </a:tblGrid>
              <a:tr h="213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130-250 MEuro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100-130 MEuro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70-100 MEuro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30-70 MEuro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20-30 MEuro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D2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10-20 MEuro 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0-10 MEuro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6" name="AutoShape 102"/>
          <p:cNvSpPr>
            <a:spLocks noChangeArrowheads="1"/>
          </p:cNvSpPr>
          <p:nvPr/>
        </p:nvSpPr>
        <p:spPr bwMode="auto">
          <a:xfrm>
            <a:off x="998538" y="2268538"/>
            <a:ext cx="1512887" cy="358775"/>
          </a:xfrm>
          <a:prstGeom prst="flowChartMerg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wrap="none" anchor="ctr"/>
          <a:lstStyle/>
          <a:p>
            <a:pPr>
              <a:defRPr/>
            </a:pPr>
            <a:endParaRPr lang="it-IT" sz="2000"/>
          </a:p>
        </p:txBody>
      </p:sp>
      <p:sp>
        <p:nvSpPr>
          <p:cNvPr id="21532" name="Rectangle 2"/>
          <p:cNvSpPr>
            <a:spLocks noGrp="1" noChangeArrowheads="1"/>
          </p:cNvSpPr>
          <p:nvPr/>
        </p:nvSpPr>
        <p:spPr bwMode="auto">
          <a:xfrm>
            <a:off x="179388" y="893763"/>
            <a:ext cx="87852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2000" b="1">
                <a:solidFill>
                  <a:srgbClr val="DB3407"/>
                </a:solidFill>
                <a:latin typeface="Calibri" pitchFamily="34" charset="0"/>
              </a:rPr>
              <a:t>Mappatura regionale del totale delle domande ammesse </a:t>
            </a:r>
          </a:p>
        </p:txBody>
      </p:sp>
      <p:sp>
        <p:nvSpPr>
          <p:cNvPr id="7198" name="CasellaDiTesto 74"/>
          <p:cNvSpPr txBox="1">
            <a:spLocks noChangeArrowheads="1"/>
          </p:cNvSpPr>
          <p:nvPr/>
        </p:nvSpPr>
        <p:spPr bwMode="auto">
          <a:xfrm>
            <a:off x="5235575" y="1400175"/>
            <a:ext cx="2649538" cy="9906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1200" b="1" i="1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</a:rPr>
              <a:t>% regionale sul totale </a:t>
            </a:r>
          </a:p>
          <a:p>
            <a:pPr algn="ctr" eaLnBrk="1" hangingPunct="1">
              <a:defRPr/>
            </a:pPr>
            <a:r>
              <a:rPr lang="it-IT" sz="1200" b="1" i="1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</a:rPr>
              <a:t>degli investimenti proposti  sui complessivi 16 Ambiti Prioritari </a:t>
            </a:r>
          </a:p>
          <a:p>
            <a:pPr algn="ctr" eaLnBrk="1" hangingPunct="1">
              <a:defRPr/>
            </a:pPr>
            <a:endParaRPr lang="it-IT" sz="1100" b="1" i="1" dirty="0">
              <a:solidFill>
                <a:schemeClr val="bg2">
                  <a:lumMod val="25000"/>
                </a:schemeClr>
              </a:solidFill>
              <a:latin typeface="Verdana" pitchFamily="34" charset="0"/>
            </a:endParaRPr>
          </a:p>
        </p:txBody>
      </p:sp>
      <p:sp>
        <p:nvSpPr>
          <p:cNvPr id="7199" name="AutoShape 102"/>
          <p:cNvSpPr>
            <a:spLocks noChangeArrowheads="1"/>
          </p:cNvSpPr>
          <p:nvPr/>
        </p:nvSpPr>
        <p:spPr bwMode="auto">
          <a:xfrm>
            <a:off x="5786438" y="2263775"/>
            <a:ext cx="1512887" cy="358775"/>
          </a:xfrm>
          <a:prstGeom prst="flowChartMerg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wrap="none" anchor="ctr"/>
          <a:lstStyle/>
          <a:p>
            <a:pPr>
              <a:defRPr/>
            </a:pPr>
            <a:endParaRPr lang="it-IT" sz="2000"/>
          </a:p>
        </p:txBody>
      </p:sp>
      <p:pic>
        <p:nvPicPr>
          <p:cNvPr id="21535" name="Picture 6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752725"/>
            <a:ext cx="3957638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36" name="Titolo 1"/>
          <p:cNvSpPr txBox="1">
            <a:spLocks/>
          </p:cNvSpPr>
          <p:nvPr/>
        </p:nvSpPr>
        <p:spPr bwMode="auto">
          <a:xfrm>
            <a:off x="465138" y="188913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 b="1">
                <a:solidFill>
                  <a:srgbClr val="17375E"/>
                </a:solidFill>
                <a:latin typeface="Calibri" pitchFamily="34" charset="0"/>
              </a:rPr>
              <a:t>Avviso MIUR - Smart Cities Nazionale </a:t>
            </a:r>
            <a:r>
              <a:rPr lang="it-IT" sz="2000" b="1" i="1">
                <a:solidFill>
                  <a:srgbClr val="17375E"/>
                </a:solidFill>
                <a:latin typeface="Calibri" pitchFamily="34" charset="0"/>
              </a:rPr>
              <a:t>(Idee Progettuali)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57200" y="2619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it-IT"/>
              <a:t/>
            </a:r>
            <a:br>
              <a:rPr lang="it-IT"/>
            </a:br>
            <a:endParaRPr lang="it-IT"/>
          </a:p>
        </p:txBody>
      </p:sp>
      <p:sp>
        <p:nvSpPr>
          <p:cNvPr id="8195" name="Segnaposto contenuto 2"/>
          <p:cNvSpPr>
            <a:spLocks noGrp="1"/>
          </p:cNvSpPr>
          <p:nvPr>
            <p:ph idx="4294967295"/>
          </p:nvPr>
        </p:nvSpPr>
        <p:spPr>
          <a:xfrm>
            <a:off x="611188" y="2157413"/>
            <a:ext cx="7931150" cy="1200150"/>
          </a:xfrm>
        </p:spPr>
        <p:txBody>
          <a:bodyPr rtlCol="0">
            <a:normAutofit fontScale="92500" lnSpcReduction="20000"/>
          </a:bodyPr>
          <a:lstStyle/>
          <a:p>
            <a:pPr marL="261938" indent="-261938" fontAlgn="auto">
              <a:buClr>
                <a:srgbClr val="DB3407"/>
              </a:buClr>
              <a:buFont typeface="Wingdings" pitchFamily="2" charset="2"/>
              <a:buChar char="§"/>
              <a:defRPr/>
            </a:pPr>
            <a:r>
              <a:rPr lang="it-IT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N. totale domande: </a:t>
            </a:r>
            <a:r>
              <a:rPr lang="it-IT" sz="18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40</a:t>
            </a:r>
          </a:p>
          <a:p>
            <a:pPr marL="261938" indent="-261938" fontAlgn="auto">
              <a:buClr>
                <a:srgbClr val="DB3407"/>
              </a:buClr>
              <a:buFont typeface="Wingdings" pitchFamily="2" charset="2"/>
              <a:buChar char="§"/>
              <a:defRPr/>
            </a:pPr>
            <a:r>
              <a:rPr lang="it-IT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N. totale soggetti proponenti: </a:t>
            </a:r>
            <a:r>
              <a:rPr lang="it-IT" sz="18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121</a:t>
            </a:r>
          </a:p>
          <a:p>
            <a:pPr marL="261938" indent="-261938" fontAlgn="auto">
              <a:buClr>
                <a:srgbClr val="DB3407"/>
              </a:buClr>
              <a:buFont typeface="Wingdings" pitchFamily="2" charset="2"/>
              <a:buChar char="§"/>
              <a:defRPr/>
            </a:pPr>
            <a:r>
              <a:rPr lang="it-IT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Valore complessivo dei progetti: </a:t>
            </a:r>
            <a:r>
              <a:rPr lang="it-IT" sz="18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24.947.664,18 </a:t>
            </a:r>
            <a:r>
              <a:rPr lang="it-IT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milioni di euro</a:t>
            </a:r>
          </a:p>
          <a:p>
            <a:pPr marL="261938" indent="-261938" fontAlgn="auto">
              <a:buClr>
                <a:srgbClr val="DB3407"/>
              </a:buClr>
              <a:buFont typeface="Wingdings" pitchFamily="2" charset="2"/>
              <a:buChar char="§"/>
              <a:defRPr/>
            </a:pPr>
            <a:r>
              <a:rPr lang="it-IT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Età media: circa </a:t>
            </a:r>
            <a:r>
              <a:rPr lang="it-IT" sz="18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27 </a:t>
            </a:r>
            <a:r>
              <a:rPr lang="it-IT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anni</a:t>
            </a:r>
          </a:p>
        </p:txBody>
      </p:sp>
      <p:sp>
        <p:nvSpPr>
          <p:cNvPr id="22531" name="Rettangolo 2"/>
          <p:cNvSpPr>
            <a:spLocks noChangeArrowheads="1"/>
          </p:cNvSpPr>
          <p:nvPr/>
        </p:nvSpPr>
        <p:spPr bwMode="auto">
          <a:xfrm>
            <a:off x="409575" y="1087438"/>
            <a:ext cx="8281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DB3407"/>
                </a:solidFill>
                <a:latin typeface="Calibri" pitchFamily="34" charset="0"/>
              </a:rPr>
              <a:t>I risultati dell’Avviso - SOCIAL INNOVATION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539750" y="1622425"/>
            <a:ext cx="8208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alibri" pitchFamily="34" charset="0"/>
              </a:rPr>
              <a:t>Sono stati ammessi alla agevolazioni:</a:t>
            </a:r>
          </a:p>
        </p:txBody>
      </p:sp>
      <p:pic>
        <p:nvPicPr>
          <p:cNvPr id="22533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4086225"/>
            <a:ext cx="70564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Titolo 1"/>
          <p:cNvSpPr txBox="1">
            <a:spLocks/>
          </p:cNvSpPr>
          <p:nvPr/>
        </p:nvSpPr>
        <p:spPr bwMode="auto">
          <a:xfrm>
            <a:off x="465138" y="188913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 b="1">
                <a:solidFill>
                  <a:srgbClr val="17375E"/>
                </a:solidFill>
                <a:latin typeface="Calibri" pitchFamily="34" charset="0"/>
              </a:rPr>
              <a:t>Avviso MIUR - Smart Cities Nazionale </a:t>
            </a:r>
            <a:r>
              <a:rPr lang="it-IT" sz="2000" b="1" i="1">
                <a:solidFill>
                  <a:srgbClr val="17375E"/>
                </a:solidFill>
                <a:latin typeface="Calibri" pitchFamily="34" charset="0"/>
              </a:rPr>
              <a:t>(Social Innovation)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57200" y="2982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it-IT"/>
              <a:t/>
            </a:r>
            <a:br>
              <a:rPr lang="it-IT"/>
            </a:br>
            <a:endParaRPr lang="it-IT"/>
          </a:p>
        </p:txBody>
      </p:sp>
      <p:sp>
        <p:nvSpPr>
          <p:cNvPr id="23554" name="Rettangolo 10"/>
          <p:cNvSpPr>
            <a:spLocks noChangeArrowheads="1"/>
          </p:cNvSpPr>
          <p:nvPr/>
        </p:nvSpPr>
        <p:spPr bwMode="auto">
          <a:xfrm>
            <a:off x="1330325" y="777875"/>
            <a:ext cx="6481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DB3407"/>
                </a:solidFill>
                <a:latin typeface="Calibri" pitchFamily="34" charset="0"/>
              </a:rPr>
              <a:t>Ripartizione dei costi per AMBITI PRIMARI</a:t>
            </a:r>
          </a:p>
        </p:txBody>
      </p:sp>
      <p:pic>
        <p:nvPicPr>
          <p:cNvPr id="2355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1187450"/>
            <a:ext cx="8964612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3063875"/>
            <a:ext cx="5314950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itolo 1"/>
          <p:cNvSpPr txBox="1">
            <a:spLocks/>
          </p:cNvSpPr>
          <p:nvPr/>
        </p:nvSpPr>
        <p:spPr bwMode="auto">
          <a:xfrm>
            <a:off x="465138" y="188913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 b="1">
                <a:solidFill>
                  <a:srgbClr val="17375E"/>
                </a:solidFill>
                <a:latin typeface="Calibri" pitchFamily="34" charset="0"/>
              </a:rPr>
              <a:t>Avviso MIUR - Smart Cities Nazionale </a:t>
            </a:r>
            <a:r>
              <a:rPr lang="it-IT" sz="2000" b="1" i="1">
                <a:solidFill>
                  <a:srgbClr val="17375E"/>
                </a:solidFill>
                <a:latin typeface="Calibri" pitchFamily="34" charset="0"/>
              </a:rPr>
              <a:t>(Social Innovation)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619</TotalTime>
  <Words>851</Words>
  <Application>Microsoft Office PowerPoint</Application>
  <PresentationFormat>Presentazione su schermo (4:3)</PresentationFormat>
  <Paragraphs>196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Elica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miur</dc:creator>
  <cp:lastModifiedBy>Marino Fabio</cp:lastModifiedBy>
  <cp:revision>53</cp:revision>
  <dcterms:created xsi:type="dcterms:W3CDTF">2013-01-23T23:05:15Z</dcterms:created>
  <dcterms:modified xsi:type="dcterms:W3CDTF">2013-03-19T17:09:50Z</dcterms:modified>
</cp:coreProperties>
</file>