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8" autoAdjust="0"/>
    <p:restoredTop sz="86420" autoAdjust="0"/>
  </p:normalViewPr>
  <p:slideViewPr>
    <p:cSldViewPr>
      <p:cViewPr varScale="1">
        <p:scale>
          <a:sx n="74" d="100"/>
          <a:sy n="74" d="100"/>
        </p:scale>
        <p:origin x="-876" y="-102"/>
      </p:cViewPr>
      <p:guideLst>
        <p:guide orient="horz" pos="2160"/>
        <p:guide pos="2880"/>
      </p:guideLst>
    </p:cSldViewPr>
  </p:slideViewPr>
  <p:outlineViewPr>
    <p:cViewPr>
      <p:scale>
        <a:sx n="33" d="100"/>
        <a:sy n="33" d="100"/>
      </p:scale>
      <p:origin x="228" y="428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1BF117-4E1B-47AA-8F27-627EC65099DB}" type="datetimeFigureOut">
              <a:rPr lang="it-IT" smtClean="0"/>
              <a:pPr/>
              <a:t>14/11/2012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E661EF-C604-4015-8F19-7A4F2DCF96DD}"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37E661EF-C604-4015-8F19-7A4F2DCF96DD}" type="slidenum">
              <a:rPr lang="it-IT" smtClean="0"/>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37E661EF-C604-4015-8F19-7A4F2DCF96DD}" type="slidenum">
              <a:rPr lang="it-IT" smtClean="0"/>
              <a:pPr/>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1372560-8E75-4601-A20E-F43C8FDE91AE}" type="datetimeFigureOut">
              <a:rPr lang="it-IT" smtClean="0"/>
              <a:pPr/>
              <a:t>14/11/2012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FF0AD52-C03F-466B-A65B-0456F699F80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372560-8E75-4601-A20E-F43C8FDE91AE}" type="datetimeFigureOut">
              <a:rPr lang="it-IT" smtClean="0"/>
              <a:pPr/>
              <a:t>14/11/2012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0AD52-C03F-466B-A65B-0456F699F80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Autofit/>
          </a:bodyPr>
          <a:lstStyle/>
          <a:p>
            <a:r>
              <a:rPr lang="it-IT" sz="2800" dirty="0" smtClean="0">
                <a:solidFill>
                  <a:srgbClr val="0070C0"/>
                </a:solidFill>
              </a:rPr>
              <a:t>Pia Innovazione </a:t>
            </a:r>
            <a:r>
              <a:rPr lang="it-IT" sz="2400" dirty="0" smtClean="0"/>
              <a:t/>
            </a:r>
            <a:br>
              <a:rPr lang="it-IT" sz="2400" dirty="0" smtClean="0"/>
            </a:br>
            <a:r>
              <a:rPr lang="it-IT" sz="2800" b="1" dirty="0" smtClean="0">
                <a:solidFill>
                  <a:srgbClr val="FF0000"/>
                </a:solidFill>
              </a:rPr>
              <a:t>“</a:t>
            </a:r>
            <a:r>
              <a:rPr lang="it-IT" sz="2400" b="1" dirty="0" smtClean="0">
                <a:solidFill>
                  <a:srgbClr val="FF0000"/>
                </a:solidFill>
              </a:rPr>
              <a:t>Sviluppo di una nuova classe di </a:t>
            </a:r>
            <a:r>
              <a:rPr lang="it-IT" sz="2400" b="1" dirty="0" err="1" smtClean="0">
                <a:solidFill>
                  <a:srgbClr val="FF0000"/>
                </a:solidFill>
              </a:rPr>
              <a:t>idrogeli</a:t>
            </a:r>
            <a:r>
              <a:rPr lang="it-IT" sz="2400" b="1" dirty="0" smtClean="0">
                <a:solidFill>
                  <a:srgbClr val="FF0000"/>
                </a:solidFill>
              </a:rPr>
              <a:t> superassorbenti per la realizzazione di addensanti per liquidi biologici e medicazioni avanzate</a:t>
            </a:r>
            <a:r>
              <a:rPr lang="it-IT" sz="2800" b="1" dirty="0" smtClean="0">
                <a:solidFill>
                  <a:srgbClr val="FF0000"/>
                </a:solidFill>
              </a:rPr>
              <a:t>”</a:t>
            </a:r>
            <a:endParaRPr lang="it-IT" sz="2800" dirty="0">
              <a:solidFill>
                <a:srgbClr val="FF0000"/>
              </a:solidFill>
            </a:endParaRPr>
          </a:p>
        </p:txBody>
      </p:sp>
      <p:sp>
        <p:nvSpPr>
          <p:cNvPr id="3" name="Sottotitolo 2"/>
          <p:cNvSpPr>
            <a:spLocks noGrp="1"/>
          </p:cNvSpPr>
          <p:nvPr>
            <p:ph type="subTitle" idx="1"/>
          </p:nvPr>
        </p:nvSpPr>
        <p:spPr/>
        <p:txBody>
          <a:bodyPr>
            <a:normAutofit/>
          </a:bodyPr>
          <a:lstStyle/>
          <a:p>
            <a:endParaRPr lang="it-IT" dirty="0" smtClean="0"/>
          </a:p>
          <a:p>
            <a:r>
              <a:rPr lang="it-IT" sz="2400" dirty="0" smtClean="0">
                <a:solidFill>
                  <a:srgbClr val="0070C0"/>
                </a:solidFill>
              </a:rPr>
              <a:t>SVAS </a:t>
            </a:r>
            <a:r>
              <a:rPr lang="it-IT" sz="2400" dirty="0" smtClean="0">
                <a:solidFill>
                  <a:srgbClr val="0070C0"/>
                </a:solidFill>
              </a:rPr>
              <a:t>BIOSANA SPA </a:t>
            </a:r>
            <a:r>
              <a:rPr lang="it-IT" sz="2400" dirty="0" smtClean="0">
                <a:solidFill>
                  <a:srgbClr val="FF0000"/>
                </a:solidFill>
              </a:rPr>
              <a:t/>
            </a:r>
            <a:br>
              <a:rPr lang="it-IT" sz="2400" dirty="0" smtClean="0">
                <a:solidFill>
                  <a:srgbClr val="FF0000"/>
                </a:solidFill>
              </a:rPr>
            </a:br>
            <a:r>
              <a:rPr lang="it-IT" sz="2000" i="1" dirty="0" err="1" smtClean="0">
                <a:solidFill>
                  <a:srgbClr val="FF0000"/>
                </a:solidFill>
              </a:rPr>
              <a:t>dott.Armando</a:t>
            </a:r>
            <a:r>
              <a:rPr lang="it-IT" sz="2000" i="1" dirty="0" smtClean="0">
                <a:solidFill>
                  <a:srgbClr val="FF0000"/>
                </a:solidFill>
              </a:rPr>
              <a:t> Sessa</a:t>
            </a:r>
            <a:endParaRPr lang="it-IT" sz="2000" b="1" i="1" dirty="0" smtClean="0">
              <a:solidFill>
                <a:srgbClr val="FF0000"/>
              </a:solidFill>
            </a:endParaRPr>
          </a:p>
          <a:p>
            <a:endParaRPr lang="it-IT" b="1" dirty="0" smtClean="0"/>
          </a:p>
          <a:p>
            <a:endParaRPr lang="it-IT" dirty="0"/>
          </a:p>
        </p:txBody>
      </p:sp>
      <p:pic>
        <p:nvPicPr>
          <p:cNvPr id="4" name="Immagine 3" descr="logo firma.JPG"/>
          <p:cNvPicPr>
            <a:picLocks noChangeAspect="1"/>
          </p:cNvPicPr>
          <p:nvPr/>
        </p:nvPicPr>
        <p:blipFill>
          <a:blip r:embed="rId3" cstate="print"/>
          <a:stretch>
            <a:fillRect/>
          </a:stretch>
        </p:blipFill>
        <p:spPr>
          <a:xfrm>
            <a:off x="642910" y="214290"/>
            <a:ext cx="7874667" cy="154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Il soggetto proponente</a:t>
            </a:r>
            <a:endParaRPr lang="it-IT" dirty="0"/>
          </a:p>
        </p:txBody>
      </p:sp>
      <p:sp>
        <p:nvSpPr>
          <p:cNvPr id="3" name="Segnaposto contenuto 2"/>
          <p:cNvSpPr>
            <a:spLocks noGrp="1"/>
          </p:cNvSpPr>
          <p:nvPr>
            <p:ph idx="1"/>
          </p:nvPr>
        </p:nvSpPr>
        <p:spPr/>
        <p:txBody>
          <a:bodyPr>
            <a:normAutofit fontScale="70000" lnSpcReduction="20000"/>
          </a:bodyPr>
          <a:lstStyle/>
          <a:p>
            <a:pPr algn="just"/>
            <a:endParaRPr lang="it-IT" dirty="0" smtClean="0"/>
          </a:p>
          <a:p>
            <a:pPr algn="just"/>
            <a:endParaRPr lang="it-IT" dirty="0" smtClean="0"/>
          </a:p>
          <a:p>
            <a:pPr algn="just"/>
            <a:r>
              <a:rPr lang="it-IT" dirty="0" err="1" smtClean="0"/>
              <a:t>Svas</a:t>
            </a:r>
            <a:r>
              <a:rPr lang="it-IT" dirty="0" smtClean="0"/>
              <a:t> </a:t>
            </a:r>
            <a:r>
              <a:rPr lang="it-IT" dirty="0" err="1"/>
              <a:t>Biosana</a:t>
            </a:r>
            <a:r>
              <a:rPr lang="it-IT" dirty="0"/>
              <a:t> è la società guida del gruppo </a:t>
            </a:r>
            <a:r>
              <a:rPr lang="it-IT" dirty="0" err="1"/>
              <a:t>Svas</a:t>
            </a:r>
            <a:r>
              <a:rPr lang="it-IT" dirty="0"/>
              <a:t>, realtà di punta nella progettazione, produzione e commercializzazione di </a:t>
            </a:r>
            <a:r>
              <a:rPr lang="it-IT" dirty="0" err="1"/>
              <a:t>medical</a:t>
            </a:r>
            <a:r>
              <a:rPr lang="it-IT" dirty="0"/>
              <a:t> </a:t>
            </a:r>
            <a:r>
              <a:rPr lang="it-IT" dirty="0" err="1"/>
              <a:t>devices</a:t>
            </a:r>
            <a:r>
              <a:rPr lang="it-IT" dirty="0"/>
              <a:t> e prodotti farmaceutici.</a:t>
            </a:r>
          </a:p>
          <a:p>
            <a:pPr algn="just"/>
            <a:r>
              <a:rPr lang="it-IT" dirty="0" smtClean="0"/>
              <a:t>Con l’ausilio del progetto Pia Innovazione la </a:t>
            </a:r>
            <a:r>
              <a:rPr lang="it-IT" dirty="0"/>
              <a:t>SVAS BIOSANA S.r.l. si è </a:t>
            </a:r>
            <a:r>
              <a:rPr lang="it-IT" dirty="0" smtClean="0"/>
              <a:t>prefissata lo scopo di perseguire </a:t>
            </a:r>
            <a:r>
              <a:rPr lang="it-IT" dirty="0"/>
              <a:t>il miglioramento continuo di tutte le attività </a:t>
            </a:r>
            <a:r>
              <a:rPr lang="it-IT" dirty="0" smtClean="0"/>
              <a:t>aziendali  grazie all’attività </a:t>
            </a:r>
            <a:r>
              <a:rPr lang="it-IT" dirty="0"/>
              <a:t>di </a:t>
            </a:r>
            <a:r>
              <a:rPr lang="it-IT" dirty="0" smtClean="0"/>
              <a:t>ricerca,di fondamentale importanza nel settore di appartenenza .</a:t>
            </a:r>
          </a:p>
          <a:p>
            <a:pPr algn="just"/>
            <a:r>
              <a:rPr lang="it-IT" dirty="0" smtClean="0"/>
              <a:t>L’attenzione </a:t>
            </a:r>
            <a:r>
              <a:rPr lang="it-IT" dirty="0"/>
              <a:t>del Gruppo verso il progresso scientifico e culturale ha spinto nel 1995 all’acquisto della Biblioteca Scientifica “Serafino </a:t>
            </a:r>
            <a:r>
              <a:rPr lang="it-IT" dirty="0" err="1"/>
              <a:t>Belfanti</a:t>
            </a:r>
            <a:r>
              <a:rPr lang="it-IT" dirty="0"/>
              <a:t>” dell’Istituto Sieroterapico Milanese. </a:t>
            </a:r>
            <a:r>
              <a:rPr lang="it-IT" dirty="0" smtClean="0"/>
              <a:t>Il </a:t>
            </a:r>
            <a:r>
              <a:rPr lang="it-IT" dirty="0"/>
              <a:t>suo prezioso patrimonio di oltre 30.000 volumi è stato così preservato, ed oggi è ospitato negli splenditi locali della </a:t>
            </a:r>
            <a:r>
              <a:rPr lang="it-IT" dirty="0" err="1"/>
              <a:t>Svas</a:t>
            </a:r>
            <a:r>
              <a:rPr lang="it-IT" dirty="0"/>
              <a:t>, a disposizione di studiosi e ricercatori.</a:t>
            </a:r>
          </a:p>
          <a:p>
            <a:pPr>
              <a:buNone/>
            </a:pPr>
            <a:endParaRPr lang="it-IT" dirty="0"/>
          </a:p>
        </p:txBody>
      </p:sp>
      <p:pic>
        <p:nvPicPr>
          <p:cNvPr id="4" name="Immagine 3" descr="logo firma.JPG"/>
          <p:cNvPicPr>
            <a:picLocks noChangeAspect="1"/>
          </p:cNvPicPr>
          <p:nvPr/>
        </p:nvPicPr>
        <p:blipFill>
          <a:blip r:embed="rId2" cstate="print"/>
          <a:stretch>
            <a:fillRect/>
          </a:stretch>
        </p:blipFill>
        <p:spPr>
          <a:xfrm>
            <a:off x="1357291" y="0"/>
            <a:ext cx="6783338" cy="1332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Gli attori della ricerca </a:t>
            </a:r>
            <a:endParaRPr lang="it-IT" dirty="0"/>
          </a:p>
        </p:txBody>
      </p:sp>
      <p:sp>
        <p:nvSpPr>
          <p:cNvPr id="3" name="Segnaposto contenuto 2"/>
          <p:cNvSpPr>
            <a:spLocks noGrp="1"/>
          </p:cNvSpPr>
          <p:nvPr>
            <p:ph idx="1"/>
          </p:nvPr>
        </p:nvSpPr>
        <p:spPr>
          <a:xfrm>
            <a:off x="500034" y="1571612"/>
            <a:ext cx="8229600" cy="4525963"/>
          </a:xfrm>
        </p:spPr>
        <p:txBody>
          <a:bodyPr>
            <a:normAutofit/>
          </a:bodyPr>
          <a:lstStyle/>
          <a:p>
            <a:pPr lvl="0" algn="just">
              <a:buNone/>
            </a:pPr>
            <a:endParaRPr lang="it-IT" dirty="0" smtClean="0"/>
          </a:p>
          <a:p>
            <a:pPr lvl="0" algn="just">
              <a:buNone/>
            </a:pPr>
            <a:r>
              <a:rPr lang="it-IT" dirty="0" smtClean="0"/>
              <a:t>La ricerca oggetto del progetto Pia Innovazione è stata svolta presso :</a:t>
            </a:r>
          </a:p>
          <a:p>
            <a:pPr lvl="0" algn="just"/>
            <a:r>
              <a:rPr lang="it-IT" dirty="0" smtClean="0"/>
              <a:t>Laboratori aziendali della SVAS BIOSANA – ubicati nello stabilimento di Ottaviano (NA);</a:t>
            </a:r>
          </a:p>
          <a:p>
            <a:pPr algn="just"/>
            <a:r>
              <a:rPr lang="it-IT" dirty="0" smtClean="0"/>
              <a:t>Centro di Ricerca Interdipartimentale sui Biomateriali, Università degli Studi di Napoli Federico </a:t>
            </a:r>
            <a:r>
              <a:rPr lang="it-IT" dirty="0" err="1" smtClean="0"/>
              <a:t>II</a:t>
            </a:r>
            <a:r>
              <a:rPr lang="it-IT" dirty="0" smtClean="0"/>
              <a:t>  </a:t>
            </a:r>
            <a:endParaRPr lang="it-IT" dirty="0"/>
          </a:p>
        </p:txBody>
      </p:sp>
      <p:pic>
        <p:nvPicPr>
          <p:cNvPr id="5" name="Immagine 4" descr="logo firma.JPG"/>
          <p:cNvPicPr>
            <a:picLocks noChangeAspect="1"/>
          </p:cNvPicPr>
          <p:nvPr/>
        </p:nvPicPr>
        <p:blipFill>
          <a:blip r:embed="rId3" cstate="print"/>
          <a:stretch>
            <a:fillRect/>
          </a:stretch>
        </p:blipFill>
        <p:spPr>
          <a:xfrm>
            <a:off x="1357291" y="0"/>
            <a:ext cx="6783338" cy="1332000"/>
          </a:xfrm>
          <a:prstGeom prst="rect">
            <a:avLst/>
          </a:prstGeom>
          <a:noFill/>
          <a:ln>
            <a:noFill/>
          </a:ln>
        </p:spPr>
      </p:pic>
      <p:pic>
        <p:nvPicPr>
          <p:cNvPr id="7" name="Immagine 6" descr="P2110039.jpg"/>
          <p:cNvPicPr>
            <a:picLocks noChangeAspect="1"/>
          </p:cNvPicPr>
          <p:nvPr/>
        </p:nvPicPr>
        <p:blipFill>
          <a:blip r:embed="rId4"/>
          <a:stretch>
            <a:fillRect/>
          </a:stretch>
        </p:blipFill>
        <p:spPr>
          <a:xfrm>
            <a:off x="3428992" y="5357826"/>
            <a:ext cx="900000" cy="900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L’oggetto della ricerca </a:t>
            </a:r>
            <a:endParaRPr lang="it-IT" dirty="0"/>
          </a:p>
        </p:txBody>
      </p:sp>
      <p:sp>
        <p:nvSpPr>
          <p:cNvPr id="3" name="Segnaposto contenuto 2"/>
          <p:cNvSpPr>
            <a:spLocks noGrp="1"/>
          </p:cNvSpPr>
          <p:nvPr>
            <p:ph idx="1"/>
          </p:nvPr>
        </p:nvSpPr>
        <p:spPr/>
        <p:txBody>
          <a:bodyPr>
            <a:normAutofit fontScale="25000" lnSpcReduction="20000"/>
          </a:bodyPr>
          <a:lstStyle/>
          <a:p>
            <a:pPr algn="just"/>
            <a:endParaRPr lang="it-IT" dirty="0" smtClean="0"/>
          </a:p>
          <a:p>
            <a:pPr algn="just">
              <a:lnSpc>
                <a:spcPct val="170000"/>
              </a:lnSpc>
              <a:buNone/>
            </a:pPr>
            <a:endParaRPr lang="it-IT" sz="9800" dirty="0" smtClean="0"/>
          </a:p>
          <a:p>
            <a:pPr algn="just">
              <a:lnSpc>
                <a:spcPct val="170000"/>
              </a:lnSpc>
              <a:buNone/>
            </a:pPr>
            <a:r>
              <a:rPr lang="it-IT" sz="9800" dirty="0" smtClean="0"/>
              <a:t>Obiettivo </a:t>
            </a:r>
            <a:r>
              <a:rPr lang="it-IT" sz="9800" dirty="0"/>
              <a:t>dell'iniziativa proposta </a:t>
            </a:r>
            <a:r>
              <a:rPr lang="it-IT" sz="9800" dirty="0" smtClean="0"/>
              <a:t>era quello </a:t>
            </a:r>
            <a:r>
              <a:rPr lang="it-IT" sz="9800" dirty="0"/>
              <a:t>di mettere a punto sistemi innovativi a base di </a:t>
            </a:r>
            <a:r>
              <a:rPr lang="it-IT" sz="9800" b="1" dirty="0" err="1"/>
              <a:t>idrogeli</a:t>
            </a:r>
            <a:r>
              <a:rPr lang="it-IT" sz="9800" b="1" dirty="0"/>
              <a:t> superassorbenti </a:t>
            </a:r>
            <a:r>
              <a:rPr lang="it-IT" sz="9800" dirty="0"/>
              <a:t>con un triplice scopo: assorbimento e stoccaggio di plasma e fluidi biologici; immobilizzazione di </a:t>
            </a:r>
            <a:r>
              <a:rPr lang="it-IT" sz="9800" dirty="0" err="1"/>
              <a:t>nanosfere</a:t>
            </a:r>
            <a:r>
              <a:rPr lang="it-IT" sz="9800" dirty="0"/>
              <a:t> di argento in matrici polimeriche; realizzazione di medicazioni contenente principi bioattivi.</a:t>
            </a:r>
          </a:p>
          <a:p>
            <a:pPr algn="just"/>
            <a:endParaRPr lang="it-IT" dirty="0"/>
          </a:p>
          <a:p>
            <a:endParaRPr lang="it-IT" dirty="0"/>
          </a:p>
        </p:txBody>
      </p:sp>
      <p:pic>
        <p:nvPicPr>
          <p:cNvPr id="4" name="Immagine 3" descr="logo firma.JPG"/>
          <p:cNvPicPr>
            <a:picLocks noChangeAspect="1"/>
          </p:cNvPicPr>
          <p:nvPr/>
        </p:nvPicPr>
        <p:blipFill>
          <a:blip r:embed="rId2" cstate="print"/>
          <a:stretch>
            <a:fillRect/>
          </a:stretch>
        </p:blipFill>
        <p:spPr>
          <a:xfrm>
            <a:off x="1357291" y="0"/>
            <a:ext cx="6783338" cy="1332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Il settore degli </a:t>
            </a:r>
            <a:r>
              <a:rPr lang="it-IT" dirty="0" err="1" smtClean="0"/>
              <a:t>idrogeli</a:t>
            </a:r>
            <a:endParaRPr lang="it-IT" dirty="0"/>
          </a:p>
        </p:txBody>
      </p:sp>
      <p:sp>
        <p:nvSpPr>
          <p:cNvPr id="3" name="Segnaposto contenuto 2"/>
          <p:cNvSpPr>
            <a:spLocks noGrp="1"/>
          </p:cNvSpPr>
          <p:nvPr>
            <p:ph idx="1"/>
          </p:nvPr>
        </p:nvSpPr>
        <p:spPr/>
        <p:txBody>
          <a:bodyPr>
            <a:normAutofit lnSpcReduction="10000"/>
          </a:bodyPr>
          <a:lstStyle/>
          <a:p>
            <a:pPr algn="just"/>
            <a:endParaRPr lang="it-IT" sz="2600" dirty="0" smtClean="0"/>
          </a:p>
          <a:p>
            <a:pPr algn="just"/>
            <a:r>
              <a:rPr lang="it-IT" sz="2600" dirty="0" smtClean="0"/>
              <a:t>Il mercato dei superassorbenti aveva conosciuto un grosso sviluppo agli inizi degli anni 2000,  trainato essenzialmente dall’applicazione di tali materiali nei moderni prodotti per l’igiene personale. Tale sviluppo aveva indotto la </a:t>
            </a:r>
            <a:r>
              <a:rPr lang="it-IT" sz="2600" dirty="0" err="1" smtClean="0"/>
              <a:t>Svas</a:t>
            </a:r>
            <a:r>
              <a:rPr lang="it-IT" sz="2600" dirty="0" smtClean="0"/>
              <a:t> </a:t>
            </a:r>
            <a:r>
              <a:rPr lang="it-IT" sz="2600" dirty="0" err="1" smtClean="0"/>
              <a:t>Biosana</a:t>
            </a:r>
            <a:r>
              <a:rPr lang="it-IT" sz="2600" dirty="0" smtClean="0"/>
              <a:t> a riflettere sui superassorbenti anche per altre applicazioni nel settore biomedico, quali medicazioni assorbenti a lento rilascio di farmaci o a rilascio controllato, per i quali negli Stati Uniti vi erano in corso ingenti investimenti in ricerca e sviluppo da parte delle multinazionali farmaceutiche.</a:t>
            </a:r>
          </a:p>
          <a:p>
            <a:endParaRPr lang="it-IT" dirty="0" smtClean="0"/>
          </a:p>
          <a:p>
            <a:endParaRPr lang="it-IT" dirty="0"/>
          </a:p>
        </p:txBody>
      </p:sp>
      <p:pic>
        <p:nvPicPr>
          <p:cNvPr id="4" name="Immagine 3" descr="logo firma.JPG"/>
          <p:cNvPicPr>
            <a:picLocks noChangeAspect="1"/>
          </p:cNvPicPr>
          <p:nvPr/>
        </p:nvPicPr>
        <p:blipFill>
          <a:blip r:embed="rId2" cstate="print"/>
          <a:stretch>
            <a:fillRect/>
          </a:stretch>
        </p:blipFill>
        <p:spPr>
          <a:xfrm>
            <a:off x="1357291" y="0"/>
            <a:ext cx="6783338" cy="1332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I risultati della ricerca </a:t>
            </a:r>
            <a:endParaRPr lang="it-IT" dirty="0"/>
          </a:p>
        </p:txBody>
      </p:sp>
      <p:sp>
        <p:nvSpPr>
          <p:cNvPr id="3" name="Segnaposto contenuto 2"/>
          <p:cNvSpPr>
            <a:spLocks noGrp="1"/>
          </p:cNvSpPr>
          <p:nvPr>
            <p:ph idx="1"/>
          </p:nvPr>
        </p:nvSpPr>
        <p:spPr>
          <a:xfrm>
            <a:off x="500034" y="1643050"/>
            <a:ext cx="8229600" cy="4697427"/>
          </a:xfrm>
        </p:spPr>
        <p:txBody>
          <a:bodyPr>
            <a:noAutofit/>
          </a:bodyPr>
          <a:lstStyle/>
          <a:p>
            <a:pPr algn="just">
              <a:buNone/>
            </a:pPr>
            <a:endParaRPr lang="it-IT" sz="2000" dirty="0" smtClean="0"/>
          </a:p>
          <a:p>
            <a:pPr algn="just">
              <a:buNone/>
            </a:pPr>
            <a:endParaRPr lang="it-IT" sz="2000" dirty="0" smtClean="0"/>
          </a:p>
          <a:p>
            <a:pPr algn="just">
              <a:buNone/>
            </a:pPr>
            <a:r>
              <a:rPr lang="it-IT" sz="2000" dirty="0" smtClean="0"/>
              <a:t>La ricerca condotta dalla </a:t>
            </a:r>
            <a:r>
              <a:rPr lang="it-IT" sz="2000" dirty="0" err="1" smtClean="0"/>
              <a:t>Svas</a:t>
            </a:r>
            <a:r>
              <a:rPr lang="it-IT" sz="2000" dirty="0" smtClean="0"/>
              <a:t> </a:t>
            </a:r>
            <a:r>
              <a:rPr lang="it-IT" sz="2000" dirty="0" err="1" smtClean="0"/>
              <a:t>Biosana</a:t>
            </a:r>
            <a:r>
              <a:rPr lang="it-IT" sz="2000" dirty="0" smtClean="0"/>
              <a:t> grazie all’</a:t>
            </a:r>
            <a:r>
              <a:rPr lang="it-IT" sz="2000" dirty="0" err="1" smtClean="0"/>
              <a:t>intevento</a:t>
            </a:r>
            <a:r>
              <a:rPr lang="it-IT" sz="2000" dirty="0" smtClean="0"/>
              <a:t> del Pia Innovazione ha reso possibile la messa a punto di un particolare </a:t>
            </a:r>
            <a:r>
              <a:rPr lang="it-IT" sz="2000" b="1" i="1" dirty="0" err="1" smtClean="0"/>
              <a:t>idrogelo</a:t>
            </a:r>
            <a:r>
              <a:rPr lang="it-IT" sz="2000" dirty="0" smtClean="0"/>
              <a:t>, con caratteristiche di superassorbenza che ha reso possibile l‘implementazione dei seguenti prodotti:</a:t>
            </a:r>
            <a:endParaRPr lang="it-IT" sz="2000" dirty="0"/>
          </a:p>
          <a:p>
            <a:pPr algn="just"/>
            <a:r>
              <a:rPr lang="it-IT" sz="2000" b="1" dirty="0" smtClean="0"/>
              <a:t>Medicazioni avanzate: </a:t>
            </a:r>
            <a:r>
              <a:rPr lang="it-IT" sz="2000" dirty="0" smtClean="0"/>
              <a:t>si contraddistinguono </a:t>
            </a:r>
            <a:r>
              <a:rPr lang="it-IT" sz="2000" dirty="0"/>
              <a:t>per il principio curativo posto al proprio interno. Le principali finalità che si propongono sono la cura dei danni derivanti da piaghe da decubito, dalle ustioni, dalle abrasioni e, più in generale, la cura dei danni causati al derma. </a:t>
            </a:r>
            <a:endParaRPr lang="it-IT" sz="2000" dirty="0" smtClean="0"/>
          </a:p>
          <a:p>
            <a:pPr algn="just"/>
            <a:r>
              <a:rPr lang="it-IT" sz="2000" b="1" dirty="0" smtClean="0"/>
              <a:t>Biomateriali</a:t>
            </a:r>
            <a:r>
              <a:rPr lang="it-IT" sz="2000" dirty="0" smtClean="0"/>
              <a:t> : si </a:t>
            </a:r>
            <a:r>
              <a:rPr lang="it-IT" sz="2000" dirty="0"/>
              <a:t>stanno analizzando le potenzialità di alcuni </a:t>
            </a:r>
            <a:r>
              <a:rPr lang="it-IT" sz="2000" b="1" i="1" dirty="0"/>
              <a:t>gel </a:t>
            </a:r>
            <a:r>
              <a:rPr lang="it-IT" sz="2000" dirty="0"/>
              <a:t>e </a:t>
            </a:r>
            <a:r>
              <a:rPr lang="it-IT" sz="2000" b="1" i="1" dirty="0"/>
              <a:t>creme</a:t>
            </a:r>
            <a:r>
              <a:rPr lang="it-IT" sz="2000" dirty="0"/>
              <a:t> specificamente indicati per usi chirurgici e </a:t>
            </a:r>
            <a:r>
              <a:rPr lang="it-IT" sz="2000" dirty="0" smtClean="0"/>
              <a:t>medicali che contengono in tutto od in parte l’</a:t>
            </a:r>
            <a:r>
              <a:rPr lang="it-IT" sz="2000" dirty="0" err="1" smtClean="0"/>
              <a:t>idrogelo</a:t>
            </a:r>
            <a:r>
              <a:rPr lang="it-IT" sz="2000" dirty="0" smtClean="0"/>
              <a:t> di cui sopra. </a:t>
            </a:r>
          </a:p>
          <a:p>
            <a:pPr algn="just"/>
            <a:endParaRPr lang="it-IT" dirty="0"/>
          </a:p>
          <a:p>
            <a:pPr algn="just"/>
            <a:endParaRPr lang="it-IT" dirty="0"/>
          </a:p>
          <a:p>
            <a:endParaRPr lang="it-IT" dirty="0" smtClean="0"/>
          </a:p>
          <a:p>
            <a:pPr>
              <a:buNone/>
            </a:pPr>
            <a:endParaRPr lang="it-IT" dirty="0" smtClean="0"/>
          </a:p>
        </p:txBody>
      </p:sp>
      <p:pic>
        <p:nvPicPr>
          <p:cNvPr id="4" name="Immagine 3" descr="logo firma.JPG"/>
          <p:cNvPicPr>
            <a:picLocks noChangeAspect="1"/>
          </p:cNvPicPr>
          <p:nvPr/>
        </p:nvPicPr>
        <p:blipFill>
          <a:blip r:embed="rId2" cstate="print"/>
          <a:stretch>
            <a:fillRect/>
          </a:stretch>
        </p:blipFill>
        <p:spPr>
          <a:xfrm>
            <a:off x="1357290" y="0"/>
            <a:ext cx="6783338" cy="1332000"/>
          </a:xfrm>
          <a:prstGeom prst="rect">
            <a:avLst/>
          </a:prstGeom>
          <a:noFill/>
          <a:ln>
            <a:noFill/>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410</Words>
  <Application>Microsoft Office PowerPoint</Application>
  <PresentationFormat>Presentazione su schermo (4:3)</PresentationFormat>
  <Paragraphs>31</Paragraphs>
  <Slides>6</Slides>
  <Notes>2</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Pia Innovazione  “Sviluppo di una nuova classe di idrogeli superassorbenti per la realizzazione di addensanti per liquidi biologici e medicazioni avanzate”</vt:lpstr>
      <vt:lpstr>   Il soggetto proponente</vt:lpstr>
      <vt:lpstr>   Gli attori della ricerca </vt:lpstr>
      <vt:lpstr>   L’oggetto della ricerca </vt:lpstr>
      <vt:lpstr>   Il settore degli idrogeli</vt:lpstr>
      <vt:lpstr>   I risultati della ricerca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SVAS BIOSANA SPA </dc:title>
  <dc:creator>utente</dc:creator>
  <cp:lastModifiedBy>utente</cp:lastModifiedBy>
  <cp:revision>23</cp:revision>
  <dcterms:created xsi:type="dcterms:W3CDTF">2012-11-13T15:11:50Z</dcterms:created>
  <dcterms:modified xsi:type="dcterms:W3CDTF">2012-11-14T18:33:01Z</dcterms:modified>
</cp:coreProperties>
</file>