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rawing3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14"/>
  </p:notesMasterIdLst>
  <p:sldIdLst>
    <p:sldId id="272" r:id="rId2"/>
    <p:sldId id="275" r:id="rId3"/>
    <p:sldId id="284" r:id="rId4"/>
    <p:sldId id="274" r:id="rId5"/>
    <p:sldId id="282" r:id="rId6"/>
    <p:sldId id="277" r:id="rId7"/>
    <p:sldId id="279" r:id="rId8"/>
    <p:sldId id="287" r:id="rId9"/>
    <p:sldId id="288" r:id="rId10"/>
    <p:sldId id="290" r:id="rId11"/>
    <p:sldId id="286" r:id="rId12"/>
    <p:sldId id="283" r:id="rId13"/>
  </p:sldIdLst>
  <p:sldSz cx="9144000" cy="6858000" type="screen4x3"/>
  <p:notesSz cx="6797675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EF4F4"/>
    <a:srgbClr val="CCCFD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565" autoAdjust="0"/>
  </p:normalViewPr>
  <p:slideViewPr>
    <p:cSldViewPr>
      <p:cViewPr>
        <p:scale>
          <a:sx n="80" d="100"/>
          <a:sy n="80" d="100"/>
        </p:scale>
        <p:origin x="-1445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image" Target="../media/image42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image" Target="../media/image4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4A38A3-F3F3-4117-91B8-9670996DD92A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C86819B6-2657-4607-86B3-C1C078012D5D}" type="pres">
      <dgm:prSet presAssocID="{574A38A3-F3F3-4117-91B8-9670996DD92A}" presName="CompostProcess" presStyleCnt="0">
        <dgm:presLayoutVars>
          <dgm:dir/>
          <dgm:resizeHandles val="exact"/>
        </dgm:presLayoutVars>
      </dgm:prSet>
      <dgm:spPr/>
    </dgm:pt>
    <dgm:pt modelId="{4B3040B5-0E89-4C36-9589-42DCAEA9258C}" type="pres">
      <dgm:prSet presAssocID="{574A38A3-F3F3-4117-91B8-9670996DD92A}" presName="arrow" presStyleLbl="bgShp" presStyleIdx="0" presStyleCnt="1" custScaleX="108510" custLinFactNeighborX="-5207" custLinFactNeighborY="2841"/>
      <dgm:spPr>
        <a:solidFill>
          <a:schemeClr val="accent1">
            <a:lumMod val="60000"/>
            <a:lumOff val="40000"/>
          </a:schemeClr>
        </a:solidFill>
        <a:ln w="28575">
          <a:solidFill>
            <a:schemeClr val="accent1">
              <a:lumMod val="75000"/>
            </a:schemeClr>
          </a:solidFill>
        </a:ln>
      </dgm:spPr>
    </dgm:pt>
    <dgm:pt modelId="{02E15611-EC37-4170-86F3-EE82E26986BC}" type="pres">
      <dgm:prSet presAssocID="{574A38A3-F3F3-4117-91B8-9670996DD92A}" presName="linearProcess" presStyleCnt="0"/>
      <dgm:spPr/>
    </dgm:pt>
  </dgm:ptLst>
  <dgm:cxnLst>
    <dgm:cxn modelId="{ADF531C4-8E47-489A-A128-8BEBE3B10EC9}" type="presOf" srcId="{574A38A3-F3F3-4117-91B8-9670996DD92A}" destId="{C86819B6-2657-4607-86B3-C1C078012D5D}" srcOrd="0" destOrd="0" presId="urn:microsoft.com/office/officeart/2005/8/layout/hProcess9"/>
    <dgm:cxn modelId="{91D5E631-DEAF-4A57-A81B-20151F4C40FA}" type="presParOf" srcId="{C86819B6-2657-4607-86B3-C1C078012D5D}" destId="{4B3040B5-0E89-4C36-9589-42DCAEA9258C}" srcOrd="0" destOrd="0" presId="urn:microsoft.com/office/officeart/2005/8/layout/hProcess9"/>
    <dgm:cxn modelId="{22BA39CA-2E52-463A-B6DE-E6C60484B57A}" type="presParOf" srcId="{C86819B6-2657-4607-86B3-C1C078012D5D}" destId="{02E15611-EC37-4170-86F3-EE82E26986BC}" srcOrd="1" destOrd="0" presId="urn:microsoft.com/office/officeart/2005/8/layout/hProcess9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63DE048-A035-4172-8B47-A8A359970453}" type="doc">
      <dgm:prSet loTypeId="urn:microsoft.com/office/officeart/2005/8/layout/hList7" loCatId="process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it-IT"/>
        </a:p>
      </dgm:t>
    </dgm:pt>
    <dgm:pt modelId="{462D9A4B-6112-4958-9FE8-51F4FD13C19F}">
      <dgm:prSet phldrT="[Testo]" custT="1"/>
      <dgm:spPr/>
      <dgm:t>
        <a:bodyPr/>
        <a:lstStyle/>
        <a:p>
          <a:r>
            <a:rPr lang="it-IT" sz="1800" b="1" dirty="0" smtClean="0"/>
            <a:t>Reti Elettriche</a:t>
          </a:r>
          <a:endParaRPr lang="it-IT" sz="1800" b="1" dirty="0"/>
        </a:p>
      </dgm:t>
    </dgm:pt>
    <dgm:pt modelId="{583DD2A6-8714-4731-916B-CBCD835464CF}" type="parTrans" cxnId="{380D79E5-1350-4ED0-983B-37E6CD9F738F}">
      <dgm:prSet/>
      <dgm:spPr/>
      <dgm:t>
        <a:bodyPr/>
        <a:lstStyle/>
        <a:p>
          <a:endParaRPr lang="it-IT" sz="2000"/>
        </a:p>
      </dgm:t>
    </dgm:pt>
    <dgm:pt modelId="{2FBBA4E2-E9C8-48AF-97B0-1757768F4921}" type="sibTrans" cxnId="{380D79E5-1350-4ED0-983B-37E6CD9F738F}">
      <dgm:prSet custT="1"/>
      <dgm:spPr/>
      <dgm:t>
        <a:bodyPr/>
        <a:lstStyle/>
        <a:p>
          <a:endParaRPr lang="it-IT" sz="2000"/>
        </a:p>
      </dgm:t>
    </dgm:pt>
    <dgm:pt modelId="{CDC1594F-094C-4663-9D08-48F47FB119C0}">
      <dgm:prSet phldrT="[Testo]" custT="1"/>
      <dgm:spPr/>
      <dgm:t>
        <a:bodyPr/>
        <a:lstStyle/>
        <a:p>
          <a:r>
            <a:rPr lang="it-IT" sz="1800" b="1" dirty="0" smtClean="0"/>
            <a:t>Impianti</a:t>
          </a:r>
          <a:endParaRPr lang="it-IT" sz="1800" b="1" dirty="0"/>
        </a:p>
      </dgm:t>
    </dgm:pt>
    <dgm:pt modelId="{D5640275-14D6-4958-A3C4-AB8015423D88}" type="parTrans" cxnId="{6C218971-F194-4C3E-8EA8-BBDEE64F5A3B}">
      <dgm:prSet/>
      <dgm:spPr/>
      <dgm:t>
        <a:bodyPr/>
        <a:lstStyle/>
        <a:p>
          <a:endParaRPr lang="it-IT" sz="2000"/>
        </a:p>
      </dgm:t>
    </dgm:pt>
    <dgm:pt modelId="{74F1ED42-06F0-42ED-94B2-32F56BB2784B}" type="sibTrans" cxnId="{6C218971-F194-4C3E-8EA8-BBDEE64F5A3B}">
      <dgm:prSet custT="1"/>
      <dgm:spPr/>
      <dgm:t>
        <a:bodyPr/>
        <a:lstStyle/>
        <a:p>
          <a:endParaRPr lang="it-IT" sz="2000"/>
        </a:p>
      </dgm:t>
    </dgm:pt>
    <dgm:pt modelId="{5840A6DB-9B9A-4875-B455-0477092D7390}">
      <dgm:prSet phldrT="[Testo]" custT="1"/>
      <dgm:spPr/>
      <dgm:t>
        <a:bodyPr/>
        <a:lstStyle/>
        <a:p>
          <a:r>
            <a:rPr lang="it-IT" sz="1800" b="1" dirty="0" smtClean="0"/>
            <a:t>Edifici</a:t>
          </a:r>
          <a:endParaRPr lang="it-IT" sz="1800" b="1" dirty="0"/>
        </a:p>
      </dgm:t>
    </dgm:pt>
    <dgm:pt modelId="{41B52068-4205-4750-A91E-CA0193614C6D}" type="parTrans" cxnId="{58987B0F-2089-420F-8BA4-14457D4AF945}">
      <dgm:prSet/>
      <dgm:spPr/>
      <dgm:t>
        <a:bodyPr/>
        <a:lstStyle/>
        <a:p>
          <a:endParaRPr lang="it-IT" sz="2000"/>
        </a:p>
      </dgm:t>
    </dgm:pt>
    <dgm:pt modelId="{E3349F17-5E85-405F-BDA3-1478AB53D81C}" type="sibTrans" cxnId="{58987B0F-2089-420F-8BA4-14457D4AF945}">
      <dgm:prSet custT="1"/>
      <dgm:spPr/>
      <dgm:t>
        <a:bodyPr/>
        <a:lstStyle/>
        <a:p>
          <a:endParaRPr lang="it-IT" sz="2000"/>
        </a:p>
      </dgm:t>
    </dgm:pt>
    <dgm:pt modelId="{A73AF5C7-7176-4E03-85EB-C86107CA9DA8}" type="pres">
      <dgm:prSet presAssocID="{963DE048-A035-4172-8B47-A8A35997045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9CE6A4E3-31F0-4554-BF2F-4536182B7EA3}" type="pres">
      <dgm:prSet presAssocID="{963DE048-A035-4172-8B47-A8A359970453}" presName="fgShape" presStyleLbl="fgShp" presStyleIdx="0" presStyleCnt="1" custScaleY="220430"/>
      <dgm:spPr/>
      <dgm:t>
        <a:bodyPr/>
        <a:lstStyle/>
        <a:p>
          <a:endParaRPr lang="it-IT"/>
        </a:p>
      </dgm:t>
    </dgm:pt>
    <dgm:pt modelId="{00D2B643-513C-4DA3-A4B5-A7639EF2845C}" type="pres">
      <dgm:prSet presAssocID="{963DE048-A035-4172-8B47-A8A359970453}" presName="linComp" presStyleCnt="0"/>
      <dgm:spPr/>
      <dgm:t>
        <a:bodyPr/>
        <a:lstStyle/>
        <a:p>
          <a:endParaRPr lang="it-IT"/>
        </a:p>
      </dgm:t>
    </dgm:pt>
    <dgm:pt modelId="{0C540FCD-106F-41DC-9878-54CC3616281A}" type="pres">
      <dgm:prSet presAssocID="{462D9A4B-6112-4958-9FE8-51F4FD13C19F}" presName="compNode" presStyleCnt="0"/>
      <dgm:spPr/>
      <dgm:t>
        <a:bodyPr/>
        <a:lstStyle/>
        <a:p>
          <a:endParaRPr lang="it-IT"/>
        </a:p>
      </dgm:t>
    </dgm:pt>
    <dgm:pt modelId="{4880DF53-E17D-4B0E-807E-C882590156A9}" type="pres">
      <dgm:prSet presAssocID="{462D9A4B-6112-4958-9FE8-51F4FD13C19F}" presName="bkgdShape" presStyleLbl="node1" presStyleIdx="0" presStyleCnt="3"/>
      <dgm:spPr/>
      <dgm:t>
        <a:bodyPr/>
        <a:lstStyle/>
        <a:p>
          <a:endParaRPr lang="it-IT"/>
        </a:p>
      </dgm:t>
    </dgm:pt>
    <dgm:pt modelId="{A1121360-B385-4147-AA6E-8A30CDE7AC05}" type="pres">
      <dgm:prSet presAssocID="{462D9A4B-6112-4958-9FE8-51F4FD13C19F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0A4FD89-144F-4AF6-9581-D3737A66BAA0}" type="pres">
      <dgm:prSet presAssocID="{462D9A4B-6112-4958-9FE8-51F4FD13C19F}" presName="invisiNode" presStyleLbl="node1" presStyleIdx="0" presStyleCnt="3"/>
      <dgm:spPr/>
      <dgm:t>
        <a:bodyPr/>
        <a:lstStyle/>
        <a:p>
          <a:endParaRPr lang="it-IT"/>
        </a:p>
      </dgm:t>
    </dgm:pt>
    <dgm:pt modelId="{A38B5EB1-D8E5-4D41-8119-CBFAEFAF5A36}" type="pres">
      <dgm:prSet presAssocID="{462D9A4B-6112-4958-9FE8-51F4FD13C19F}" presName="imagNode" presStyleLbl="fgImgPlace1" presStyleIdx="0" presStyleCnt="3" custScaleX="189893" custScaleY="135203"/>
      <dgm:spPr>
        <a:prstGeom prst="flowChartAlternateProcess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it-IT"/>
        </a:p>
      </dgm:t>
    </dgm:pt>
    <dgm:pt modelId="{A51D8A11-FDBA-4723-A8EE-2A9A8FB93B80}" type="pres">
      <dgm:prSet presAssocID="{2FBBA4E2-E9C8-48AF-97B0-1757768F4921}" presName="sibTrans" presStyleLbl="sibTrans2D1" presStyleIdx="0" presStyleCnt="0"/>
      <dgm:spPr/>
      <dgm:t>
        <a:bodyPr/>
        <a:lstStyle/>
        <a:p>
          <a:endParaRPr lang="it-IT"/>
        </a:p>
      </dgm:t>
    </dgm:pt>
    <dgm:pt modelId="{CE15794E-8151-430C-9437-8581AA3D3732}" type="pres">
      <dgm:prSet presAssocID="{CDC1594F-094C-4663-9D08-48F47FB119C0}" presName="compNode" presStyleCnt="0"/>
      <dgm:spPr/>
      <dgm:t>
        <a:bodyPr/>
        <a:lstStyle/>
        <a:p>
          <a:endParaRPr lang="it-IT"/>
        </a:p>
      </dgm:t>
    </dgm:pt>
    <dgm:pt modelId="{C387D194-5E2C-4F83-9440-B64C44069B95}" type="pres">
      <dgm:prSet presAssocID="{CDC1594F-094C-4663-9D08-48F47FB119C0}" presName="bkgdShape" presStyleLbl="node1" presStyleIdx="1" presStyleCnt="3"/>
      <dgm:spPr/>
      <dgm:t>
        <a:bodyPr/>
        <a:lstStyle/>
        <a:p>
          <a:endParaRPr lang="it-IT"/>
        </a:p>
      </dgm:t>
    </dgm:pt>
    <dgm:pt modelId="{CA9102FF-DD6F-4089-A7F6-6ED13F4F19EA}" type="pres">
      <dgm:prSet presAssocID="{CDC1594F-094C-4663-9D08-48F47FB119C0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6B301A4-2C92-491E-912E-B6DE318E34A4}" type="pres">
      <dgm:prSet presAssocID="{CDC1594F-094C-4663-9D08-48F47FB119C0}" presName="invisiNode" presStyleLbl="node1" presStyleIdx="1" presStyleCnt="3"/>
      <dgm:spPr/>
      <dgm:t>
        <a:bodyPr/>
        <a:lstStyle/>
        <a:p>
          <a:endParaRPr lang="it-IT"/>
        </a:p>
      </dgm:t>
    </dgm:pt>
    <dgm:pt modelId="{4328552B-A864-4DF7-BF67-4A8AF8F9FC5A}" type="pres">
      <dgm:prSet presAssocID="{CDC1594F-094C-4663-9D08-48F47FB119C0}" presName="imagNode" presStyleLbl="fgImgPlace1" presStyleIdx="1" presStyleCnt="3" custScaleX="188830" custScaleY="135203"/>
      <dgm:spPr>
        <a:prstGeom prst="flowChartAlternateProcess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it-IT"/>
        </a:p>
      </dgm:t>
    </dgm:pt>
    <dgm:pt modelId="{3D7F3389-461E-4335-9140-6411FD2A6755}" type="pres">
      <dgm:prSet presAssocID="{74F1ED42-06F0-42ED-94B2-32F56BB2784B}" presName="sibTrans" presStyleLbl="sibTrans2D1" presStyleIdx="0" presStyleCnt="0"/>
      <dgm:spPr/>
      <dgm:t>
        <a:bodyPr/>
        <a:lstStyle/>
        <a:p>
          <a:endParaRPr lang="it-IT"/>
        </a:p>
      </dgm:t>
    </dgm:pt>
    <dgm:pt modelId="{6B6F1C58-066C-459C-8A4D-1E9A3287235E}" type="pres">
      <dgm:prSet presAssocID="{5840A6DB-9B9A-4875-B455-0477092D7390}" presName="compNode" presStyleCnt="0"/>
      <dgm:spPr/>
      <dgm:t>
        <a:bodyPr/>
        <a:lstStyle/>
        <a:p>
          <a:endParaRPr lang="it-IT"/>
        </a:p>
      </dgm:t>
    </dgm:pt>
    <dgm:pt modelId="{022A1222-D62F-41BE-9F90-59DD762574F1}" type="pres">
      <dgm:prSet presAssocID="{5840A6DB-9B9A-4875-B455-0477092D7390}" presName="bkgdShape" presStyleLbl="node1" presStyleIdx="2" presStyleCnt="3"/>
      <dgm:spPr/>
      <dgm:t>
        <a:bodyPr/>
        <a:lstStyle/>
        <a:p>
          <a:endParaRPr lang="it-IT"/>
        </a:p>
      </dgm:t>
    </dgm:pt>
    <dgm:pt modelId="{79169631-4C7E-4ABF-93AF-FFE37330608A}" type="pres">
      <dgm:prSet presAssocID="{5840A6DB-9B9A-4875-B455-0477092D7390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A33FD91-3A14-4688-9AFC-DAC8C1AF08C8}" type="pres">
      <dgm:prSet presAssocID="{5840A6DB-9B9A-4875-B455-0477092D7390}" presName="invisiNode" presStyleLbl="node1" presStyleIdx="2" presStyleCnt="3"/>
      <dgm:spPr/>
      <dgm:t>
        <a:bodyPr/>
        <a:lstStyle/>
        <a:p>
          <a:endParaRPr lang="it-IT"/>
        </a:p>
      </dgm:t>
    </dgm:pt>
    <dgm:pt modelId="{8AE1503D-94F0-4ED6-B632-57A559109C99}" type="pres">
      <dgm:prSet presAssocID="{5840A6DB-9B9A-4875-B455-0477092D7390}" presName="imagNode" presStyleLbl="fgImgPlace1" presStyleIdx="2" presStyleCnt="3" custScaleX="190108" custScaleY="135203"/>
      <dgm:spPr>
        <a:prstGeom prst="flowChartAlternateProcess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it-IT"/>
        </a:p>
      </dgm:t>
    </dgm:pt>
  </dgm:ptLst>
  <dgm:cxnLst>
    <dgm:cxn modelId="{8E2E1C69-29C4-418C-BB08-CCC218B41C3D}" type="presOf" srcId="{CDC1594F-094C-4663-9D08-48F47FB119C0}" destId="{CA9102FF-DD6F-4089-A7F6-6ED13F4F19EA}" srcOrd="1" destOrd="0" presId="urn:microsoft.com/office/officeart/2005/8/layout/hList7"/>
    <dgm:cxn modelId="{F929119C-448E-4611-B09A-80BDFE8DCA4B}" type="presOf" srcId="{462D9A4B-6112-4958-9FE8-51F4FD13C19F}" destId="{A1121360-B385-4147-AA6E-8A30CDE7AC05}" srcOrd="1" destOrd="0" presId="urn:microsoft.com/office/officeart/2005/8/layout/hList7"/>
    <dgm:cxn modelId="{CDF14F83-7063-48A5-A4EB-DFCE11F259C6}" type="presOf" srcId="{CDC1594F-094C-4663-9D08-48F47FB119C0}" destId="{C387D194-5E2C-4F83-9440-B64C44069B95}" srcOrd="0" destOrd="0" presId="urn:microsoft.com/office/officeart/2005/8/layout/hList7"/>
    <dgm:cxn modelId="{3C545372-DAF4-4418-8339-E28DC1F85953}" type="presOf" srcId="{5840A6DB-9B9A-4875-B455-0477092D7390}" destId="{022A1222-D62F-41BE-9F90-59DD762574F1}" srcOrd="0" destOrd="0" presId="urn:microsoft.com/office/officeart/2005/8/layout/hList7"/>
    <dgm:cxn modelId="{3EEBF067-B852-4ED8-9474-93AAE84F5817}" type="presOf" srcId="{2FBBA4E2-E9C8-48AF-97B0-1757768F4921}" destId="{A51D8A11-FDBA-4723-A8EE-2A9A8FB93B80}" srcOrd="0" destOrd="0" presId="urn:microsoft.com/office/officeart/2005/8/layout/hList7"/>
    <dgm:cxn modelId="{58987B0F-2089-420F-8BA4-14457D4AF945}" srcId="{963DE048-A035-4172-8B47-A8A359970453}" destId="{5840A6DB-9B9A-4875-B455-0477092D7390}" srcOrd="2" destOrd="0" parTransId="{41B52068-4205-4750-A91E-CA0193614C6D}" sibTransId="{E3349F17-5E85-405F-BDA3-1478AB53D81C}"/>
    <dgm:cxn modelId="{17501D5E-B40C-4108-8E8E-6A30CBE401FF}" type="presOf" srcId="{5840A6DB-9B9A-4875-B455-0477092D7390}" destId="{79169631-4C7E-4ABF-93AF-FFE37330608A}" srcOrd="1" destOrd="0" presId="urn:microsoft.com/office/officeart/2005/8/layout/hList7"/>
    <dgm:cxn modelId="{380D79E5-1350-4ED0-983B-37E6CD9F738F}" srcId="{963DE048-A035-4172-8B47-A8A359970453}" destId="{462D9A4B-6112-4958-9FE8-51F4FD13C19F}" srcOrd="0" destOrd="0" parTransId="{583DD2A6-8714-4731-916B-CBCD835464CF}" sibTransId="{2FBBA4E2-E9C8-48AF-97B0-1757768F4921}"/>
    <dgm:cxn modelId="{69269787-456E-418D-BD05-3073404E91D5}" type="presOf" srcId="{74F1ED42-06F0-42ED-94B2-32F56BB2784B}" destId="{3D7F3389-461E-4335-9140-6411FD2A6755}" srcOrd="0" destOrd="0" presId="urn:microsoft.com/office/officeart/2005/8/layout/hList7"/>
    <dgm:cxn modelId="{6C218971-F194-4C3E-8EA8-BBDEE64F5A3B}" srcId="{963DE048-A035-4172-8B47-A8A359970453}" destId="{CDC1594F-094C-4663-9D08-48F47FB119C0}" srcOrd="1" destOrd="0" parTransId="{D5640275-14D6-4958-A3C4-AB8015423D88}" sibTransId="{74F1ED42-06F0-42ED-94B2-32F56BB2784B}"/>
    <dgm:cxn modelId="{7D6A0E80-9967-4512-BAC8-3D41DF5B15AF}" type="presOf" srcId="{963DE048-A035-4172-8B47-A8A359970453}" destId="{A73AF5C7-7176-4E03-85EB-C86107CA9DA8}" srcOrd="0" destOrd="0" presId="urn:microsoft.com/office/officeart/2005/8/layout/hList7"/>
    <dgm:cxn modelId="{46F73F1F-9B90-40E7-8C2A-CAF5BAE637F6}" type="presOf" srcId="{462D9A4B-6112-4958-9FE8-51F4FD13C19F}" destId="{4880DF53-E17D-4B0E-807E-C882590156A9}" srcOrd="0" destOrd="0" presId="urn:microsoft.com/office/officeart/2005/8/layout/hList7"/>
    <dgm:cxn modelId="{66407C72-C1C2-4097-BD6D-CD3190B43D14}" type="presParOf" srcId="{A73AF5C7-7176-4E03-85EB-C86107CA9DA8}" destId="{9CE6A4E3-31F0-4554-BF2F-4536182B7EA3}" srcOrd="0" destOrd="0" presId="urn:microsoft.com/office/officeart/2005/8/layout/hList7"/>
    <dgm:cxn modelId="{1C1648E6-49E2-4ECA-A336-AB4263D74852}" type="presParOf" srcId="{A73AF5C7-7176-4E03-85EB-C86107CA9DA8}" destId="{00D2B643-513C-4DA3-A4B5-A7639EF2845C}" srcOrd="1" destOrd="0" presId="urn:microsoft.com/office/officeart/2005/8/layout/hList7"/>
    <dgm:cxn modelId="{48AB59DD-8DF2-41BD-9FDA-A7DBE2B5D83F}" type="presParOf" srcId="{00D2B643-513C-4DA3-A4B5-A7639EF2845C}" destId="{0C540FCD-106F-41DC-9878-54CC3616281A}" srcOrd="0" destOrd="0" presId="urn:microsoft.com/office/officeart/2005/8/layout/hList7"/>
    <dgm:cxn modelId="{9375796F-2F0E-4C12-BB89-F1BDB9C31BF9}" type="presParOf" srcId="{0C540FCD-106F-41DC-9878-54CC3616281A}" destId="{4880DF53-E17D-4B0E-807E-C882590156A9}" srcOrd="0" destOrd="0" presId="urn:microsoft.com/office/officeart/2005/8/layout/hList7"/>
    <dgm:cxn modelId="{973F8903-7B0F-43A1-B0C8-9F107314EEC8}" type="presParOf" srcId="{0C540FCD-106F-41DC-9878-54CC3616281A}" destId="{A1121360-B385-4147-AA6E-8A30CDE7AC05}" srcOrd="1" destOrd="0" presId="urn:microsoft.com/office/officeart/2005/8/layout/hList7"/>
    <dgm:cxn modelId="{58711D0F-30A2-45E0-BD77-1D0ACE64FFA1}" type="presParOf" srcId="{0C540FCD-106F-41DC-9878-54CC3616281A}" destId="{20A4FD89-144F-4AF6-9581-D3737A66BAA0}" srcOrd="2" destOrd="0" presId="urn:microsoft.com/office/officeart/2005/8/layout/hList7"/>
    <dgm:cxn modelId="{7C23DC4B-2C21-4648-8777-9CDDE6559A91}" type="presParOf" srcId="{0C540FCD-106F-41DC-9878-54CC3616281A}" destId="{A38B5EB1-D8E5-4D41-8119-CBFAEFAF5A36}" srcOrd="3" destOrd="0" presId="urn:microsoft.com/office/officeart/2005/8/layout/hList7"/>
    <dgm:cxn modelId="{26909ABC-6223-426F-93D8-42AE33E8F183}" type="presParOf" srcId="{00D2B643-513C-4DA3-A4B5-A7639EF2845C}" destId="{A51D8A11-FDBA-4723-A8EE-2A9A8FB93B80}" srcOrd="1" destOrd="0" presId="urn:microsoft.com/office/officeart/2005/8/layout/hList7"/>
    <dgm:cxn modelId="{25E3F6D2-9661-493D-9D59-655173985D84}" type="presParOf" srcId="{00D2B643-513C-4DA3-A4B5-A7639EF2845C}" destId="{CE15794E-8151-430C-9437-8581AA3D3732}" srcOrd="2" destOrd="0" presId="urn:microsoft.com/office/officeart/2005/8/layout/hList7"/>
    <dgm:cxn modelId="{1BA23673-5DBB-4CDD-9EC4-17EF783296D9}" type="presParOf" srcId="{CE15794E-8151-430C-9437-8581AA3D3732}" destId="{C387D194-5E2C-4F83-9440-B64C44069B95}" srcOrd="0" destOrd="0" presId="urn:microsoft.com/office/officeart/2005/8/layout/hList7"/>
    <dgm:cxn modelId="{97154890-9A23-433F-8E83-47DC82847D67}" type="presParOf" srcId="{CE15794E-8151-430C-9437-8581AA3D3732}" destId="{CA9102FF-DD6F-4089-A7F6-6ED13F4F19EA}" srcOrd="1" destOrd="0" presId="urn:microsoft.com/office/officeart/2005/8/layout/hList7"/>
    <dgm:cxn modelId="{B0470169-E55A-4BB9-8990-7F1D7A5847B5}" type="presParOf" srcId="{CE15794E-8151-430C-9437-8581AA3D3732}" destId="{F6B301A4-2C92-491E-912E-B6DE318E34A4}" srcOrd="2" destOrd="0" presId="urn:microsoft.com/office/officeart/2005/8/layout/hList7"/>
    <dgm:cxn modelId="{17FEEE39-737E-4A1F-AF13-81B3502F9C2C}" type="presParOf" srcId="{CE15794E-8151-430C-9437-8581AA3D3732}" destId="{4328552B-A864-4DF7-BF67-4A8AF8F9FC5A}" srcOrd="3" destOrd="0" presId="urn:microsoft.com/office/officeart/2005/8/layout/hList7"/>
    <dgm:cxn modelId="{AA2C58A4-C30D-4748-8862-40D4DEC315AA}" type="presParOf" srcId="{00D2B643-513C-4DA3-A4B5-A7639EF2845C}" destId="{3D7F3389-461E-4335-9140-6411FD2A6755}" srcOrd="3" destOrd="0" presId="urn:microsoft.com/office/officeart/2005/8/layout/hList7"/>
    <dgm:cxn modelId="{E079EC8F-0349-4F4B-8012-AD6DB1BDBF22}" type="presParOf" srcId="{00D2B643-513C-4DA3-A4B5-A7639EF2845C}" destId="{6B6F1C58-066C-459C-8A4D-1E9A3287235E}" srcOrd="4" destOrd="0" presId="urn:microsoft.com/office/officeart/2005/8/layout/hList7"/>
    <dgm:cxn modelId="{010CFA99-61ED-4059-89FF-A9AF36BABF77}" type="presParOf" srcId="{6B6F1C58-066C-459C-8A4D-1E9A3287235E}" destId="{022A1222-D62F-41BE-9F90-59DD762574F1}" srcOrd="0" destOrd="0" presId="urn:microsoft.com/office/officeart/2005/8/layout/hList7"/>
    <dgm:cxn modelId="{D70C7AA5-2FD0-4CDB-8F1B-5F388EA1D8CD}" type="presParOf" srcId="{6B6F1C58-066C-459C-8A4D-1E9A3287235E}" destId="{79169631-4C7E-4ABF-93AF-FFE37330608A}" srcOrd="1" destOrd="0" presId="urn:microsoft.com/office/officeart/2005/8/layout/hList7"/>
    <dgm:cxn modelId="{BB1E0653-5154-4AC1-9D71-CE967D036D30}" type="presParOf" srcId="{6B6F1C58-066C-459C-8A4D-1E9A3287235E}" destId="{7A33FD91-3A14-4688-9AFC-DAC8C1AF08C8}" srcOrd="2" destOrd="0" presId="urn:microsoft.com/office/officeart/2005/8/layout/hList7"/>
    <dgm:cxn modelId="{8221C6CE-6F1D-4159-B1C7-4A9AEAD528AB}" type="presParOf" srcId="{6B6F1C58-066C-459C-8A4D-1E9A3287235E}" destId="{8AE1503D-94F0-4ED6-B632-57A559109C99}" srcOrd="3" destOrd="0" presId="urn:microsoft.com/office/officeart/2005/8/layout/hList7"/>
  </dgm:cxnLst>
  <dgm:bg>
    <a:noFill/>
  </dgm:bg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CB09220-AECE-4890-B2D4-075B7A52DF90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CEEB138D-E7BE-494F-BF1D-68AB8CB7FEBF}">
      <dgm:prSet phldrT="[Testo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it-IT" sz="1400" b="1" dirty="0" smtClean="0"/>
            <a:t>MOBILITÀ ELETTRICA</a:t>
          </a:r>
          <a:endParaRPr lang="it-IT" sz="1400" b="1" dirty="0"/>
        </a:p>
      </dgm:t>
    </dgm:pt>
    <dgm:pt modelId="{F9803BF6-8C8F-485F-B332-C8984E03C263}" type="parTrans" cxnId="{47562B1C-3607-4670-98B0-4090F3787DCC}">
      <dgm:prSet/>
      <dgm:spPr/>
      <dgm:t>
        <a:bodyPr/>
        <a:lstStyle/>
        <a:p>
          <a:endParaRPr lang="it-IT" dirty="0"/>
        </a:p>
      </dgm:t>
    </dgm:pt>
    <dgm:pt modelId="{2C27B1F1-AA89-499E-9B60-33AA9246B050}" type="sibTrans" cxnId="{47562B1C-3607-4670-98B0-4090F3787DCC}">
      <dgm:prSet/>
      <dgm:spPr/>
      <dgm:t>
        <a:bodyPr/>
        <a:lstStyle/>
        <a:p>
          <a:endParaRPr lang="it-IT"/>
        </a:p>
      </dgm:t>
    </dgm:pt>
    <dgm:pt modelId="{CE30C7F9-A777-41E2-AD73-B9E2B0F49EB1}">
      <dgm:prSet phldrT="[Testo]" custT="1"/>
      <dgm:spPr>
        <a:solidFill>
          <a:schemeClr val="accent5">
            <a:lumMod val="75000"/>
          </a:schemeClr>
        </a:solidFill>
      </dgm:spPr>
      <dgm:t>
        <a:bodyPr/>
        <a:lstStyle/>
        <a:p>
          <a:pPr>
            <a:lnSpc>
              <a:spcPct val="100000"/>
            </a:lnSpc>
          </a:pPr>
          <a:r>
            <a:rPr lang="it-IT" sz="1400" b="1" dirty="0" smtClean="0"/>
            <a:t>PRODUZIONE </a:t>
          </a:r>
          <a:r>
            <a:rPr lang="it-IT" sz="1400" b="1" dirty="0" err="1" smtClean="0"/>
            <a:t>DI</a:t>
          </a:r>
          <a:r>
            <a:rPr lang="it-IT" sz="1400" b="1" dirty="0" smtClean="0"/>
            <a:t> ENERGIA DA FER</a:t>
          </a:r>
          <a:endParaRPr lang="it-IT" sz="1400" b="1" dirty="0"/>
        </a:p>
      </dgm:t>
    </dgm:pt>
    <dgm:pt modelId="{473EFA06-E6AE-4BC4-B04C-40EE2639C709}" type="parTrans" cxnId="{96EAB9B8-533B-48BF-ABAC-F328F04522AC}">
      <dgm:prSet/>
      <dgm:spPr/>
      <dgm:t>
        <a:bodyPr/>
        <a:lstStyle/>
        <a:p>
          <a:endParaRPr lang="it-IT" dirty="0"/>
        </a:p>
      </dgm:t>
    </dgm:pt>
    <dgm:pt modelId="{B5C6AADC-ECAB-42DA-8B5F-22E4E3F1BD11}" type="sibTrans" cxnId="{96EAB9B8-533B-48BF-ABAC-F328F04522AC}">
      <dgm:prSet/>
      <dgm:spPr/>
      <dgm:t>
        <a:bodyPr/>
        <a:lstStyle/>
        <a:p>
          <a:endParaRPr lang="it-IT"/>
        </a:p>
      </dgm:t>
    </dgm:pt>
    <dgm:pt modelId="{D165BE37-A0DF-4F32-869F-83AB3FE7E929}">
      <dgm:prSet phldrT="[Testo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it-IT" sz="1400" b="1" dirty="0" smtClean="0"/>
            <a:t>ACCUMULO ENERGETICO</a:t>
          </a:r>
          <a:endParaRPr lang="it-IT" sz="1400" b="1" dirty="0"/>
        </a:p>
      </dgm:t>
    </dgm:pt>
    <dgm:pt modelId="{9E6D4E44-F0C0-485A-B42B-6FFF2F184BE3}" type="parTrans" cxnId="{E638DC5D-2887-4274-9C3F-788D97EB5806}">
      <dgm:prSet/>
      <dgm:spPr/>
      <dgm:t>
        <a:bodyPr/>
        <a:lstStyle/>
        <a:p>
          <a:endParaRPr lang="it-IT" dirty="0"/>
        </a:p>
      </dgm:t>
    </dgm:pt>
    <dgm:pt modelId="{30132800-9670-47E0-B270-D4DAD45251A4}" type="sibTrans" cxnId="{E638DC5D-2887-4274-9C3F-788D97EB5806}">
      <dgm:prSet/>
      <dgm:spPr/>
      <dgm:t>
        <a:bodyPr/>
        <a:lstStyle/>
        <a:p>
          <a:endParaRPr lang="it-IT"/>
        </a:p>
      </dgm:t>
    </dgm:pt>
    <dgm:pt modelId="{3135743D-98F2-4568-B9CD-649654D746C5}" type="pres">
      <dgm:prSet presAssocID="{0CB09220-AECE-4890-B2D4-075B7A52DF90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908C5C97-6A03-4ED7-9C53-A0F881896809}" type="pres">
      <dgm:prSet presAssocID="{0CB09220-AECE-4890-B2D4-075B7A52DF90}" presName="cycle" presStyleCnt="0"/>
      <dgm:spPr/>
      <dgm:t>
        <a:bodyPr/>
        <a:lstStyle/>
        <a:p>
          <a:endParaRPr lang="it-IT"/>
        </a:p>
      </dgm:t>
    </dgm:pt>
    <dgm:pt modelId="{4F672B0D-F5CD-4726-9517-2DD3269510D2}" type="pres">
      <dgm:prSet presAssocID="{0CB09220-AECE-4890-B2D4-075B7A52DF90}" presName="centerShape" presStyleCnt="0"/>
      <dgm:spPr/>
      <dgm:t>
        <a:bodyPr/>
        <a:lstStyle/>
        <a:p>
          <a:endParaRPr lang="it-IT"/>
        </a:p>
      </dgm:t>
    </dgm:pt>
    <dgm:pt modelId="{A73F9AB7-AAFF-42B2-B4DE-63BF4322F735}" type="pres">
      <dgm:prSet presAssocID="{0CB09220-AECE-4890-B2D4-075B7A52DF90}" presName="connSite" presStyleLbl="node1" presStyleIdx="0" presStyleCnt="4"/>
      <dgm:spPr/>
      <dgm:t>
        <a:bodyPr/>
        <a:lstStyle/>
        <a:p>
          <a:endParaRPr lang="it-IT"/>
        </a:p>
      </dgm:t>
    </dgm:pt>
    <dgm:pt modelId="{BC4955AA-6295-4D95-BEBD-A83D08F4AAB9}" type="pres">
      <dgm:prSet presAssocID="{0CB09220-AECE-4890-B2D4-075B7A52DF90}" presName="visible" presStyleLbl="node1" presStyleIdx="0" presStyleCnt="4" custScaleX="89943" custScaleY="87797" custLinFactNeighborX="2243" custLinFactNeighborY="-1813"/>
      <dgm:spPr>
        <a:solidFill>
          <a:srgbClr val="002060"/>
        </a:solidFill>
      </dgm:spPr>
      <dgm:t>
        <a:bodyPr/>
        <a:lstStyle/>
        <a:p>
          <a:endParaRPr lang="it-IT"/>
        </a:p>
      </dgm:t>
    </dgm:pt>
    <dgm:pt modelId="{2EB96B75-5C4C-40B0-A25D-4F740C762B8E}" type="pres">
      <dgm:prSet presAssocID="{F9803BF6-8C8F-485F-B332-C8984E03C263}" presName="Name25" presStyleLbl="parChTrans1D1" presStyleIdx="0" presStyleCnt="3"/>
      <dgm:spPr/>
      <dgm:t>
        <a:bodyPr/>
        <a:lstStyle/>
        <a:p>
          <a:endParaRPr lang="it-IT"/>
        </a:p>
      </dgm:t>
    </dgm:pt>
    <dgm:pt modelId="{F50FDD4B-75C5-4920-A12A-11A20605E4E9}" type="pres">
      <dgm:prSet presAssocID="{CEEB138D-E7BE-494F-BF1D-68AB8CB7FEBF}" presName="node" presStyleCnt="0"/>
      <dgm:spPr/>
      <dgm:t>
        <a:bodyPr/>
        <a:lstStyle/>
        <a:p>
          <a:endParaRPr lang="it-IT"/>
        </a:p>
      </dgm:t>
    </dgm:pt>
    <dgm:pt modelId="{7B1C29A9-1D66-4483-BB3D-16EAE518465F}" type="pres">
      <dgm:prSet presAssocID="{CEEB138D-E7BE-494F-BF1D-68AB8CB7FEBF}" presName="parentNode" presStyleLbl="node1" presStyleIdx="1" presStyleCnt="4" custScaleX="129879" custScaleY="118511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06FC244-1393-4863-B4CD-0F7D54C3A065}" type="pres">
      <dgm:prSet presAssocID="{CEEB138D-E7BE-494F-BF1D-68AB8CB7FEBF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B3D7B3E-3F52-4D1C-BDC2-847F69D7FC1B}" type="pres">
      <dgm:prSet presAssocID="{473EFA06-E6AE-4BC4-B04C-40EE2639C709}" presName="Name25" presStyleLbl="parChTrans1D1" presStyleIdx="1" presStyleCnt="3"/>
      <dgm:spPr/>
      <dgm:t>
        <a:bodyPr/>
        <a:lstStyle/>
        <a:p>
          <a:endParaRPr lang="it-IT"/>
        </a:p>
      </dgm:t>
    </dgm:pt>
    <dgm:pt modelId="{F4C953CF-065A-4709-854F-A528C575192E}" type="pres">
      <dgm:prSet presAssocID="{CE30C7F9-A777-41E2-AD73-B9E2B0F49EB1}" presName="node" presStyleCnt="0"/>
      <dgm:spPr/>
      <dgm:t>
        <a:bodyPr/>
        <a:lstStyle/>
        <a:p>
          <a:endParaRPr lang="it-IT"/>
        </a:p>
      </dgm:t>
    </dgm:pt>
    <dgm:pt modelId="{78A3B47A-5E8C-433B-BC16-6BA4EBF9A2E2}" type="pres">
      <dgm:prSet presAssocID="{CE30C7F9-A777-41E2-AD73-B9E2B0F49EB1}" presName="parentNode" presStyleLbl="node1" presStyleIdx="2" presStyleCnt="4" custScaleX="135707" custScaleY="128561" custLinFactNeighborX="31500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14966F0-5188-4CC8-8477-D81468E52D86}" type="pres">
      <dgm:prSet presAssocID="{CE30C7F9-A777-41E2-AD73-B9E2B0F49EB1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4CFA1FA-3BBF-4BB2-988D-88AFAFBAB49C}" type="pres">
      <dgm:prSet presAssocID="{9E6D4E44-F0C0-485A-B42B-6FFF2F184BE3}" presName="Name25" presStyleLbl="parChTrans1D1" presStyleIdx="2" presStyleCnt="3"/>
      <dgm:spPr/>
      <dgm:t>
        <a:bodyPr/>
        <a:lstStyle/>
        <a:p>
          <a:endParaRPr lang="it-IT"/>
        </a:p>
      </dgm:t>
    </dgm:pt>
    <dgm:pt modelId="{FF654756-DAF0-40AF-B194-B59921601531}" type="pres">
      <dgm:prSet presAssocID="{D165BE37-A0DF-4F32-869F-83AB3FE7E929}" presName="node" presStyleCnt="0"/>
      <dgm:spPr/>
      <dgm:t>
        <a:bodyPr/>
        <a:lstStyle/>
        <a:p>
          <a:endParaRPr lang="it-IT"/>
        </a:p>
      </dgm:t>
    </dgm:pt>
    <dgm:pt modelId="{3E15D9C9-BC3E-47E9-A2A3-67CDBD33565A}" type="pres">
      <dgm:prSet presAssocID="{D165BE37-A0DF-4F32-869F-83AB3FE7E929}" presName="parentNode" presStyleLbl="node1" presStyleIdx="3" presStyleCnt="4" custScaleX="129879" custScaleY="117750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F132B3F-5602-45A8-B7DC-901FD578C012}" type="pres">
      <dgm:prSet presAssocID="{D165BE37-A0DF-4F32-869F-83AB3FE7E929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4367F9A3-0244-475D-9A35-DE54FD94113A}" type="presOf" srcId="{CE30C7F9-A777-41E2-AD73-B9E2B0F49EB1}" destId="{78A3B47A-5E8C-433B-BC16-6BA4EBF9A2E2}" srcOrd="0" destOrd="0" presId="urn:microsoft.com/office/officeart/2005/8/layout/radial2"/>
    <dgm:cxn modelId="{9F42641B-E844-4432-AE48-DD77B486B6C2}" type="presOf" srcId="{0CB09220-AECE-4890-B2D4-075B7A52DF90}" destId="{3135743D-98F2-4568-B9CD-649654D746C5}" srcOrd="0" destOrd="0" presId="urn:microsoft.com/office/officeart/2005/8/layout/radial2"/>
    <dgm:cxn modelId="{BF2BFCAE-DD44-4D66-BA16-3C3897242757}" type="presOf" srcId="{9E6D4E44-F0C0-485A-B42B-6FFF2F184BE3}" destId="{24CFA1FA-3BBF-4BB2-988D-88AFAFBAB49C}" srcOrd="0" destOrd="0" presId="urn:microsoft.com/office/officeart/2005/8/layout/radial2"/>
    <dgm:cxn modelId="{5E6A4108-9F50-4E6C-AC5A-CC2ED667C874}" type="presOf" srcId="{473EFA06-E6AE-4BC4-B04C-40EE2639C709}" destId="{AB3D7B3E-3F52-4D1C-BDC2-847F69D7FC1B}" srcOrd="0" destOrd="0" presId="urn:microsoft.com/office/officeart/2005/8/layout/radial2"/>
    <dgm:cxn modelId="{E638DC5D-2887-4274-9C3F-788D97EB5806}" srcId="{0CB09220-AECE-4890-B2D4-075B7A52DF90}" destId="{D165BE37-A0DF-4F32-869F-83AB3FE7E929}" srcOrd="2" destOrd="0" parTransId="{9E6D4E44-F0C0-485A-B42B-6FFF2F184BE3}" sibTransId="{30132800-9670-47E0-B270-D4DAD45251A4}"/>
    <dgm:cxn modelId="{A9534B9E-FB37-4FB4-8BB6-A3D1D78D425D}" type="presOf" srcId="{F9803BF6-8C8F-485F-B332-C8984E03C263}" destId="{2EB96B75-5C4C-40B0-A25D-4F740C762B8E}" srcOrd="0" destOrd="0" presId="urn:microsoft.com/office/officeart/2005/8/layout/radial2"/>
    <dgm:cxn modelId="{25ED935E-8747-4033-92C7-EEEDC85F7950}" type="presOf" srcId="{CEEB138D-E7BE-494F-BF1D-68AB8CB7FEBF}" destId="{7B1C29A9-1D66-4483-BB3D-16EAE518465F}" srcOrd="0" destOrd="0" presId="urn:microsoft.com/office/officeart/2005/8/layout/radial2"/>
    <dgm:cxn modelId="{47562B1C-3607-4670-98B0-4090F3787DCC}" srcId="{0CB09220-AECE-4890-B2D4-075B7A52DF90}" destId="{CEEB138D-E7BE-494F-BF1D-68AB8CB7FEBF}" srcOrd="0" destOrd="0" parTransId="{F9803BF6-8C8F-485F-B332-C8984E03C263}" sibTransId="{2C27B1F1-AA89-499E-9B60-33AA9246B050}"/>
    <dgm:cxn modelId="{96EAB9B8-533B-48BF-ABAC-F328F04522AC}" srcId="{0CB09220-AECE-4890-B2D4-075B7A52DF90}" destId="{CE30C7F9-A777-41E2-AD73-B9E2B0F49EB1}" srcOrd="1" destOrd="0" parTransId="{473EFA06-E6AE-4BC4-B04C-40EE2639C709}" sibTransId="{B5C6AADC-ECAB-42DA-8B5F-22E4E3F1BD11}"/>
    <dgm:cxn modelId="{6CEBE7B1-D23E-4EE0-99C0-3EA9F4E12D0F}" type="presOf" srcId="{D165BE37-A0DF-4F32-869F-83AB3FE7E929}" destId="{3E15D9C9-BC3E-47E9-A2A3-67CDBD33565A}" srcOrd="0" destOrd="0" presId="urn:microsoft.com/office/officeart/2005/8/layout/radial2"/>
    <dgm:cxn modelId="{781FF321-516D-4524-999B-31FE6334F280}" type="presParOf" srcId="{3135743D-98F2-4568-B9CD-649654D746C5}" destId="{908C5C97-6A03-4ED7-9C53-A0F881896809}" srcOrd="0" destOrd="0" presId="urn:microsoft.com/office/officeart/2005/8/layout/radial2"/>
    <dgm:cxn modelId="{596A4B3B-8992-43DD-AB2C-ED398F7BA0E6}" type="presParOf" srcId="{908C5C97-6A03-4ED7-9C53-A0F881896809}" destId="{4F672B0D-F5CD-4726-9517-2DD3269510D2}" srcOrd="0" destOrd="0" presId="urn:microsoft.com/office/officeart/2005/8/layout/radial2"/>
    <dgm:cxn modelId="{1CEA0725-46C9-4F32-8DAB-9E0223E8F103}" type="presParOf" srcId="{4F672B0D-F5CD-4726-9517-2DD3269510D2}" destId="{A73F9AB7-AAFF-42B2-B4DE-63BF4322F735}" srcOrd="0" destOrd="0" presId="urn:microsoft.com/office/officeart/2005/8/layout/radial2"/>
    <dgm:cxn modelId="{EA52E806-A6BC-4893-BCC3-AA43AF82814A}" type="presParOf" srcId="{4F672B0D-F5CD-4726-9517-2DD3269510D2}" destId="{BC4955AA-6295-4D95-BEBD-A83D08F4AAB9}" srcOrd="1" destOrd="0" presId="urn:microsoft.com/office/officeart/2005/8/layout/radial2"/>
    <dgm:cxn modelId="{54C170E8-86D1-4F32-854E-E2297AEB1B46}" type="presParOf" srcId="{908C5C97-6A03-4ED7-9C53-A0F881896809}" destId="{2EB96B75-5C4C-40B0-A25D-4F740C762B8E}" srcOrd="1" destOrd="0" presId="urn:microsoft.com/office/officeart/2005/8/layout/radial2"/>
    <dgm:cxn modelId="{10ED67CB-6B7A-4456-8765-66877E063B8F}" type="presParOf" srcId="{908C5C97-6A03-4ED7-9C53-A0F881896809}" destId="{F50FDD4B-75C5-4920-A12A-11A20605E4E9}" srcOrd="2" destOrd="0" presId="urn:microsoft.com/office/officeart/2005/8/layout/radial2"/>
    <dgm:cxn modelId="{C07DFDDA-740A-4339-8F96-09D00D9A7734}" type="presParOf" srcId="{F50FDD4B-75C5-4920-A12A-11A20605E4E9}" destId="{7B1C29A9-1D66-4483-BB3D-16EAE518465F}" srcOrd="0" destOrd="0" presId="urn:microsoft.com/office/officeart/2005/8/layout/radial2"/>
    <dgm:cxn modelId="{F2064C63-ABBD-4148-BB95-964746565F0D}" type="presParOf" srcId="{F50FDD4B-75C5-4920-A12A-11A20605E4E9}" destId="{B06FC244-1393-4863-B4CD-0F7D54C3A065}" srcOrd="1" destOrd="0" presId="urn:microsoft.com/office/officeart/2005/8/layout/radial2"/>
    <dgm:cxn modelId="{F76E0FF2-235E-413F-8422-CBF64054ABC7}" type="presParOf" srcId="{908C5C97-6A03-4ED7-9C53-A0F881896809}" destId="{AB3D7B3E-3F52-4D1C-BDC2-847F69D7FC1B}" srcOrd="3" destOrd="0" presId="urn:microsoft.com/office/officeart/2005/8/layout/radial2"/>
    <dgm:cxn modelId="{384F87C3-FF2F-4997-A038-0424F7698C8F}" type="presParOf" srcId="{908C5C97-6A03-4ED7-9C53-A0F881896809}" destId="{F4C953CF-065A-4709-854F-A528C575192E}" srcOrd="4" destOrd="0" presId="urn:microsoft.com/office/officeart/2005/8/layout/radial2"/>
    <dgm:cxn modelId="{48CC900B-79B6-49EA-92D7-C67087708F6A}" type="presParOf" srcId="{F4C953CF-065A-4709-854F-A528C575192E}" destId="{78A3B47A-5E8C-433B-BC16-6BA4EBF9A2E2}" srcOrd="0" destOrd="0" presId="urn:microsoft.com/office/officeart/2005/8/layout/radial2"/>
    <dgm:cxn modelId="{5C889C1E-3769-4662-8746-EF09EEA4927D}" type="presParOf" srcId="{F4C953CF-065A-4709-854F-A528C575192E}" destId="{014966F0-5188-4CC8-8477-D81468E52D86}" srcOrd="1" destOrd="0" presId="urn:microsoft.com/office/officeart/2005/8/layout/radial2"/>
    <dgm:cxn modelId="{2CB3606C-56AF-42C0-B3F6-6D216EA792F5}" type="presParOf" srcId="{908C5C97-6A03-4ED7-9C53-A0F881896809}" destId="{24CFA1FA-3BBF-4BB2-988D-88AFAFBAB49C}" srcOrd="5" destOrd="0" presId="urn:microsoft.com/office/officeart/2005/8/layout/radial2"/>
    <dgm:cxn modelId="{83738B58-6EFB-4930-92C3-4454F9E7F7D7}" type="presParOf" srcId="{908C5C97-6A03-4ED7-9C53-A0F881896809}" destId="{FF654756-DAF0-40AF-B194-B59921601531}" srcOrd="6" destOrd="0" presId="urn:microsoft.com/office/officeart/2005/8/layout/radial2"/>
    <dgm:cxn modelId="{95A6CF2E-7CE9-48CD-9171-8A62550D6AD3}" type="presParOf" srcId="{FF654756-DAF0-40AF-B194-B59921601531}" destId="{3E15D9C9-BC3E-47E9-A2A3-67CDBD33565A}" srcOrd="0" destOrd="0" presId="urn:microsoft.com/office/officeart/2005/8/layout/radial2"/>
    <dgm:cxn modelId="{FD89E24B-DFC6-4312-920F-2EF8AC6A3D6A}" type="presParOf" srcId="{FF654756-DAF0-40AF-B194-B59921601531}" destId="{9F132B3F-5602-45A8-B7DC-901FD578C012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B3040B5-0E89-4C36-9589-42DCAEA9258C}">
      <dsp:nvSpPr>
        <dsp:cNvPr id="0" name=""/>
        <dsp:cNvSpPr/>
      </dsp:nvSpPr>
      <dsp:spPr>
        <a:xfrm>
          <a:off x="0" y="0"/>
          <a:ext cx="5129204" cy="3096344"/>
        </a:xfrm>
        <a:prstGeom prst="rightArrow">
          <a:avLst/>
        </a:prstGeom>
        <a:solidFill>
          <a:schemeClr val="accent1">
            <a:lumMod val="60000"/>
            <a:lumOff val="40000"/>
          </a:schemeClr>
        </a:solidFill>
        <a:ln w="28575">
          <a:solidFill>
            <a:schemeClr val="accent1">
              <a:lumMod val="75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880DF53-E17D-4B0E-807E-C882590156A9}">
      <dsp:nvSpPr>
        <dsp:cNvPr id="0" name=""/>
        <dsp:cNvSpPr/>
      </dsp:nvSpPr>
      <dsp:spPr>
        <a:xfrm>
          <a:off x="907" y="-42101"/>
          <a:ext cx="1411171" cy="208823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b="1" kern="1200" dirty="0" smtClean="0"/>
            <a:t>Reti Elettriche</a:t>
          </a:r>
          <a:endParaRPr lang="it-IT" sz="1800" b="1" kern="1200" dirty="0"/>
        </a:p>
      </dsp:txBody>
      <dsp:txXfrm>
        <a:off x="907" y="793191"/>
        <a:ext cx="1411171" cy="835292"/>
      </dsp:txXfrm>
    </dsp:sp>
    <dsp:sp modelId="{A38B5EB1-D8E5-4D41-8119-CBFAEFAF5A36}">
      <dsp:nvSpPr>
        <dsp:cNvPr id="0" name=""/>
        <dsp:cNvSpPr/>
      </dsp:nvSpPr>
      <dsp:spPr>
        <a:xfrm>
          <a:off x="46252" y="-39204"/>
          <a:ext cx="1320480" cy="940176"/>
        </a:xfrm>
        <a:prstGeom prst="flowChartAlternateProcess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87D194-5E2C-4F83-9440-B64C44069B95}">
      <dsp:nvSpPr>
        <dsp:cNvPr id="0" name=""/>
        <dsp:cNvSpPr/>
      </dsp:nvSpPr>
      <dsp:spPr>
        <a:xfrm>
          <a:off x="1454414" y="-42101"/>
          <a:ext cx="1411171" cy="208823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b="1" kern="1200" dirty="0" smtClean="0"/>
            <a:t>Impianti</a:t>
          </a:r>
          <a:endParaRPr lang="it-IT" sz="1800" b="1" kern="1200" dirty="0"/>
        </a:p>
      </dsp:txBody>
      <dsp:txXfrm>
        <a:off x="1454414" y="793191"/>
        <a:ext cx="1411171" cy="835292"/>
      </dsp:txXfrm>
    </dsp:sp>
    <dsp:sp modelId="{4328552B-A864-4DF7-BF67-4A8AF8F9FC5A}">
      <dsp:nvSpPr>
        <dsp:cNvPr id="0" name=""/>
        <dsp:cNvSpPr/>
      </dsp:nvSpPr>
      <dsp:spPr>
        <a:xfrm>
          <a:off x="1503455" y="-39204"/>
          <a:ext cx="1313088" cy="940176"/>
        </a:xfrm>
        <a:prstGeom prst="flowChartAlternateProcess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2A1222-D62F-41BE-9F90-59DD762574F1}">
      <dsp:nvSpPr>
        <dsp:cNvPr id="0" name=""/>
        <dsp:cNvSpPr/>
      </dsp:nvSpPr>
      <dsp:spPr>
        <a:xfrm>
          <a:off x="2907921" y="-42101"/>
          <a:ext cx="1411171" cy="208823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b="1" kern="1200" dirty="0" smtClean="0"/>
            <a:t>Edifici</a:t>
          </a:r>
          <a:endParaRPr lang="it-IT" sz="1800" b="1" kern="1200" dirty="0"/>
        </a:p>
      </dsp:txBody>
      <dsp:txXfrm>
        <a:off x="2907921" y="793191"/>
        <a:ext cx="1411171" cy="835292"/>
      </dsp:txXfrm>
    </dsp:sp>
    <dsp:sp modelId="{8AE1503D-94F0-4ED6-B632-57A559109C99}">
      <dsp:nvSpPr>
        <dsp:cNvPr id="0" name=""/>
        <dsp:cNvSpPr/>
      </dsp:nvSpPr>
      <dsp:spPr>
        <a:xfrm>
          <a:off x="2952519" y="-39204"/>
          <a:ext cx="1321975" cy="940176"/>
        </a:xfrm>
        <a:prstGeom prst="flowChartAlternateProcess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E6A4E3-31F0-4554-BF2F-4536182B7EA3}">
      <dsp:nvSpPr>
        <dsp:cNvPr id="0" name=""/>
        <dsp:cNvSpPr/>
      </dsp:nvSpPr>
      <dsp:spPr>
        <a:xfrm>
          <a:off x="172799" y="1439869"/>
          <a:ext cx="3974400" cy="690463"/>
        </a:xfrm>
        <a:prstGeom prst="leftRightArrow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4CFA1FA-3BBF-4BB2-988D-88AFAFBAB49C}">
      <dsp:nvSpPr>
        <dsp:cNvPr id="0" name=""/>
        <dsp:cNvSpPr/>
      </dsp:nvSpPr>
      <dsp:spPr>
        <a:xfrm rot="2611197">
          <a:off x="1439467" y="2610386"/>
          <a:ext cx="402376" cy="62402"/>
        </a:xfrm>
        <a:custGeom>
          <a:avLst/>
          <a:gdLst/>
          <a:ahLst/>
          <a:cxnLst/>
          <a:rect l="0" t="0" r="0" b="0"/>
          <a:pathLst>
            <a:path>
              <a:moveTo>
                <a:pt x="0" y="31201"/>
              </a:moveTo>
              <a:lnTo>
                <a:pt x="402376" y="3120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3D7B3E-3F52-4D1C-BDC2-847F69D7FC1B}">
      <dsp:nvSpPr>
        <dsp:cNvPr id="0" name=""/>
        <dsp:cNvSpPr/>
      </dsp:nvSpPr>
      <dsp:spPr>
        <a:xfrm>
          <a:off x="1494767" y="1866153"/>
          <a:ext cx="737937" cy="62402"/>
        </a:xfrm>
        <a:custGeom>
          <a:avLst/>
          <a:gdLst/>
          <a:ahLst/>
          <a:cxnLst/>
          <a:rect l="0" t="0" r="0" b="0"/>
          <a:pathLst>
            <a:path>
              <a:moveTo>
                <a:pt x="0" y="31201"/>
              </a:moveTo>
              <a:lnTo>
                <a:pt x="737937" y="3120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B96B75-5C4C-40B0-A25D-4F740C762B8E}">
      <dsp:nvSpPr>
        <dsp:cNvPr id="0" name=""/>
        <dsp:cNvSpPr/>
      </dsp:nvSpPr>
      <dsp:spPr>
        <a:xfrm rot="18988803">
          <a:off x="1439780" y="1122703"/>
          <a:ext cx="400100" cy="62402"/>
        </a:xfrm>
        <a:custGeom>
          <a:avLst/>
          <a:gdLst/>
          <a:ahLst/>
          <a:cxnLst/>
          <a:rect l="0" t="0" r="0" b="0"/>
          <a:pathLst>
            <a:path>
              <a:moveTo>
                <a:pt x="0" y="31201"/>
              </a:moveTo>
              <a:lnTo>
                <a:pt x="400100" y="3120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4955AA-6295-4D95-BEBD-A83D08F4AAB9}">
      <dsp:nvSpPr>
        <dsp:cNvPr id="0" name=""/>
        <dsp:cNvSpPr/>
      </dsp:nvSpPr>
      <dsp:spPr>
        <a:xfrm>
          <a:off x="78281" y="1064330"/>
          <a:ext cx="1639077" cy="1599969"/>
        </a:xfrm>
        <a:prstGeom prst="ellipse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1C29A9-1D66-4483-BB3D-16EAE518465F}">
      <dsp:nvSpPr>
        <dsp:cNvPr id="0" name=""/>
        <dsp:cNvSpPr/>
      </dsp:nvSpPr>
      <dsp:spPr>
        <a:xfrm>
          <a:off x="1566807" y="-98944"/>
          <a:ext cx="1420110" cy="1295811"/>
        </a:xfrm>
        <a:prstGeom prst="ellipse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1" kern="1200" dirty="0" smtClean="0"/>
            <a:t>MOBILITÀ ELETTRICA</a:t>
          </a:r>
          <a:endParaRPr lang="it-IT" sz="1400" b="1" kern="1200" dirty="0"/>
        </a:p>
      </dsp:txBody>
      <dsp:txXfrm>
        <a:off x="1566807" y="-98944"/>
        <a:ext cx="1420110" cy="1295811"/>
      </dsp:txXfrm>
    </dsp:sp>
    <dsp:sp modelId="{78A3B47A-5E8C-433B-BC16-6BA4EBF9A2E2}">
      <dsp:nvSpPr>
        <dsp:cNvPr id="0" name=""/>
        <dsp:cNvSpPr/>
      </dsp:nvSpPr>
      <dsp:spPr>
        <a:xfrm>
          <a:off x="2232704" y="1194504"/>
          <a:ext cx="1483834" cy="1405699"/>
        </a:xfrm>
        <a:prstGeom prst="ellipse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it-IT" sz="1400" b="1" kern="1200" dirty="0" smtClean="0"/>
            <a:t>PRODUZIONE </a:t>
          </a:r>
          <a:r>
            <a:rPr lang="it-IT" sz="1400" b="1" kern="1200" dirty="0" err="1" smtClean="0"/>
            <a:t>DI</a:t>
          </a:r>
          <a:r>
            <a:rPr lang="it-IT" sz="1400" b="1" kern="1200" dirty="0" smtClean="0"/>
            <a:t> ENERGIA DA FER</a:t>
          </a:r>
          <a:endParaRPr lang="it-IT" sz="1400" b="1" kern="1200" dirty="0"/>
        </a:p>
      </dsp:txBody>
      <dsp:txXfrm>
        <a:off x="2232704" y="1194504"/>
        <a:ext cx="1483834" cy="1405699"/>
      </dsp:txXfrm>
    </dsp:sp>
    <dsp:sp modelId="{3E15D9C9-BC3E-47E9-A2A3-67CDBD33565A}">
      <dsp:nvSpPr>
        <dsp:cNvPr id="0" name=""/>
        <dsp:cNvSpPr/>
      </dsp:nvSpPr>
      <dsp:spPr>
        <a:xfrm>
          <a:off x="1566807" y="2602001"/>
          <a:ext cx="1420110" cy="1287490"/>
        </a:xfrm>
        <a:prstGeom prst="ellipse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1" kern="1200" dirty="0" smtClean="0"/>
            <a:t>ACCUMULO ENERGETICO</a:t>
          </a:r>
          <a:endParaRPr lang="it-IT" sz="1400" b="1" kern="1200" dirty="0"/>
        </a:p>
      </dsp:txBody>
      <dsp:txXfrm>
        <a:off x="1566807" y="2602001"/>
        <a:ext cx="1420110" cy="12874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CE6929-A016-442F-994B-ACDA17331277}" type="datetimeFigureOut">
              <a:rPr lang="it-IT" smtClean="0"/>
              <a:pPr/>
              <a:t>14/11/2012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0E3C19-16A6-49F3-A491-9AE8CAAC5713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Giuseppe\Desktop\1_FINALE i-NEXT (Set_2012)\LOGO NUOVI\logo I-next2.2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504" y="6409903"/>
            <a:ext cx="648072" cy="355834"/>
          </a:xfrm>
          <a:prstGeom prst="rect">
            <a:avLst/>
          </a:prstGeom>
          <a:noFill/>
        </p:spPr>
      </p:pic>
      <p:cxnSp>
        <p:nvCxnSpPr>
          <p:cNvPr id="5" name="Connettore 1 4"/>
          <p:cNvCxnSpPr/>
          <p:nvPr userDrawn="1"/>
        </p:nvCxnSpPr>
        <p:spPr>
          <a:xfrm>
            <a:off x="866825" y="6476578"/>
            <a:ext cx="8277175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2"/>
          <p:cNvSpPr txBox="1">
            <a:spLocks noChangeArrowheads="1"/>
          </p:cNvSpPr>
          <p:nvPr userDrawn="1"/>
        </p:nvSpPr>
        <p:spPr bwMode="auto">
          <a:xfrm>
            <a:off x="799009" y="6558111"/>
            <a:ext cx="7056784" cy="28803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Unicode MS" pitchFamily="34" charset="-128"/>
                <a:ea typeface="+mj-ea"/>
                <a:cs typeface="Times New Roman" pitchFamily="18" charset="0"/>
              </a:rPr>
              <a:t>I</a:t>
            </a:r>
            <a:r>
              <a:rPr kumimoji="0" lang="en-US" sz="1100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 Unicode MS" pitchFamily="34" charset="-128"/>
                <a:ea typeface="+mj-ea"/>
                <a:cs typeface="Times New Roman" pitchFamily="18" charset="0"/>
              </a:rPr>
              <a:t>nnovation for Gree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Unicode MS" pitchFamily="34" charset="-128"/>
                <a:ea typeface="+mj-ea"/>
                <a:cs typeface="Times New Roman" pitchFamily="18" charset="0"/>
              </a:rPr>
              <a:t>N</a:t>
            </a:r>
            <a:r>
              <a:rPr kumimoji="0" lang="en-US" sz="110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 Unicode MS" pitchFamily="34" charset="-128"/>
                <a:ea typeface="+mj-ea"/>
                <a:cs typeface="Times New Roman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Unicode MS" pitchFamily="34" charset="-128"/>
                <a:ea typeface="+mj-ea"/>
                <a:cs typeface="Times New Roman" pitchFamily="18" charset="0"/>
              </a:rPr>
              <a:t>E</a:t>
            </a:r>
            <a:r>
              <a:rPr lang="en-US" sz="1100" kern="0" dirty="0" smtClean="0">
                <a:solidFill>
                  <a:srgbClr val="00B050"/>
                </a:solidFill>
                <a:latin typeface="Arial Unicode MS" pitchFamily="34" charset="-128"/>
                <a:ea typeface="+mj-ea"/>
                <a:cs typeface="Times New Roman" pitchFamily="18" charset="0"/>
              </a:rPr>
              <a:t>nergy</a:t>
            </a:r>
            <a:r>
              <a:rPr lang="en-US" sz="1100" kern="0" dirty="0" smtClean="0">
                <a:solidFill>
                  <a:schemeClr val="accent1"/>
                </a:solidFill>
                <a:latin typeface="Arial Unicode MS" pitchFamily="34" charset="-128"/>
                <a:ea typeface="+mj-ea"/>
                <a:cs typeface="Times New Roman" pitchFamily="18" charset="0"/>
              </a:rPr>
              <a:t> </a:t>
            </a:r>
            <a:r>
              <a:rPr lang="en-US" sz="1100" kern="0" dirty="0" smtClean="0">
                <a:solidFill>
                  <a:srgbClr val="00B050"/>
                </a:solidFill>
                <a:latin typeface="Arial Unicode MS" pitchFamily="34" charset="-128"/>
                <a:ea typeface="+mj-ea"/>
                <a:cs typeface="Times New Roman" pitchFamily="18" charset="0"/>
              </a:rPr>
              <a:t>and e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Unicode MS" pitchFamily="34" charset="-128"/>
                <a:ea typeface="+mj-ea"/>
                <a:cs typeface="Times New Roman" pitchFamily="18" charset="0"/>
              </a:rPr>
              <a:t>X</a:t>
            </a:r>
            <a:r>
              <a:rPr lang="en-US" sz="1100" kern="0" dirty="0" smtClean="0">
                <a:solidFill>
                  <a:srgbClr val="00B050"/>
                </a:solidFill>
                <a:latin typeface="Arial Unicode MS" pitchFamily="34" charset="-128"/>
                <a:ea typeface="+mj-ea"/>
                <a:cs typeface="Times New Roman" pitchFamily="18" charset="0"/>
              </a:rPr>
              <a:t>change in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Unicode MS" pitchFamily="34" charset="-128"/>
                <a:ea typeface="+mj-ea"/>
                <a:cs typeface="Times New Roman" pitchFamily="18" charset="0"/>
              </a:rPr>
              <a:t>T</a:t>
            </a:r>
            <a:r>
              <a:rPr lang="en-US" sz="1100" kern="0" dirty="0" smtClean="0">
                <a:solidFill>
                  <a:srgbClr val="00B050"/>
                </a:solidFill>
                <a:latin typeface="Arial Unicode MS" pitchFamily="34" charset="-128"/>
                <a:ea typeface="+mj-ea"/>
                <a:cs typeface="Times New Roman" pitchFamily="18" charset="0"/>
              </a:rPr>
              <a:t>ransportation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Immagine 7" descr="logo firma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452320" y="6518059"/>
            <a:ext cx="1663105" cy="311366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Giuseppe\Desktop\1_FINALE i-NEXT (Set_2012)\LOGO NUOVI\logo I-next2.2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504" y="6409903"/>
            <a:ext cx="648072" cy="355834"/>
          </a:xfrm>
          <a:prstGeom prst="rect">
            <a:avLst/>
          </a:prstGeom>
          <a:noFill/>
        </p:spPr>
      </p:pic>
      <p:sp>
        <p:nvSpPr>
          <p:cNvPr id="9" name="Rectangle 2"/>
          <p:cNvSpPr txBox="1">
            <a:spLocks noChangeArrowheads="1"/>
          </p:cNvSpPr>
          <p:nvPr userDrawn="1"/>
        </p:nvSpPr>
        <p:spPr bwMode="auto">
          <a:xfrm>
            <a:off x="799009" y="6558111"/>
            <a:ext cx="7056784" cy="28803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Unicode MS" pitchFamily="34" charset="-128"/>
                <a:ea typeface="+mj-ea"/>
                <a:cs typeface="Times New Roman" pitchFamily="18" charset="0"/>
              </a:rPr>
              <a:t>I</a:t>
            </a:r>
            <a:r>
              <a:rPr kumimoji="0" lang="en-US" sz="1100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 Unicode MS" pitchFamily="34" charset="-128"/>
                <a:ea typeface="+mj-ea"/>
                <a:cs typeface="Times New Roman" pitchFamily="18" charset="0"/>
              </a:rPr>
              <a:t>nnovation for Gree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Unicode MS" pitchFamily="34" charset="-128"/>
                <a:ea typeface="+mj-ea"/>
                <a:cs typeface="Times New Roman" pitchFamily="18" charset="0"/>
              </a:rPr>
              <a:t>N</a:t>
            </a:r>
            <a:r>
              <a:rPr kumimoji="0" lang="en-US" sz="110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 Unicode MS" pitchFamily="34" charset="-128"/>
                <a:ea typeface="+mj-ea"/>
                <a:cs typeface="Times New Roman" pitchFamily="18" charset="0"/>
              </a:rPr>
              <a:t> 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Unicode MS" pitchFamily="34" charset="-128"/>
                <a:ea typeface="+mj-ea"/>
                <a:cs typeface="Times New Roman" pitchFamily="18" charset="0"/>
              </a:rPr>
              <a:t>E</a:t>
            </a:r>
            <a:r>
              <a:rPr lang="en-US" sz="1100" kern="0" dirty="0" smtClean="0">
                <a:solidFill>
                  <a:srgbClr val="00B050"/>
                </a:solidFill>
                <a:latin typeface="Arial Unicode MS" pitchFamily="34" charset="-128"/>
                <a:ea typeface="+mj-ea"/>
                <a:cs typeface="Times New Roman" pitchFamily="18" charset="0"/>
              </a:rPr>
              <a:t>nergy</a:t>
            </a:r>
            <a:r>
              <a:rPr lang="en-US" sz="1100" kern="0" dirty="0" smtClean="0">
                <a:solidFill>
                  <a:schemeClr val="accent1"/>
                </a:solidFill>
                <a:latin typeface="Arial Unicode MS" pitchFamily="34" charset="-128"/>
                <a:ea typeface="+mj-ea"/>
                <a:cs typeface="Times New Roman" pitchFamily="18" charset="0"/>
              </a:rPr>
              <a:t> </a:t>
            </a:r>
            <a:r>
              <a:rPr lang="en-US" sz="1100" kern="0" dirty="0" smtClean="0">
                <a:solidFill>
                  <a:srgbClr val="00B050"/>
                </a:solidFill>
                <a:latin typeface="Arial Unicode MS" pitchFamily="34" charset="-128"/>
                <a:ea typeface="+mj-ea"/>
                <a:cs typeface="Times New Roman" pitchFamily="18" charset="0"/>
              </a:rPr>
              <a:t>and e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Unicode MS" pitchFamily="34" charset="-128"/>
                <a:ea typeface="+mj-ea"/>
                <a:cs typeface="Times New Roman" pitchFamily="18" charset="0"/>
              </a:rPr>
              <a:t>X</a:t>
            </a:r>
            <a:r>
              <a:rPr lang="en-US" sz="1100" kern="0" dirty="0" smtClean="0">
                <a:solidFill>
                  <a:srgbClr val="00B050"/>
                </a:solidFill>
                <a:latin typeface="Arial Unicode MS" pitchFamily="34" charset="-128"/>
                <a:ea typeface="+mj-ea"/>
                <a:cs typeface="Times New Roman" pitchFamily="18" charset="0"/>
              </a:rPr>
              <a:t>change in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Unicode MS" pitchFamily="34" charset="-128"/>
                <a:ea typeface="+mj-ea"/>
                <a:cs typeface="Times New Roman" pitchFamily="18" charset="0"/>
              </a:rPr>
              <a:t>T</a:t>
            </a:r>
            <a:r>
              <a:rPr lang="en-US" sz="1100" kern="0" dirty="0" smtClean="0">
                <a:solidFill>
                  <a:srgbClr val="00B050"/>
                </a:solidFill>
                <a:latin typeface="Arial Unicode MS" pitchFamily="34" charset="-128"/>
                <a:ea typeface="+mj-ea"/>
                <a:cs typeface="Times New Roman" pitchFamily="18" charset="0"/>
              </a:rPr>
              <a:t>ransportation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7" name="Connettore 1 6"/>
          <p:cNvCxnSpPr/>
          <p:nvPr userDrawn="1"/>
        </p:nvCxnSpPr>
        <p:spPr>
          <a:xfrm>
            <a:off x="866825" y="6476578"/>
            <a:ext cx="8277175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magine 10" descr="logo firma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452320" y="6518059"/>
            <a:ext cx="1663105" cy="311366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Giuseppe\Desktop\1_FINALE i-NEXT (Set_2012)\LOGO NUOVI\logo I-next2.2.jpg"/>
          <p:cNvPicPr>
            <a:picLocks noChangeAspect="1" noChangeArrowheads="1"/>
          </p:cNvPicPr>
          <p:nvPr userDrawn="1"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504" y="6409903"/>
            <a:ext cx="648072" cy="355834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4.jpe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9.jpeg"/><Relationship Id="rId7" Type="http://schemas.openxmlformats.org/officeDocument/2006/relationships/diagramColors" Target="../diagrams/colors3.xml"/><Relationship Id="rId12" Type="http://schemas.openxmlformats.org/officeDocument/2006/relationships/image" Target="../media/image60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11" Type="http://schemas.openxmlformats.org/officeDocument/2006/relationships/image" Target="../media/image59.jpeg"/><Relationship Id="rId5" Type="http://schemas.openxmlformats.org/officeDocument/2006/relationships/diagramLayout" Target="../diagrams/layout3.xml"/><Relationship Id="rId10" Type="http://schemas.openxmlformats.org/officeDocument/2006/relationships/image" Target="../media/image58.jpeg"/><Relationship Id="rId4" Type="http://schemas.openxmlformats.org/officeDocument/2006/relationships/diagramData" Target="../diagrams/data3.xml"/><Relationship Id="rId9" Type="http://schemas.openxmlformats.org/officeDocument/2006/relationships/image" Target="../media/image5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64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emf"/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jpeg"/><Relationship Id="rId5" Type="http://schemas.openxmlformats.org/officeDocument/2006/relationships/image" Target="../media/image18.jpeg"/><Relationship Id="rId10" Type="http://schemas.openxmlformats.org/officeDocument/2006/relationships/image" Target="../media/image23.png"/><Relationship Id="rId4" Type="http://schemas.openxmlformats.org/officeDocument/2006/relationships/image" Target="../media/image17.jpeg"/><Relationship Id="rId9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png"/><Relationship Id="rId7" Type="http://schemas.openxmlformats.org/officeDocument/2006/relationships/image" Target="../media/image37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png"/><Relationship Id="rId10" Type="http://schemas.openxmlformats.org/officeDocument/2006/relationships/image" Target="../media/image40.jpe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41.emf"/><Relationship Id="rId7" Type="http://schemas.openxmlformats.org/officeDocument/2006/relationships/diagramColors" Target="../diagrams/colors2.xml"/><Relationship Id="rId12" Type="http://schemas.openxmlformats.org/officeDocument/2006/relationships/image" Target="../media/image48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47.png"/><Relationship Id="rId5" Type="http://schemas.openxmlformats.org/officeDocument/2006/relationships/diagramLayout" Target="../diagrams/layout2.xml"/><Relationship Id="rId10" Type="http://schemas.openxmlformats.org/officeDocument/2006/relationships/image" Target="../media/image46.jpeg"/><Relationship Id="rId4" Type="http://schemas.openxmlformats.org/officeDocument/2006/relationships/diagramData" Target="../diagrams/data2.xml"/><Relationship Id="rId9" Type="http://schemas.openxmlformats.org/officeDocument/2006/relationships/image" Target="../media/image4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5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image" Target="../media/image29.jpeg"/><Relationship Id="rId7" Type="http://schemas.openxmlformats.org/officeDocument/2006/relationships/image" Target="../media/image55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po 16"/>
          <p:cNvGrpSpPr/>
          <p:nvPr/>
        </p:nvGrpSpPr>
        <p:grpSpPr>
          <a:xfrm>
            <a:off x="1164834" y="4033639"/>
            <a:ext cx="6902648" cy="2592288"/>
            <a:chOff x="1475656" y="3212010"/>
            <a:chExt cx="6902648" cy="2592288"/>
          </a:xfrm>
        </p:grpSpPr>
        <p:pic>
          <p:nvPicPr>
            <p:cNvPr id="1331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75656" y="4005064"/>
              <a:ext cx="6902648" cy="1580555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13315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14813" y="5525244"/>
              <a:ext cx="339328" cy="225475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13316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-149373">
              <a:off x="3473649" y="5357813"/>
              <a:ext cx="306958" cy="330398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13317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214938" y="5479481"/>
              <a:ext cx="741164" cy="324817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13318" name="Picture 6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6466998" y="3212010"/>
              <a:ext cx="517922" cy="540246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13319" name="Picture 7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721322" y="4705946"/>
              <a:ext cx="2482453" cy="287982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13320" name="Picture 8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188148" y="4455915"/>
              <a:ext cx="803672" cy="884039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13321" name="Picture 9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808263" y="4732734"/>
              <a:ext cx="5130105" cy="1009055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13322" name="Picture 10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714501" y="5206008"/>
              <a:ext cx="321469" cy="321469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13323" name="Picture 11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518048" y="4241601"/>
              <a:ext cx="705445" cy="776883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</p:grpSp>
      <p:sp>
        <p:nvSpPr>
          <p:cNvPr id="13324" name="Rectangle 12"/>
          <p:cNvSpPr>
            <a:spLocks/>
          </p:cNvSpPr>
          <p:nvPr/>
        </p:nvSpPr>
        <p:spPr bwMode="auto">
          <a:xfrm>
            <a:off x="1164834" y="3533576"/>
            <a:ext cx="3751610" cy="500063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solidFill>
                  <a:srgbClr val="558E28"/>
                </a:solidFill>
                <a:latin typeface="Lithos Pro Regular" charset="0"/>
                <a:ea typeface="Lithos Pro Regular" charset="0"/>
                <a:cs typeface="Lithos Pro Regular" charset="0"/>
                <a:sym typeface="Lithos Pro Regular" charset="0"/>
              </a:rPr>
              <a:t>ECOCITY</a:t>
            </a:r>
          </a:p>
        </p:txBody>
      </p:sp>
      <p:sp>
        <p:nvSpPr>
          <p:cNvPr id="13325" name="Rectangle 13"/>
          <p:cNvSpPr>
            <a:spLocks/>
          </p:cNvSpPr>
          <p:nvPr/>
        </p:nvSpPr>
        <p:spPr bwMode="auto">
          <a:xfrm>
            <a:off x="467544" y="4189268"/>
            <a:ext cx="2363404" cy="492443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solidFill>
                  <a:srgbClr val="558E28"/>
                </a:solidFill>
                <a:latin typeface="Lithos Pro Regular" charset="0"/>
                <a:ea typeface="Lithos Pro Regular" charset="0"/>
                <a:cs typeface="Lithos Pro Regular" charset="0"/>
                <a:sym typeface="Lithos Pro Regular" charset="0"/>
              </a:rPr>
              <a:t>SMARTCITY</a:t>
            </a:r>
          </a:p>
        </p:txBody>
      </p:sp>
      <p:pic>
        <p:nvPicPr>
          <p:cNvPr id="15" name="Picture 3" descr="C:\Users\Giuseppe\Desktop\1_FINALE i-NEXT (Set_2012)\LOGO NUOVI\logo I-next2.2.jpg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188640"/>
            <a:ext cx="2160240" cy="1186113"/>
          </a:xfrm>
          <a:prstGeom prst="rect">
            <a:avLst/>
          </a:prstGeom>
          <a:noFill/>
        </p:spPr>
      </p:pic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107504" y="1450876"/>
            <a:ext cx="7056784" cy="108012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Unicode MS" pitchFamily="34" charset="-128"/>
                <a:ea typeface="+mj-ea"/>
                <a:cs typeface="Times New Roman" pitchFamily="18" charset="0"/>
              </a:rPr>
              <a:t>I</a:t>
            </a:r>
            <a:r>
              <a:rPr kumimoji="0" lang="en-US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 Unicode MS" pitchFamily="34" charset="-128"/>
                <a:ea typeface="+mj-ea"/>
                <a:cs typeface="Times New Roman" pitchFamily="18" charset="0"/>
              </a:rPr>
              <a:t>nnovation for Gree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Unicode MS" pitchFamily="34" charset="-128"/>
                <a:ea typeface="+mj-ea"/>
                <a:cs typeface="Times New Roman" pitchFamily="18" charset="0"/>
              </a:rPr>
              <a:t>N</a:t>
            </a: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 Unicode MS" pitchFamily="34" charset="-128"/>
                <a:ea typeface="+mj-ea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Unicode MS" pitchFamily="34" charset="-128"/>
                <a:ea typeface="+mj-ea"/>
                <a:cs typeface="Times New Roman" pitchFamily="18" charset="0"/>
              </a:rPr>
              <a:t>E</a:t>
            </a:r>
            <a:r>
              <a:rPr lang="en-US" kern="0" dirty="0" smtClean="0">
                <a:solidFill>
                  <a:srgbClr val="00B050"/>
                </a:solidFill>
                <a:latin typeface="Arial Unicode MS" pitchFamily="34" charset="-128"/>
                <a:ea typeface="+mj-ea"/>
                <a:cs typeface="Times New Roman" pitchFamily="18" charset="0"/>
              </a:rPr>
              <a:t>nergy</a:t>
            </a:r>
            <a:r>
              <a:rPr lang="en-US" kern="0" dirty="0" smtClean="0">
                <a:solidFill>
                  <a:schemeClr val="accent1"/>
                </a:solidFill>
                <a:latin typeface="Arial Unicode MS" pitchFamily="34" charset="-128"/>
                <a:ea typeface="+mj-ea"/>
                <a:cs typeface="Times New Roman" pitchFamily="18" charset="0"/>
              </a:rPr>
              <a:t> </a:t>
            </a:r>
            <a:r>
              <a:rPr lang="en-US" kern="0" dirty="0" smtClean="0">
                <a:solidFill>
                  <a:srgbClr val="00B050"/>
                </a:solidFill>
                <a:latin typeface="Arial Unicode MS" pitchFamily="34" charset="-128"/>
                <a:ea typeface="+mj-ea"/>
                <a:cs typeface="Times New Roman" pitchFamily="18" charset="0"/>
              </a:rPr>
              <a:t>and</a:t>
            </a:r>
            <a:r>
              <a:rPr lang="en-US" sz="2000" kern="0" dirty="0" smtClean="0">
                <a:solidFill>
                  <a:srgbClr val="00B050"/>
                </a:solidFill>
                <a:latin typeface="Arial Unicode MS" pitchFamily="34" charset="-128"/>
                <a:ea typeface="+mj-ea"/>
                <a:cs typeface="Times New Roman" pitchFamily="18" charset="0"/>
              </a:rPr>
              <a:t> e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Unicode MS" pitchFamily="34" charset="-128"/>
                <a:ea typeface="+mj-ea"/>
                <a:cs typeface="Times New Roman" pitchFamily="18" charset="0"/>
              </a:rPr>
              <a:t>X</a:t>
            </a:r>
            <a:r>
              <a:rPr lang="en-US" kern="0" dirty="0" smtClean="0">
                <a:solidFill>
                  <a:srgbClr val="00B050"/>
                </a:solidFill>
                <a:latin typeface="Arial Unicode MS" pitchFamily="34" charset="-128"/>
                <a:ea typeface="+mj-ea"/>
                <a:cs typeface="Times New Roman" pitchFamily="18" charset="0"/>
              </a:rPr>
              <a:t>change in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Unicode MS" pitchFamily="34" charset="-128"/>
                <a:ea typeface="+mj-ea"/>
                <a:cs typeface="Times New Roman" pitchFamily="18" charset="0"/>
              </a:rPr>
              <a:t>T</a:t>
            </a:r>
            <a:r>
              <a:rPr lang="en-US" kern="0" dirty="0" err="1" smtClean="0">
                <a:solidFill>
                  <a:srgbClr val="00B050"/>
                </a:solidFill>
                <a:latin typeface="Arial Unicode MS" pitchFamily="34" charset="-128"/>
                <a:ea typeface="+mj-ea"/>
                <a:cs typeface="Times New Roman" pitchFamily="18" charset="0"/>
              </a:rPr>
              <a:t>ransportation</a:t>
            </a:r>
            <a:endParaRPr lang="en-US" kern="0" dirty="0" smtClean="0">
              <a:solidFill>
                <a:srgbClr val="00B050"/>
              </a:solidFill>
              <a:latin typeface="Arial Unicode MS" pitchFamily="34" charset="-128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i="1" kern="0" dirty="0" smtClean="0">
                <a:latin typeface="Arial Unicode MS" pitchFamily="34" charset="-128"/>
                <a:ea typeface="+mj-ea"/>
                <a:cs typeface="Times New Roman" pitchFamily="18" charset="0"/>
              </a:rPr>
              <a:t>Laura </a:t>
            </a:r>
            <a:r>
              <a:rPr lang="en-US" i="1" kern="0" dirty="0" err="1" smtClean="0">
                <a:latin typeface="Arial Unicode MS" pitchFamily="34" charset="-128"/>
                <a:ea typeface="+mj-ea"/>
                <a:cs typeface="Times New Roman" pitchFamily="18" charset="0"/>
              </a:rPr>
              <a:t>Andaloro</a:t>
            </a:r>
            <a:endParaRPr lang="en-US" i="1" kern="0" dirty="0" smtClean="0">
              <a:latin typeface="Arial Unicode MS" pitchFamily="34" charset="-128"/>
              <a:ea typeface="+mj-ea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8" name="Picture 1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E0E2E6"/>
              </a:clrFrom>
              <a:clrTo>
                <a:srgbClr val="E0E2E6">
                  <a:alpha val="0"/>
                </a:srgbClr>
              </a:clrTo>
            </a:clrChange>
          </a:blip>
          <a:srcRect t="53333"/>
          <a:stretch>
            <a:fillRect/>
          </a:stretch>
        </p:blipFill>
        <p:spPr bwMode="auto">
          <a:xfrm>
            <a:off x="6084168" y="2276872"/>
            <a:ext cx="2664296" cy="116563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</p:pic>
      <p:pic>
        <p:nvPicPr>
          <p:cNvPr id="19" name="Immagine 18" descr="logo firma.jpg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39952" y="116632"/>
            <a:ext cx="4896544" cy="1080120"/>
          </a:xfrm>
          <a:prstGeom prst="rect">
            <a:avLst/>
          </a:prstGeom>
        </p:spPr>
      </p:pic>
      <p:sp>
        <p:nvSpPr>
          <p:cNvPr id="20" name="Rettangolo 19"/>
          <p:cNvSpPr/>
          <p:nvPr/>
        </p:nvSpPr>
        <p:spPr>
          <a:xfrm>
            <a:off x="6084168" y="3501008"/>
            <a:ext cx="26642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400" dirty="0" smtClean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Napoli, </a:t>
            </a:r>
            <a:r>
              <a:rPr lang="it-IT" sz="1400" dirty="0" smtClean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16/11/2012</a:t>
            </a:r>
            <a:endParaRPr lang="it-IT" sz="1400" dirty="0">
              <a:latin typeface="Arial Rounded MT Bold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7"/>
          <p:cNvGrpSpPr/>
          <p:nvPr/>
        </p:nvGrpSpPr>
        <p:grpSpPr>
          <a:xfrm>
            <a:off x="276562" y="874812"/>
            <a:ext cx="1542713" cy="1048784"/>
            <a:chOff x="1066799" y="1219199"/>
            <a:chExt cx="1828800" cy="1625600"/>
          </a:xfrm>
          <a:solidFill>
            <a:schemeClr val="accent1">
              <a:lumMod val="75000"/>
            </a:schemeClr>
          </a:solidFill>
        </p:grpSpPr>
        <p:sp>
          <p:nvSpPr>
            <p:cNvPr id="3" name="Rettangolo arrotondato 2"/>
            <p:cNvSpPr/>
            <p:nvPr/>
          </p:nvSpPr>
          <p:spPr>
            <a:xfrm>
              <a:off x="1066799" y="1219199"/>
              <a:ext cx="1828800" cy="162560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Rettangolo 3"/>
            <p:cNvSpPr/>
            <p:nvPr/>
          </p:nvSpPr>
          <p:spPr>
            <a:xfrm>
              <a:off x="1146154" y="1298554"/>
              <a:ext cx="1670090" cy="146689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u="none" kern="1200" dirty="0" smtClean="0"/>
                <a:t>Smart Mobility e last-mile logistic</a:t>
              </a:r>
              <a:endParaRPr lang="it-IT" sz="1600" u="none" kern="1200" dirty="0"/>
            </a:p>
          </p:txBody>
        </p:sp>
      </p:grpSp>
      <p:pic>
        <p:nvPicPr>
          <p:cNvPr id="5" name="Picture 21" descr="A plug-in hybrid-electric vehicle (PHEV)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112837" y="215920"/>
            <a:ext cx="1072394" cy="764808"/>
          </a:xfrm>
          <a:prstGeom prst="rect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</p:pic>
      <p:grpSp>
        <p:nvGrpSpPr>
          <p:cNvPr id="6" name="Gruppo 10"/>
          <p:cNvGrpSpPr/>
          <p:nvPr/>
        </p:nvGrpSpPr>
        <p:grpSpPr>
          <a:xfrm>
            <a:off x="1890271" y="836712"/>
            <a:ext cx="1457593" cy="1106388"/>
            <a:chOff x="2133600" y="1219199"/>
            <a:chExt cx="1828800" cy="1625600"/>
          </a:xfrm>
          <a:solidFill>
            <a:schemeClr val="accent1">
              <a:lumMod val="75000"/>
            </a:schemeClr>
          </a:solidFill>
        </p:grpSpPr>
        <p:sp>
          <p:nvSpPr>
            <p:cNvPr id="7" name="Rettangolo arrotondato 6"/>
            <p:cNvSpPr/>
            <p:nvPr/>
          </p:nvSpPr>
          <p:spPr>
            <a:xfrm>
              <a:off x="2133600" y="1219199"/>
              <a:ext cx="1828800" cy="162560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ettangolo 7"/>
            <p:cNvSpPr/>
            <p:nvPr/>
          </p:nvSpPr>
          <p:spPr>
            <a:xfrm>
              <a:off x="2212955" y="1298554"/>
              <a:ext cx="1670090" cy="146689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u="none" kern="1200" noProof="0" dirty="0" smtClean="0"/>
                <a:t>Renewable energy e   smart grid</a:t>
              </a:r>
            </a:p>
          </p:txBody>
        </p:sp>
      </p:grpSp>
      <p:pic>
        <p:nvPicPr>
          <p:cNvPr id="9" name="Picture 4" descr="C:\Users\Giuseppe\Desktop\imagesCAH9CO9U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547664" y="157304"/>
            <a:ext cx="1062687" cy="785818"/>
          </a:xfrm>
          <a:prstGeom prst="rect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</p:pic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2987824" y="141014"/>
            <a:ext cx="5544616" cy="911721"/>
          </a:xfrm>
          <a:prstGeom prst="rect">
            <a:avLst/>
          </a:prstGeom>
        </p:spPr>
        <p:txBody>
          <a:bodyPr>
            <a:noAutofit/>
          </a:bodyPr>
          <a:lstStyle/>
          <a:p>
            <a:pPr marL="628650" marR="0" lvl="0" indent="-6286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600" b="1" dirty="0" smtClean="0">
                <a:solidFill>
                  <a:schemeClr val="accent5">
                    <a:lumMod val="75000"/>
                  </a:schemeClr>
                </a:solidFill>
                <a:latin typeface="Arial Rounded MT Bold" pitchFamily="34" charset="0"/>
                <a:ea typeface="Arial Unicode MS" pitchFamily="34" charset="-128"/>
                <a:cs typeface="Arial" pitchFamily="34" charset="0"/>
              </a:rPr>
              <a:t>Infrastrutture e soluzioni ICT per </a:t>
            </a:r>
            <a:r>
              <a:rPr lang="it-IT" sz="2600" b="1" dirty="0" err="1" smtClean="0">
                <a:solidFill>
                  <a:schemeClr val="accent5">
                    <a:lumMod val="75000"/>
                  </a:schemeClr>
                </a:solidFill>
                <a:latin typeface="Arial Rounded MT Bold" pitchFamily="34" charset="0"/>
                <a:ea typeface="Arial Unicode MS" pitchFamily="34" charset="-128"/>
                <a:cs typeface="Arial" pitchFamily="34" charset="0"/>
              </a:rPr>
              <a:t>smart</a:t>
            </a:r>
            <a:r>
              <a:rPr lang="it-IT" sz="2600" b="1" dirty="0" smtClean="0">
                <a:solidFill>
                  <a:schemeClr val="accent5">
                    <a:lumMod val="75000"/>
                  </a:schemeClr>
                </a:solidFill>
                <a:latin typeface="Arial Rounded MT Bold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it-IT" sz="2600" b="1" dirty="0" err="1" smtClean="0">
                <a:solidFill>
                  <a:schemeClr val="accent5">
                    <a:lumMod val="75000"/>
                  </a:schemeClr>
                </a:solidFill>
                <a:latin typeface="Arial Rounded MT Bold" pitchFamily="34" charset="0"/>
                <a:ea typeface="Arial Unicode MS" pitchFamily="34" charset="-128"/>
                <a:cs typeface="Arial" pitchFamily="34" charset="0"/>
              </a:rPr>
              <a:t>grid</a:t>
            </a:r>
            <a:r>
              <a:rPr lang="it-IT" sz="2600" b="1" dirty="0" smtClean="0">
                <a:solidFill>
                  <a:schemeClr val="accent5">
                    <a:lumMod val="75000"/>
                  </a:schemeClr>
                </a:solidFill>
                <a:latin typeface="Arial Rounded MT Bold" pitchFamily="34" charset="0"/>
                <a:ea typeface="Arial Unicode MS" pitchFamily="34" charset="-128"/>
                <a:cs typeface="Arial" pitchFamily="34" charset="0"/>
              </a:rPr>
              <a:t> e ITS</a:t>
            </a:r>
            <a:endParaRPr kumimoji="0" lang="it-IT" sz="2600" b="1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Arial Rounded MT Bold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3491880" y="1196752"/>
            <a:ext cx="5472608" cy="83099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it-IT" sz="1600" dirty="0" smtClean="0">
                <a:solidFill>
                  <a:schemeClr val="tx2">
                    <a:lumMod val="75000"/>
                  </a:schemeClr>
                </a:solidFill>
                <a:latin typeface="Arial Rounded MT Bold" pitchFamily="34" charset="0"/>
              </a:rPr>
              <a:t>Realizzazione di infrastrutture HD e SW in grado di gestire tutti gli elementi della rete per la trasmissione, ricezione ed elaborazione di informazioni </a:t>
            </a:r>
          </a:p>
        </p:txBody>
      </p:sp>
      <p:grpSp>
        <p:nvGrpSpPr>
          <p:cNvPr id="27" name="Gruppo 26"/>
          <p:cNvGrpSpPr/>
          <p:nvPr/>
        </p:nvGrpSpPr>
        <p:grpSpPr>
          <a:xfrm>
            <a:off x="107504" y="2420888"/>
            <a:ext cx="5256584" cy="3790548"/>
            <a:chOff x="107504" y="2420888"/>
            <a:chExt cx="5256584" cy="3790548"/>
          </a:xfrm>
        </p:grpSpPr>
        <p:graphicFrame>
          <p:nvGraphicFramePr>
            <p:cNvPr id="12" name="Diagramma 11"/>
            <p:cNvGraphicFramePr/>
            <p:nvPr/>
          </p:nvGraphicFramePr>
          <p:xfrm>
            <a:off x="107504" y="2420888"/>
            <a:ext cx="5256584" cy="379054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sp>
          <p:nvSpPr>
            <p:cNvPr id="13" name="CasellaDiTesto 12"/>
            <p:cNvSpPr txBox="1"/>
            <p:nvPr/>
          </p:nvSpPr>
          <p:spPr>
            <a:xfrm>
              <a:off x="323528" y="4006805"/>
              <a:ext cx="12858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3600" dirty="0" smtClean="0">
                  <a:solidFill>
                    <a:schemeClr val="bg1"/>
                  </a:solidFill>
                </a:rPr>
                <a:t>ICT</a:t>
              </a:r>
              <a:endParaRPr lang="it-IT" sz="3600" dirty="0">
                <a:solidFill>
                  <a:schemeClr val="bg1"/>
                </a:solidFill>
              </a:endParaRPr>
            </a:p>
          </p:txBody>
        </p:sp>
      </p:grpSp>
      <p:sp>
        <p:nvSpPr>
          <p:cNvPr id="14" name="CasellaDiTesto 13"/>
          <p:cNvSpPr txBox="1"/>
          <p:nvPr/>
        </p:nvSpPr>
        <p:spPr>
          <a:xfrm>
            <a:off x="3104406" y="2232050"/>
            <a:ext cx="17464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>
                <a:solidFill>
                  <a:schemeClr val="tx2">
                    <a:lumMod val="75000"/>
                  </a:schemeClr>
                </a:solidFill>
              </a:rPr>
              <a:t>Logistica</a:t>
            </a:r>
            <a:endParaRPr lang="it-IT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3104406" y="2577098"/>
            <a:ext cx="26196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>
                <a:solidFill>
                  <a:schemeClr val="tx2">
                    <a:lumMod val="75000"/>
                  </a:schemeClr>
                </a:solidFill>
              </a:rPr>
              <a:t>Circuiti di distribuzione</a:t>
            </a:r>
            <a:endParaRPr lang="it-IT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3104406" y="2946430"/>
            <a:ext cx="26196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>
                <a:solidFill>
                  <a:schemeClr val="tx2">
                    <a:lumMod val="75000"/>
                  </a:schemeClr>
                </a:solidFill>
              </a:rPr>
              <a:t>ITS</a:t>
            </a:r>
            <a:endParaRPr lang="it-IT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3896494" y="3744218"/>
            <a:ext cx="37026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>
                <a:solidFill>
                  <a:schemeClr val="tx2">
                    <a:lumMod val="75000"/>
                  </a:schemeClr>
                </a:solidFill>
              </a:rPr>
              <a:t>Sviluppo dei sistemi di produzione EE</a:t>
            </a:r>
            <a:endParaRPr lang="it-IT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3896494" y="4101408"/>
            <a:ext cx="37026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>
                <a:solidFill>
                  <a:schemeClr val="tx2">
                    <a:lumMod val="75000"/>
                  </a:schemeClr>
                </a:solidFill>
              </a:rPr>
              <a:t>Elasticità della domanda</a:t>
            </a:r>
            <a:endParaRPr lang="it-IT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3896494" y="4458598"/>
            <a:ext cx="37026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>
                <a:solidFill>
                  <a:schemeClr val="tx2">
                    <a:lumMod val="75000"/>
                  </a:schemeClr>
                </a:solidFill>
              </a:rPr>
              <a:t>Sicurezza del servizio di fornitura</a:t>
            </a:r>
            <a:endParaRPr lang="it-IT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3176414" y="5240399"/>
            <a:ext cx="40598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>
                <a:solidFill>
                  <a:schemeClr val="tx2">
                    <a:lumMod val="75000"/>
                  </a:schemeClr>
                </a:solidFill>
              </a:rPr>
              <a:t>Sistemi di storage innovativi</a:t>
            </a:r>
            <a:endParaRPr lang="it-IT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3176414" y="5597589"/>
            <a:ext cx="40598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>
                <a:solidFill>
                  <a:schemeClr val="tx2">
                    <a:lumMod val="75000"/>
                  </a:schemeClr>
                </a:solidFill>
              </a:rPr>
              <a:t>Utilizzo dell’Idrogeno</a:t>
            </a:r>
            <a:endParaRPr lang="it-IT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3176414" y="5954779"/>
            <a:ext cx="40598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>
                <a:solidFill>
                  <a:schemeClr val="tx2">
                    <a:lumMod val="75000"/>
                  </a:schemeClr>
                </a:solidFill>
              </a:rPr>
              <a:t>Community and Residential Energy Storage</a:t>
            </a:r>
            <a:endParaRPr lang="it-IT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050" name="Picture 2" descr="http://www.wharc-online.org/wp/wp-content/uploads/2012/08/ICT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740352" y="3789040"/>
            <a:ext cx="1224136" cy="918102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</p:pic>
      <p:pic>
        <p:nvPicPr>
          <p:cNvPr id="2052" name="Picture 4" descr="http://www.spoudmet.civil.upatras.gr/images/img08_en.jpg"/>
          <p:cNvPicPr>
            <a:picLocks noChangeAspect="1" noChangeArrowheads="1"/>
          </p:cNvPicPr>
          <p:nvPr/>
        </p:nvPicPr>
        <p:blipFill>
          <a:blip r:embed="rId10" cstate="print"/>
          <a:srcRect r="33069"/>
          <a:stretch>
            <a:fillRect/>
          </a:stretch>
        </p:blipFill>
        <p:spPr bwMode="auto">
          <a:xfrm>
            <a:off x="5364088" y="2342286"/>
            <a:ext cx="1728192" cy="809469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</p:pic>
      <p:pic>
        <p:nvPicPr>
          <p:cNvPr id="2054" name="Picture 6" descr="http://t0.gstatic.com/images?q=tbn:ANd9GcRCGxSO78QN4EJWXaWqn0_5mOXCMi2zfRTcOVC_edqYpjDmJ3zI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351510" y="2170956"/>
            <a:ext cx="1612978" cy="1152128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</p:pic>
      <p:pic>
        <p:nvPicPr>
          <p:cNvPr id="2056" name="Picture 8" descr="http://greentechlead.com/admin/newses/smart-grid.jpg"/>
          <p:cNvPicPr>
            <a:picLocks noChangeAspect="1" noChangeArrowheads="1"/>
          </p:cNvPicPr>
          <p:nvPr/>
        </p:nvPicPr>
        <p:blipFill>
          <a:blip r:embed="rId12" cstate="print"/>
          <a:srcRect t="20160" r="2166" b="16841"/>
          <a:stretch>
            <a:fillRect/>
          </a:stretch>
        </p:blipFill>
        <p:spPr bwMode="auto">
          <a:xfrm>
            <a:off x="7092280" y="5157192"/>
            <a:ext cx="1872208" cy="1063755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po 7"/>
          <p:cNvGrpSpPr/>
          <p:nvPr/>
        </p:nvGrpSpPr>
        <p:grpSpPr>
          <a:xfrm>
            <a:off x="276562" y="868048"/>
            <a:ext cx="1542713" cy="1048784"/>
            <a:chOff x="1066799" y="1219199"/>
            <a:chExt cx="1828800" cy="1625600"/>
          </a:xfrm>
          <a:solidFill>
            <a:schemeClr val="accent1">
              <a:lumMod val="75000"/>
            </a:schemeClr>
          </a:solidFill>
        </p:grpSpPr>
        <p:sp>
          <p:nvSpPr>
            <p:cNvPr id="18" name="Rettangolo arrotondato 17"/>
            <p:cNvSpPr/>
            <p:nvPr/>
          </p:nvSpPr>
          <p:spPr>
            <a:xfrm>
              <a:off x="1066799" y="1219199"/>
              <a:ext cx="1828800" cy="162560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Rettangolo 18"/>
            <p:cNvSpPr/>
            <p:nvPr/>
          </p:nvSpPr>
          <p:spPr>
            <a:xfrm>
              <a:off x="1146154" y="1298554"/>
              <a:ext cx="1670090" cy="146689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u="none" kern="1200" dirty="0" smtClean="0"/>
                <a:t>Smart Mobility e last-mile logistic</a:t>
              </a:r>
              <a:endParaRPr lang="it-IT" sz="1600" u="none" kern="1200" dirty="0"/>
            </a:p>
          </p:txBody>
        </p:sp>
      </p:grpSp>
      <p:pic>
        <p:nvPicPr>
          <p:cNvPr id="20" name="Picture 21" descr="A plug-in hybrid-electric vehicle (PHEV)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112837" y="215920"/>
            <a:ext cx="1072394" cy="764808"/>
          </a:xfrm>
          <a:prstGeom prst="rect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</p:pic>
      <p:grpSp>
        <p:nvGrpSpPr>
          <p:cNvPr id="21" name="Gruppo 10"/>
          <p:cNvGrpSpPr/>
          <p:nvPr/>
        </p:nvGrpSpPr>
        <p:grpSpPr>
          <a:xfrm>
            <a:off x="1890271" y="836712"/>
            <a:ext cx="1457593" cy="1087338"/>
            <a:chOff x="2133600" y="1219199"/>
            <a:chExt cx="1828800" cy="1625600"/>
          </a:xfrm>
          <a:solidFill>
            <a:schemeClr val="accent1">
              <a:lumMod val="75000"/>
            </a:schemeClr>
          </a:solidFill>
        </p:grpSpPr>
        <p:sp>
          <p:nvSpPr>
            <p:cNvPr id="22" name="Rettangolo arrotondato 21"/>
            <p:cNvSpPr/>
            <p:nvPr/>
          </p:nvSpPr>
          <p:spPr>
            <a:xfrm>
              <a:off x="2133600" y="1219199"/>
              <a:ext cx="1828800" cy="162560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Rettangolo 22"/>
            <p:cNvSpPr/>
            <p:nvPr/>
          </p:nvSpPr>
          <p:spPr>
            <a:xfrm>
              <a:off x="2212955" y="1298554"/>
              <a:ext cx="1670090" cy="146689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u="none" kern="1200" noProof="0" dirty="0" smtClean="0"/>
                <a:t>Renewable energy e   smart grid</a:t>
              </a:r>
            </a:p>
          </p:txBody>
        </p:sp>
      </p:grpSp>
      <p:pic>
        <p:nvPicPr>
          <p:cNvPr id="24" name="Picture 4" descr="C:\Users\Giuseppe\Desktop\imagesCAH9CO9U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547664" y="157304"/>
            <a:ext cx="1062687" cy="785818"/>
          </a:xfrm>
          <a:prstGeom prst="rect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</p:pic>
      <p:sp>
        <p:nvSpPr>
          <p:cNvPr id="25" name="Rectangle 2"/>
          <p:cNvSpPr txBox="1">
            <a:spLocks noChangeArrowheads="1"/>
          </p:cNvSpPr>
          <p:nvPr/>
        </p:nvSpPr>
        <p:spPr>
          <a:xfrm>
            <a:off x="3203848" y="141015"/>
            <a:ext cx="4824536" cy="551682"/>
          </a:xfrm>
          <a:prstGeom prst="rect">
            <a:avLst/>
          </a:prstGeom>
        </p:spPr>
        <p:txBody>
          <a:bodyPr>
            <a:noAutofit/>
          </a:bodyPr>
          <a:lstStyle/>
          <a:p>
            <a:pPr marL="628650" marR="0" lvl="0" indent="-6286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600" b="1" dirty="0" smtClean="0">
                <a:solidFill>
                  <a:schemeClr val="accent5">
                    <a:lumMod val="75000"/>
                  </a:schemeClr>
                </a:solidFill>
                <a:latin typeface="Arial Rounded MT Bold" pitchFamily="34" charset="0"/>
                <a:ea typeface="Arial Unicode MS" pitchFamily="34" charset="-128"/>
                <a:cs typeface="Arial" pitchFamily="34" charset="0"/>
              </a:rPr>
              <a:t>Life </a:t>
            </a:r>
            <a:r>
              <a:rPr lang="it-IT" sz="2600" b="1" dirty="0" err="1" smtClean="0">
                <a:solidFill>
                  <a:schemeClr val="accent5">
                    <a:lumMod val="75000"/>
                  </a:schemeClr>
                </a:solidFill>
                <a:latin typeface="Arial Rounded MT Bold" pitchFamily="34" charset="0"/>
                <a:ea typeface="Arial Unicode MS" pitchFamily="34" charset="-128"/>
                <a:cs typeface="Arial" pitchFamily="34" charset="0"/>
              </a:rPr>
              <a:t>Cycle</a:t>
            </a:r>
            <a:r>
              <a:rPr lang="it-IT" sz="2600" b="1" dirty="0" smtClean="0">
                <a:solidFill>
                  <a:schemeClr val="accent5">
                    <a:lumMod val="75000"/>
                  </a:schemeClr>
                </a:solidFill>
                <a:latin typeface="Arial Rounded MT Bold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it-IT" sz="2600" b="1" dirty="0" err="1" smtClean="0">
                <a:solidFill>
                  <a:schemeClr val="accent5">
                    <a:lumMod val="75000"/>
                  </a:schemeClr>
                </a:solidFill>
                <a:latin typeface="Arial Rounded MT Bold" pitchFamily="34" charset="0"/>
                <a:ea typeface="Arial Unicode MS" pitchFamily="34" charset="-128"/>
                <a:cs typeface="Arial" pitchFamily="34" charset="0"/>
              </a:rPr>
              <a:t>Assessment</a:t>
            </a:r>
            <a:r>
              <a:rPr lang="it-IT" sz="2600" b="1" dirty="0" smtClean="0">
                <a:solidFill>
                  <a:schemeClr val="accent5">
                    <a:lumMod val="75000"/>
                  </a:schemeClr>
                </a:solidFill>
                <a:latin typeface="Arial Rounded MT Bold" pitchFamily="34" charset="0"/>
                <a:ea typeface="Arial Unicode MS" pitchFamily="34" charset="-128"/>
                <a:cs typeface="Arial" pitchFamily="34" charset="0"/>
              </a:rPr>
              <a:t> - LCA</a:t>
            </a:r>
            <a:endParaRPr kumimoji="0" lang="it-IT" sz="2600" b="1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Arial Rounded MT Bold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4283968" y="908720"/>
            <a:ext cx="4536504" cy="58477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it-IT" sz="1600" b="1" dirty="0" smtClean="0">
                <a:solidFill>
                  <a:schemeClr val="tx2">
                    <a:lumMod val="75000"/>
                  </a:schemeClr>
                </a:solidFill>
              </a:rPr>
              <a:t>Adozione di criteri di eco-design  per la progettazione di sistemi di accumulo </a:t>
            </a:r>
          </a:p>
        </p:txBody>
      </p:sp>
      <p:sp>
        <p:nvSpPr>
          <p:cNvPr id="28" name="CasellaDiTesto 27"/>
          <p:cNvSpPr txBox="1"/>
          <p:nvPr/>
        </p:nvSpPr>
        <p:spPr>
          <a:xfrm>
            <a:off x="281160" y="4149080"/>
            <a:ext cx="3714776" cy="58477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it-IT" sz="1600" b="1" dirty="0" smtClean="0">
                <a:solidFill>
                  <a:schemeClr val="tx2">
                    <a:lumMod val="75000"/>
                  </a:schemeClr>
                </a:solidFill>
              </a:rPr>
              <a:t>LCA di componenti di involucro e di impianto e valutazioni ambientali</a:t>
            </a:r>
            <a:endParaRPr lang="it-IT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9" name="CasellaDiTesto 28"/>
          <p:cNvSpPr txBox="1"/>
          <p:nvPr/>
        </p:nvSpPr>
        <p:spPr>
          <a:xfrm>
            <a:off x="281160" y="4746049"/>
            <a:ext cx="3714776" cy="830997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lvl="0"/>
            <a:r>
              <a:rPr lang="it-IT" sz="1600" b="1" dirty="0" smtClean="0">
                <a:solidFill>
                  <a:schemeClr val="tx2">
                    <a:lumMod val="75000"/>
                  </a:schemeClr>
                </a:solidFill>
              </a:rPr>
              <a:t>LCA  degli impianti alimentati da FER e valutazione dei benefici </a:t>
            </a:r>
            <a:r>
              <a:rPr lang="it-IT" sz="1600" b="1" dirty="0" err="1" smtClean="0">
                <a:solidFill>
                  <a:schemeClr val="tx2">
                    <a:lumMod val="75000"/>
                  </a:schemeClr>
                </a:solidFill>
              </a:rPr>
              <a:t>energetico-ambientali</a:t>
            </a:r>
            <a:endParaRPr lang="it-IT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1" name="Picture 6" descr="http://t2.gstatic.com/images?q=tbn:ANd9GcTiExdPQJJLYqORNpfa7j-Uz8XT7NCOZiEbPDkL96PEbtzm489wKQ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95936" y="4653136"/>
            <a:ext cx="1440159" cy="1440160"/>
          </a:xfrm>
          <a:prstGeom prst="rect">
            <a:avLst/>
          </a:prstGeom>
          <a:noFill/>
        </p:spPr>
      </p:pic>
      <p:pic>
        <p:nvPicPr>
          <p:cNvPr id="32" name="Picture 8" descr="http://t2.gstatic.com/images?q=tbn:ANd9GcQfKY-fThPAR59dLnUWx_N5gzMPjGEe1O_-bFOh2NiRNCsEU3pd"/>
          <p:cNvPicPr>
            <a:picLocks noChangeAspect="1" noChangeArrowheads="1"/>
          </p:cNvPicPr>
          <p:nvPr/>
        </p:nvPicPr>
        <p:blipFill>
          <a:blip r:embed="rId5" cstate="print"/>
          <a:srcRect b="10372"/>
          <a:stretch>
            <a:fillRect/>
          </a:stretch>
        </p:blipFill>
        <p:spPr bwMode="auto">
          <a:xfrm>
            <a:off x="395536" y="2204864"/>
            <a:ext cx="2448272" cy="1656184"/>
          </a:xfrm>
          <a:prstGeom prst="rect">
            <a:avLst/>
          </a:prstGeom>
          <a:noFill/>
        </p:spPr>
      </p:pic>
      <p:sp>
        <p:nvSpPr>
          <p:cNvPr id="33" name="CasellaDiTesto 32"/>
          <p:cNvSpPr txBox="1"/>
          <p:nvPr/>
        </p:nvSpPr>
        <p:spPr>
          <a:xfrm>
            <a:off x="281160" y="5589240"/>
            <a:ext cx="3714776" cy="58477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lvl="0"/>
            <a:r>
              <a:rPr lang="it-IT" sz="1600" b="1" dirty="0" smtClean="0">
                <a:solidFill>
                  <a:schemeClr val="tx2">
                    <a:lumMod val="75000"/>
                  </a:schemeClr>
                </a:solidFill>
              </a:rPr>
              <a:t>Definizione di una metodologia per la tracciabilità della </a:t>
            </a:r>
            <a:r>
              <a:rPr lang="it-IT" sz="1600" b="1" dirty="0" err="1" smtClean="0">
                <a:solidFill>
                  <a:schemeClr val="tx2">
                    <a:lumMod val="75000"/>
                  </a:schemeClr>
                </a:solidFill>
              </a:rPr>
              <a:t>Carbon</a:t>
            </a:r>
            <a:r>
              <a:rPr lang="it-IT" sz="16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it-IT" sz="1600" b="1" dirty="0" err="1" smtClean="0">
                <a:solidFill>
                  <a:schemeClr val="tx2">
                    <a:lumMod val="75000"/>
                  </a:schemeClr>
                </a:solidFill>
              </a:rPr>
              <a:t>foot</a:t>
            </a:r>
            <a:r>
              <a:rPr lang="it-IT" sz="16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it-IT" sz="1600" b="1" dirty="0" err="1" smtClean="0">
                <a:solidFill>
                  <a:schemeClr val="tx2">
                    <a:lumMod val="75000"/>
                  </a:schemeClr>
                </a:solidFill>
              </a:rPr>
              <a:t>print</a:t>
            </a:r>
            <a:endParaRPr lang="it-IT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194" name="Picture 2" descr="http://www.dmti.unifi.it/upload/sub/eco%20design/Immagine%20ciclo%20LCA_Ecodesign_2.jpg"/>
          <p:cNvPicPr>
            <a:picLocks noChangeAspect="1" noChangeArrowheads="1"/>
          </p:cNvPicPr>
          <p:nvPr/>
        </p:nvPicPr>
        <p:blipFill>
          <a:blip r:embed="rId6" cstate="print"/>
          <a:srcRect r="34350"/>
          <a:stretch>
            <a:fillRect/>
          </a:stretch>
        </p:blipFill>
        <p:spPr bwMode="auto">
          <a:xfrm>
            <a:off x="4427984" y="1628800"/>
            <a:ext cx="3528392" cy="237626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  <p:pic>
        <p:nvPicPr>
          <p:cNvPr id="30" name="Picture 4" descr="C:\Users\Giuseppe\Desktop\Life-Cycl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52120" y="3720022"/>
            <a:ext cx="3135024" cy="258929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79512" y="116632"/>
            <a:ext cx="8712968" cy="571504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it-IT" sz="2600" b="1" dirty="0" smtClean="0">
                <a:solidFill>
                  <a:schemeClr val="accent5">
                    <a:lumMod val="75000"/>
                  </a:schemeClr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Territori di sperimentazione</a:t>
            </a:r>
            <a:endParaRPr lang="zu-ZA" sz="2600" b="1" dirty="0" smtClean="0">
              <a:solidFill>
                <a:schemeClr val="accent5">
                  <a:lumMod val="75000"/>
                </a:schemeClr>
              </a:solidFill>
              <a:latin typeface="Arial Rounded MT Bold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>
              <a:spcBef>
                <a:spcPct val="0"/>
              </a:spcBef>
              <a:defRPr/>
            </a:pPr>
            <a:endParaRPr lang="en-US" sz="2600" b="1" dirty="0" smtClean="0">
              <a:solidFill>
                <a:schemeClr val="accent5">
                  <a:lumMod val="75000"/>
                </a:schemeClr>
              </a:solidFill>
              <a:latin typeface="Arial Rounded MT Bold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3" name="Immagine 2" descr="C:\Users\Giuseppe\Desktop\3641116-day_to_day_Bagheria.jpg"/>
          <p:cNvPicPr/>
          <p:nvPr/>
        </p:nvPicPr>
        <p:blipFill>
          <a:blip r:embed="rId2" cstate="print"/>
          <a:srcRect l="3412" r="1986"/>
          <a:stretch>
            <a:fillRect/>
          </a:stretch>
        </p:blipFill>
        <p:spPr bwMode="auto">
          <a:xfrm>
            <a:off x="395536" y="840209"/>
            <a:ext cx="3888432" cy="23762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338" name="Picture 2" descr="http://t3.gstatic.com/images?q=tbn:ANd9GcQi59m2NvMFJAx0TcthNmMmeYvkEeC4eHKMTtxO0oWIbLS-DLDp_g"/>
          <p:cNvPicPr>
            <a:picLocks noChangeAspect="1" noChangeArrowheads="1"/>
          </p:cNvPicPr>
          <p:nvPr/>
        </p:nvPicPr>
        <p:blipFill>
          <a:blip r:embed="rId3" cstate="print"/>
          <a:srcRect l="1703" t="3030" r="4652" b="12121"/>
          <a:stretch>
            <a:fillRect/>
          </a:stretch>
        </p:blipFill>
        <p:spPr bwMode="auto">
          <a:xfrm>
            <a:off x="4788024" y="840209"/>
            <a:ext cx="3888432" cy="23762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340" name="Picture 4" descr="http://t1.gstatic.com/images?q=tbn:ANd9GcTbre_-nAKvhwHI2FFJLell4KFalQD0myGN4KkU19oWIhd0e-WCH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61109" y="3717032"/>
            <a:ext cx="3816424" cy="23762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Rettangolo 6"/>
          <p:cNvSpPr/>
          <p:nvPr/>
        </p:nvSpPr>
        <p:spPr>
          <a:xfrm>
            <a:off x="395536" y="3265239"/>
            <a:ext cx="38884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400" b="1" dirty="0" smtClean="0">
                <a:solidFill>
                  <a:schemeClr val="tx2">
                    <a:lumMod val="75000"/>
                  </a:schemeClr>
                </a:solidFill>
                <a:latin typeface="Arial Rounded MT Bold" pitchFamily="34" charset="0"/>
              </a:rPr>
              <a:t>BAGHERIA (PA)</a:t>
            </a:r>
          </a:p>
        </p:txBody>
      </p:sp>
      <p:sp>
        <p:nvSpPr>
          <p:cNvPr id="8" name="Rettangolo 7"/>
          <p:cNvSpPr/>
          <p:nvPr/>
        </p:nvSpPr>
        <p:spPr>
          <a:xfrm>
            <a:off x="4788024" y="3265239"/>
            <a:ext cx="38884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400" b="1" dirty="0" smtClean="0">
                <a:solidFill>
                  <a:schemeClr val="tx2">
                    <a:lumMod val="75000"/>
                  </a:schemeClr>
                </a:solidFill>
                <a:latin typeface="Arial Rounded MT Bold" pitchFamily="34" charset="0"/>
              </a:rPr>
              <a:t>PARCO VALLE DEI TEMPLI (AG)</a:t>
            </a:r>
          </a:p>
        </p:txBody>
      </p:sp>
      <p:sp>
        <p:nvSpPr>
          <p:cNvPr id="9" name="Rettangolo 8"/>
          <p:cNvSpPr/>
          <p:nvPr/>
        </p:nvSpPr>
        <p:spPr>
          <a:xfrm>
            <a:off x="2195736" y="6156012"/>
            <a:ext cx="453650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400" b="1" dirty="0" smtClean="0">
                <a:solidFill>
                  <a:schemeClr val="tx2">
                    <a:lumMod val="75000"/>
                  </a:schemeClr>
                </a:solidFill>
                <a:latin typeface="Arial Rounded MT Bold" pitchFamily="34" charset="0"/>
              </a:rPr>
              <a:t>CITTADELLA UNIVERSITARIA </a:t>
            </a:r>
            <a:r>
              <a:rPr lang="it-IT" sz="1400" b="1" dirty="0" err="1" smtClean="0">
                <a:solidFill>
                  <a:schemeClr val="tx2">
                    <a:lumMod val="75000"/>
                  </a:schemeClr>
                </a:solidFill>
                <a:latin typeface="Arial Rounded MT Bold" pitchFamily="34" charset="0"/>
              </a:rPr>
              <a:t>DI</a:t>
            </a:r>
            <a:r>
              <a:rPr lang="it-IT" sz="1400" b="1" dirty="0" smtClean="0">
                <a:solidFill>
                  <a:schemeClr val="tx2">
                    <a:lumMod val="75000"/>
                  </a:schemeClr>
                </a:solidFill>
                <a:latin typeface="Arial Rounded MT Bold" pitchFamily="34" charset="0"/>
              </a:rPr>
              <a:t> PALERMO (PA)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00583" y="116632"/>
            <a:ext cx="8892480" cy="504056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spcBef>
                <a:spcPct val="0"/>
              </a:spcBef>
            </a:pPr>
            <a:r>
              <a:rPr lang="it-IT" sz="2600" b="1" dirty="0" smtClean="0">
                <a:solidFill>
                  <a:schemeClr val="accent5">
                    <a:lumMod val="75000"/>
                  </a:schemeClr>
                </a:solidFill>
                <a:latin typeface="Arial Rounded MT Bold" pitchFamily="34" charset="0"/>
                <a:ea typeface="Arial Unicode MS" pitchFamily="34" charset="-128"/>
                <a:cs typeface="Arial" pitchFamily="34" charset="0"/>
              </a:rPr>
              <a:t>Soggetti proponenti</a:t>
            </a:r>
            <a:endParaRPr lang="it-IT" sz="2600" b="1" dirty="0">
              <a:solidFill>
                <a:schemeClr val="accent5">
                  <a:lumMod val="75000"/>
                </a:schemeClr>
              </a:solidFill>
              <a:latin typeface="Arial Rounded MT Bold" pitchFamily="34" charset="0"/>
              <a:ea typeface="Arial Unicode MS" pitchFamily="34" charset="-128"/>
              <a:cs typeface="Arial" pitchFamily="34" charset="0"/>
            </a:endParaRPr>
          </a:p>
        </p:txBody>
      </p:sp>
      <p:pic>
        <p:nvPicPr>
          <p:cNvPr id="3" name="Immagine 2" descr="C:\Users\Giuseppe\Desktop\logo-muovosviluppo.jp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60232" y="2636912"/>
            <a:ext cx="165618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magine 3" descr="C:\Users\srestell\AppData\Local\Microsoft\Windows\Temporary Internet Files\Content.Word\logo fiamm gruppo ING grigio.jpg"/>
          <p:cNvPicPr/>
          <p:nvPr/>
        </p:nvPicPr>
        <p:blipFill>
          <a:blip r:embed="rId3" cstate="print">
            <a:clrChange>
              <a:clrFrom>
                <a:srgbClr val="FFFEFC"/>
              </a:clrFrom>
              <a:clrTo>
                <a:srgbClr val="FFFE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9369" y="2348880"/>
            <a:ext cx="1512168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magine 4" descr="C:\Users\Giuseppe\Desktop\CNR\Documents &amp; Moduli\ITAE-Logo.jpg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67944" y="1124744"/>
            <a:ext cx="1152128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l_fi" descr="http://t3.gstatic.com/images?q=tbn:ANd9GcT8vsLaoEPJP9uYqsaHjPv6GtrY2TRbfXuB51w3RwHLKyyPu5hrMZMck80f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585" t="14222" r="9408" b="20000"/>
          <a:stretch>
            <a:fillRect/>
          </a:stretch>
        </p:blipFill>
        <p:spPr bwMode="auto">
          <a:xfrm>
            <a:off x="3707904" y="2132856"/>
            <a:ext cx="187220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magine 6" descr="tre logo colori.bmp"/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3365" y="1556792"/>
            <a:ext cx="1584176" cy="576064"/>
          </a:xfrm>
          <a:prstGeom prst="rect">
            <a:avLst/>
          </a:prstGeom>
        </p:spPr>
      </p:pic>
      <p:pic>
        <p:nvPicPr>
          <p:cNvPr id="8" name="Picture 2" descr="C:\Users\Giuseppe\Desktop\logo_footer-20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1559" y="908720"/>
            <a:ext cx="1787789" cy="432048"/>
          </a:xfrm>
          <a:prstGeom prst="rect">
            <a:avLst/>
          </a:prstGeom>
          <a:noFill/>
        </p:spPr>
      </p:pic>
      <p:pic>
        <p:nvPicPr>
          <p:cNvPr id="9" name="Picture 3" descr="C:\Users\Giuseppe\Desktop\logo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60911" y="908720"/>
            <a:ext cx="854826" cy="770871"/>
          </a:xfrm>
          <a:prstGeom prst="rect">
            <a:avLst/>
          </a:prstGeom>
          <a:noFill/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9" cstate="print"/>
          <a:srcRect l="40162" t="35300" r="39757" b="47900"/>
          <a:stretch>
            <a:fillRect/>
          </a:stretch>
        </p:blipFill>
        <p:spPr bwMode="auto">
          <a:xfrm>
            <a:off x="6952765" y="1906224"/>
            <a:ext cx="1071119" cy="504056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28" name="Rectangle 2"/>
          <p:cNvSpPr txBox="1">
            <a:spLocks noChangeArrowheads="1"/>
          </p:cNvSpPr>
          <p:nvPr/>
        </p:nvSpPr>
        <p:spPr>
          <a:xfrm>
            <a:off x="107504" y="3429000"/>
            <a:ext cx="8892480" cy="504056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spcBef>
                <a:spcPct val="0"/>
              </a:spcBef>
            </a:pPr>
            <a:r>
              <a:rPr lang="it-IT" sz="2600" b="1" dirty="0" smtClean="0">
                <a:solidFill>
                  <a:schemeClr val="accent5">
                    <a:lumMod val="75000"/>
                  </a:schemeClr>
                </a:solidFill>
                <a:latin typeface="Arial Rounded MT Bold" pitchFamily="34" charset="0"/>
                <a:ea typeface="Arial Unicode MS" pitchFamily="34" charset="-128"/>
                <a:cs typeface="Arial" pitchFamily="34" charset="0"/>
              </a:rPr>
              <a:t>Pubbliche Amministrazioni Coinvolte</a:t>
            </a:r>
            <a:endParaRPr lang="it-IT" sz="2600" b="1" dirty="0">
              <a:solidFill>
                <a:schemeClr val="accent5">
                  <a:lumMod val="75000"/>
                </a:schemeClr>
              </a:solidFill>
              <a:latin typeface="Arial Rounded MT Bold" pitchFamily="34" charset="0"/>
              <a:ea typeface="Arial Unicode MS" pitchFamily="34" charset="-128"/>
              <a:cs typeface="Arial" pitchFamily="34" charset="0"/>
            </a:endParaRPr>
          </a:p>
        </p:txBody>
      </p:sp>
      <p:grpSp>
        <p:nvGrpSpPr>
          <p:cNvPr id="41" name="Gruppo 40"/>
          <p:cNvGrpSpPr/>
          <p:nvPr/>
        </p:nvGrpSpPr>
        <p:grpSpPr>
          <a:xfrm>
            <a:off x="6516216" y="4225280"/>
            <a:ext cx="1800200" cy="1800200"/>
            <a:chOff x="6516216" y="4077072"/>
            <a:chExt cx="1800200" cy="1800200"/>
          </a:xfrm>
        </p:grpSpPr>
        <p:pic>
          <p:nvPicPr>
            <p:cNvPr id="35" name="Picture 5" descr="C:\Users\Giuseppe\Desktop\untitled.png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829358" y="4077072"/>
              <a:ext cx="1173917" cy="136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>
                  <a:lumMod val="75000"/>
                </a:schemeClr>
              </a:solidFill>
            </a:ln>
          </p:spPr>
        </p:pic>
        <p:sp>
          <p:nvSpPr>
            <p:cNvPr id="37" name="Rectangle 4"/>
            <p:cNvSpPr>
              <a:spLocks/>
            </p:cNvSpPr>
            <p:nvPr/>
          </p:nvSpPr>
          <p:spPr bwMode="auto">
            <a:xfrm>
              <a:off x="6516216" y="5517232"/>
              <a:ext cx="1800200" cy="360040"/>
            </a:xfrm>
            <a:prstGeom prst="rect">
              <a:avLst/>
            </a:prstGeom>
          </p:spPr>
          <p:txBody>
            <a:bodyPr>
              <a:no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b="1" dirty="0" err="1" smtClean="0">
                  <a:solidFill>
                    <a:schemeClr val="tx2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  <a:sym typeface="Calibri Bold" pitchFamily="-84" charset="0"/>
                </a:rPr>
                <a:t>Città</a:t>
              </a:r>
              <a:r>
                <a:rPr lang="en-US" sz="1400" b="1" dirty="0" smtClean="0">
                  <a:solidFill>
                    <a:schemeClr val="tx2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  <a:sym typeface="Calibri Bold" pitchFamily="-84" charset="0"/>
                </a:rPr>
                <a:t> </a:t>
              </a:r>
              <a:r>
                <a:rPr lang="en-US" sz="1400" b="1" dirty="0" err="1" smtClean="0">
                  <a:solidFill>
                    <a:schemeClr val="tx2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  <a:sym typeface="Calibri Bold" pitchFamily="-84" charset="0"/>
                </a:rPr>
                <a:t>di</a:t>
              </a:r>
              <a:r>
                <a:rPr lang="en-US" sz="1400" b="1" dirty="0" smtClean="0">
                  <a:solidFill>
                    <a:schemeClr val="tx2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  <a:sym typeface="Calibri Bold" pitchFamily="-84" charset="0"/>
                </a:rPr>
                <a:t> Palermo</a:t>
              </a:r>
            </a:p>
          </p:txBody>
        </p:sp>
      </p:grpSp>
      <p:grpSp>
        <p:nvGrpSpPr>
          <p:cNvPr id="42" name="Gruppo 41"/>
          <p:cNvGrpSpPr/>
          <p:nvPr/>
        </p:nvGrpSpPr>
        <p:grpSpPr>
          <a:xfrm>
            <a:off x="971600" y="4221088"/>
            <a:ext cx="1800200" cy="1800200"/>
            <a:chOff x="971600" y="4077072"/>
            <a:chExt cx="1800200" cy="1800200"/>
          </a:xfrm>
        </p:grpSpPr>
        <p:pic>
          <p:nvPicPr>
            <p:cNvPr id="33" name="il_fi" descr="http://www.comuni-italiani.it/082/006/stemma.jpg"/>
            <p:cNvPicPr/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295636" y="4077072"/>
              <a:ext cx="1152128" cy="136815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2">
                  <a:lumMod val="75000"/>
                </a:schemeClr>
              </a:solidFill>
              <a:miter lim="800000"/>
              <a:headEnd/>
              <a:tailEnd/>
            </a:ln>
          </p:spPr>
        </p:pic>
        <p:sp>
          <p:nvSpPr>
            <p:cNvPr id="38" name="Rectangle 4"/>
            <p:cNvSpPr>
              <a:spLocks/>
            </p:cNvSpPr>
            <p:nvPr/>
          </p:nvSpPr>
          <p:spPr bwMode="auto">
            <a:xfrm>
              <a:off x="971600" y="5517232"/>
              <a:ext cx="1800200" cy="360040"/>
            </a:xfrm>
            <a:prstGeom prst="rect">
              <a:avLst/>
            </a:prstGeom>
          </p:spPr>
          <p:txBody>
            <a:bodyPr>
              <a:no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b="1" dirty="0" err="1" smtClean="0">
                  <a:solidFill>
                    <a:schemeClr val="tx2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  <a:sym typeface="Calibri Bold" pitchFamily="-84" charset="0"/>
                </a:rPr>
                <a:t>Città</a:t>
              </a:r>
              <a:r>
                <a:rPr lang="en-US" sz="1400" b="1" dirty="0" smtClean="0">
                  <a:solidFill>
                    <a:schemeClr val="tx2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  <a:sym typeface="Calibri Bold" pitchFamily="-84" charset="0"/>
                </a:rPr>
                <a:t> </a:t>
              </a:r>
              <a:r>
                <a:rPr lang="en-US" sz="1400" b="1" dirty="0" err="1" smtClean="0">
                  <a:solidFill>
                    <a:schemeClr val="tx2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  <a:sym typeface="Calibri Bold" pitchFamily="-84" charset="0"/>
                </a:rPr>
                <a:t>di</a:t>
              </a:r>
              <a:r>
                <a:rPr lang="en-US" sz="1400" b="1" dirty="0" smtClean="0">
                  <a:solidFill>
                    <a:schemeClr val="tx2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  <a:sym typeface="Calibri Bold" pitchFamily="-84" charset="0"/>
                </a:rPr>
                <a:t> </a:t>
              </a:r>
              <a:r>
                <a:rPr lang="en-US" sz="1400" b="1" dirty="0" err="1" smtClean="0">
                  <a:solidFill>
                    <a:schemeClr val="tx2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  <a:sym typeface="Calibri Bold" pitchFamily="-84" charset="0"/>
                </a:rPr>
                <a:t>Bagheria</a:t>
              </a:r>
              <a:endParaRPr lang="en-US" sz="1400" b="1" dirty="0" smtClean="0">
                <a:solidFill>
                  <a:schemeClr val="tx2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  <a:sym typeface="Calibri Bold" pitchFamily="-84" charset="0"/>
              </a:endParaRPr>
            </a:p>
          </p:txBody>
        </p:sp>
      </p:grpSp>
      <p:grpSp>
        <p:nvGrpSpPr>
          <p:cNvPr id="40" name="Gruppo 39"/>
          <p:cNvGrpSpPr/>
          <p:nvPr/>
        </p:nvGrpSpPr>
        <p:grpSpPr>
          <a:xfrm>
            <a:off x="3023828" y="4225280"/>
            <a:ext cx="3240360" cy="2160240"/>
            <a:chOff x="2843808" y="4077072"/>
            <a:chExt cx="3240360" cy="2160240"/>
          </a:xfrm>
        </p:grpSpPr>
        <p:pic>
          <p:nvPicPr>
            <p:cNvPr id="34" name="il_fi" descr="http://upload.wikimedia.org/wikipedia/it/e/e8/Provincia_di_Agrigento-Stemma.png"/>
            <p:cNvPicPr/>
            <p:nvPr/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87924" y="4077072"/>
              <a:ext cx="1152128" cy="136815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2">
                  <a:lumMod val="75000"/>
                </a:schemeClr>
              </a:solidFill>
              <a:miter lim="800000"/>
              <a:headEnd/>
              <a:tailEnd/>
            </a:ln>
          </p:spPr>
        </p:pic>
        <p:pic>
          <p:nvPicPr>
            <p:cNvPr id="36" name="Immagine 35"/>
            <p:cNvPicPr/>
            <p:nvPr/>
          </p:nvPicPr>
          <p:blipFill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07904" y="5495515"/>
              <a:ext cx="1512168" cy="33146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2">
                  <a:lumMod val="75000"/>
                </a:schemeClr>
              </a:solidFill>
              <a:miter lim="800000"/>
              <a:headEnd/>
              <a:tailEnd/>
            </a:ln>
          </p:spPr>
        </p:pic>
        <p:sp>
          <p:nvSpPr>
            <p:cNvPr id="39" name="Rectangle 4"/>
            <p:cNvSpPr>
              <a:spLocks/>
            </p:cNvSpPr>
            <p:nvPr/>
          </p:nvSpPr>
          <p:spPr bwMode="auto">
            <a:xfrm>
              <a:off x="2843808" y="5877272"/>
              <a:ext cx="3240360" cy="360040"/>
            </a:xfrm>
            <a:prstGeom prst="rect">
              <a:avLst/>
            </a:prstGeom>
          </p:spPr>
          <p:txBody>
            <a:bodyPr>
              <a:no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b="1" dirty="0" err="1" smtClean="0">
                  <a:solidFill>
                    <a:schemeClr val="tx2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  <a:sym typeface="Calibri Bold" pitchFamily="-84" charset="0"/>
                </a:rPr>
                <a:t>Ente</a:t>
              </a:r>
              <a:r>
                <a:rPr lang="en-US" sz="1400" b="1" dirty="0" smtClean="0">
                  <a:solidFill>
                    <a:schemeClr val="tx2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  <a:sym typeface="Calibri Bold" pitchFamily="-84" charset="0"/>
                </a:rPr>
                <a:t> Parco Valle </a:t>
              </a:r>
              <a:r>
                <a:rPr lang="en-US" sz="1400" b="1" dirty="0" err="1" smtClean="0">
                  <a:solidFill>
                    <a:schemeClr val="tx2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  <a:sym typeface="Calibri Bold" pitchFamily="-84" charset="0"/>
                </a:rPr>
                <a:t>dei</a:t>
              </a:r>
              <a:r>
                <a:rPr lang="en-US" sz="1400" b="1" dirty="0" smtClean="0">
                  <a:solidFill>
                    <a:schemeClr val="tx2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  <a:sym typeface="Calibri Bold" pitchFamily="-84" charset="0"/>
                </a:rPr>
                <a:t> </a:t>
              </a:r>
              <a:r>
                <a:rPr lang="en-US" sz="1400" b="1" dirty="0" err="1" smtClean="0">
                  <a:solidFill>
                    <a:schemeClr val="tx2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  <a:sym typeface="Calibri Bold" pitchFamily="-84" charset="0"/>
                </a:rPr>
                <a:t>Templi</a:t>
              </a:r>
              <a:r>
                <a:rPr lang="en-US" sz="1400" b="1" dirty="0" smtClean="0">
                  <a:solidFill>
                    <a:schemeClr val="tx2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  <a:sym typeface="Calibri Bold" pitchFamily="-84" charset="0"/>
                </a:rPr>
                <a:t> (AG)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5699745" y="1612731"/>
            <a:ext cx="3204000" cy="622937"/>
          </a:xfrm>
          <a:prstGeom prst="rect">
            <a:avLst/>
          </a:prstGeom>
          <a:solidFill>
            <a:schemeClr val="bg1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Smart</a:t>
            </a:r>
            <a:r>
              <a:rPr kumimoji="0" lang="it-IT" sz="2000" i="0" u="none" strike="noStrike" kern="0" cap="none" spc="0" normalizeH="0" baseline="0" noProof="0" dirty="0" smtClean="0">
                <a:ln>
                  <a:noFill/>
                </a:ln>
                <a:solidFill>
                  <a:srgbClr val="00462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Cities</a:t>
            </a:r>
            <a:endParaRPr kumimoji="0" lang="zu-ZA" sz="2000" i="0" u="none" strike="noStrike" kern="0" cap="none" spc="0" normalizeH="0" baseline="0" dirty="0" smtClean="0">
              <a:ln>
                <a:noFill/>
              </a:ln>
              <a:solidFill>
                <a:srgbClr val="00462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4" name="Picture 2" descr="C:\Users\Giuseppe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99745" y="2044780"/>
            <a:ext cx="3204000" cy="1733310"/>
          </a:xfrm>
          <a:prstGeom prst="rect">
            <a:avLst/>
          </a:prstGeom>
          <a:noFill/>
        </p:spPr>
      </p:pic>
      <p:graphicFrame>
        <p:nvGraphicFramePr>
          <p:cNvPr id="5" name="Diagramma 4"/>
          <p:cNvGraphicFramePr/>
          <p:nvPr/>
        </p:nvGraphicFramePr>
        <p:xfrm>
          <a:off x="451052" y="1412776"/>
          <a:ext cx="5561108" cy="3096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6" name="Gruppo 7"/>
          <p:cNvGrpSpPr/>
          <p:nvPr/>
        </p:nvGrpSpPr>
        <p:grpSpPr>
          <a:xfrm>
            <a:off x="625936" y="2419456"/>
            <a:ext cx="1785824" cy="1153559"/>
            <a:chOff x="1066799" y="1219197"/>
            <a:chExt cx="2043079" cy="1788000"/>
          </a:xfrm>
          <a:solidFill>
            <a:schemeClr val="accent1">
              <a:lumMod val="75000"/>
            </a:schemeClr>
          </a:solidFill>
        </p:grpSpPr>
        <p:sp>
          <p:nvSpPr>
            <p:cNvPr id="7" name="Rettangolo arrotondato 6"/>
            <p:cNvSpPr/>
            <p:nvPr/>
          </p:nvSpPr>
          <p:spPr>
            <a:xfrm>
              <a:off x="1066799" y="1219197"/>
              <a:ext cx="2043079" cy="178800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ettangolo 7"/>
            <p:cNvSpPr/>
            <p:nvPr/>
          </p:nvSpPr>
          <p:spPr>
            <a:xfrm>
              <a:off x="1146154" y="1298554"/>
              <a:ext cx="1670090" cy="146689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u="none" kern="1200" dirty="0" smtClean="0"/>
                <a:t>Smart Mobility e last-mile logistic</a:t>
              </a:r>
              <a:endParaRPr lang="it-IT" sz="1600" u="none" kern="1200" dirty="0"/>
            </a:p>
          </p:txBody>
        </p:sp>
      </p:grpSp>
      <p:grpSp>
        <p:nvGrpSpPr>
          <p:cNvPr id="9" name="Gruppo 10"/>
          <p:cNvGrpSpPr/>
          <p:nvPr/>
        </p:nvGrpSpPr>
        <p:grpSpPr>
          <a:xfrm>
            <a:off x="2800526" y="2419456"/>
            <a:ext cx="1699466" cy="1153559"/>
            <a:chOff x="2133600" y="1219199"/>
            <a:chExt cx="1828800" cy="1625600"/>
          </a:xfrm>
          <a:solidFill>
            <a:schemeClr val="accent1">
              <a:lumMod val="75000"/>
            </a:schemeClr>
          </a:solidFill>
        </p:grpSpPr>
        <p:sp>
          <p:nvSpPr>
            <p:cNvPr id="10" name="Rettangolo arrotondato 9"/>
            <p:cNvSpPr/>
            <p:nvPr/>
          </p:nvSpPr>
          <p:spPr>
            <a:xfrm>
              <a:off x="2133600" y="1219199"/>
              <a:ext cx="1828800" cy="162560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ettangolo 10"/>
            <p:cNvSpPr/>
            <p:nvPr/>
          </p:nvSpPr>
          <p:spPr>
            <a:xfrm>
              <a:off x="2212955" y="1298554"/>
              <a:ext cx="1670090" cy="146689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u="none" kern="1200" noProof="0" dirty="0" smtClean="0"/>
                <a:t>Renewable energy e smart grid</a:t>
              </a:r>
            </a:p>
          </p:txBody>
        </p:sp>
      </p:grpSp>
      <p:pic>
        <p:nvPicPr>
          <p:cNvPr id="12" name="Picture 21" descr="A plug-in hybrid-electric vehicle (PHEV)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167386" y="1628800"/>
            <a:ext cx="1266636" cy="903337"/>
          </a:xfrm>
          <a:prstGeom prst="rect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</p:pic>
      <p:pic>
        <p:nvPicPr>
          <p:cNvPr id="13" name="Picture 4" descr="C:\Users\Giuseppe\Desktop\imagesCAH9CO9U.jpg"/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265435" y="1597714"/>
            <a:ext cx="1255171" cy="928153"/>
          </a:xfrm>
          <a:prstGeom prst="rect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</p:pic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179512" y="188640"/>
            <a:ext cx="8784976" cy="504056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spcBef>
                <a:spcPct val="0"/>
              </a:spcBef>
            </a:pPr>
            <a:r>
              <a:rPr lang="it-IT" sz="2600" b="1" dirty="0" smtClean="0">
                <a:solidFill>
                  <a:schemeClr val="accent5">
                    <a:lumMod val="75000"/>
                  </a:schemeClr>
                </a:solidFill>
                <a:latin typeface="Arial Rounded MT Bold" pitchFamily="34" charset="0"/>
                <a:ea typeface="Arial Unicode MS" pitchFamily="34" charset="-128"/>
                <a:cs typeface="Arial" pitchFamily="34" charset="0"/>
              </a:rPr>
              <a:t>Ambiti del progetto</a:t>
            </a:r>
            <a:endParaRPr lang="it-IT" sz="2600" b="1" dirty="0">
              <a:solidFill>
                <a:schemeClr val="accent5">
                  <a:lumMod val="75000"/>
                </a:schemeClr>
              </a:solidFill>
              <a:latin typeface="Arial Rounded MT Bold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79512" y="4822994"/>
            <a:ext cx="88204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  <a:ea typeface="Times New Roman" pitchFamily="18" charset="0"/>
                <a:cs typeface="Times New Roman" pitchFamily="18" charset="0"/>
              </a:rPr>
              <a:t>Integrazione di due aspetti abitualmente distinti, </a:t>
            </a:r>
            <a:r>
              <a:rPr kumimoji="0" lang="it-IT" sz="20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  <a:ea typeface="Times New Roman" pitchFamily="18" charset="0"/>
                <a:cs typeface="Times New Roman" pitchFamily="18" charset="0"/>
              </a:rPr>
              <a:t>sociale</a:t>
            </a:r>
            <a:r>
              <a:rPr kumimoji="0" lang="it-IT" sz="20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  <a:ea typeface="Times New Roman" pitchFamily="18" charset="0"/>
                <a:cs typeface="Times New Roman" pitchFamily="18" charset="0"/>
              </a:rPr>
              <a:t>e </a:t>
            </a:r>
            <a:r>
              <a:rPr kumimoji="0" lang="it-IT" sz="20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  <a:ea typeface="Times New Roman" pitchFamily="18" charset="0"/>
                <a:cs typeface="Times New Roman" pitchFamily="18" charset="0"/>
              </a:rPr>
              <a:t>tecnico-scientifico</a:t>
            </a:r>
            <a:endParaRPr kumimoji="0" lang="it-IT" sz="2000" b="1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Rounded MT Bold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692696"/>
            <a:ext cx="8712968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411760" y="116633"/>
            <a:ext cx="4608512" cy="50405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600" b="1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rial Rounded MT Bold" pitchFamily="34" charset="0"/>
                <a:ea typeface="Arial Unicode MS" pitchFamily="34" charset="-128"/>
                <a:cs typeface="Arial" pitchFamily="34" charset="0"/>
              </a:rPr>
              <a:t>Architettura del progetto</a:t>
            </a:r>
            <a:endParaRPr kumimoji="0" lang="it-IT" sz="2600" b="1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Arial Rounded MT Bold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/>
          <a:srcRect l="7774" t="12297" r="2047" b="3675"/>
          <a:stretch>
            <a:fillRect/>
          </a:stretch>
        </p:blipFill>
        <p:spPr bwMode="auto">
          <a:xfrm>
            <a:off x="265237" y="1528218"/>
            <a:ext cx="2880320" cy="203608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3" name="Rectangle 2"/>
          <p:cNvSpPr>
            <a:spLocks/>
          </p:cNvSpPr>
          <p:nvPr/>
        </p:nvSpPr>
        <p:spPr bwMode="auto">
          <a:xfrm>
            <a:off x="337245" y="3567683"/>
            <a:ext cx="2736304" cy="288032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ja-JP" altLang="en-US" sz="1400" b="1" dirty="0" smtClean="0">
                <a:solidFill>
                  <a:schemeClr val="tx2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  <a:sym typeface="Calibri Bold" pitchFamily="-84" charset="0"/>
              </a:rPr>
              <a:t>“</a:t>
            </a:r>
            <a:r>
              <a:rPr lang="en-US" altLang="ja-JP" sz="1400" b="1" dirty="0" err="1" smtClean="0">
                <a:solidFill>
                  <a:schemeClr val="tx2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  <a:sym typeface="Calibri Bold" pitchFamily="-84" charset="0"/>
              </a:rPr>
              <a:t>integratore</a:t>
            </a:r>
            <a:r>
              <a:rPr lang="en-US" altLang="ja-JP" sz="1400" b="1" dirty="0" smtClean="0">
                <a:solidFill>
                  <a:schemeClr val="tx2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  <a:sym typeface="Calibri Bold" pitchFamily="-84" charset="0"/>
              </a:rPr>
              <a:t> </a:t>
            </a:r>
            <a:r>
              <a:rPr lang="en-US" altLang="ja-JP" sz="1400" b="1" dirty="0" err="1" smtClean="0">
                <a:solidFill>
                  <a:schemeClr val="tx2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  <a:sym typeface="Calibri Bold" pitchFamily="-84" charset="0"/>
              </a:rPr>
              <a:t>di</a:t>
            </a:r>
            <a:r>
              <a:rPr lang="en-US" altLang="ja-JP" sz="1400" b="1" dirty="0" smtClean="0">
                <a:solidFill>
                  <a:schemeClr val="tx2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  <a:sym typeface="Calibri Bold" pitchFamily="-84" charset="0"/>
              </a:rPr>
              <a:t> </a:t>
            </a:r>
            <a:r>
              <a:rPr lang="en-US" altLang="ja-JP" sz="1400" b="1" dirty="0" err="1" smtClean="0">
                <a:solidFill>
                  <a:schemeClr val="tx2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  <a:sym typeface="Calibri Bold" pitchFamily="-84" charset="0"/>
              </a:rPr>
              <a:t>sistema</a:t>
            </a:r>
            <a:r>
              <a:rPr lang="ja-JP" altLang="en-US" sz="1400" b="1" dirty="0" smtClean="0">
                <a:solidFill>
                  <a:schemeClr val="tx2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  <a:sym typeface="Calibri Bold" pitchFamily="-84" charset="0"/>
              </a:rPr>
              <a:t>”</a:t>
            </a:r>
            <a:endParaRPr lang="en-US" sz="1400" b="1" dirty="0" smtClean="0">
              <a:solidFill>
                <a:schemeClr val="tx2"/>
              </a:solidFill>
              <a:latin typeface="Arial Rounded MT Bold" pitchFamily="34" charset="0"/>
              <a:ea typeface="Arial Unicode MS" pitchFamily="34" charset="-128"/>
              <a:cs typeface="Arial Unicode MS" pitchFamily="34" charset="-128"/>
              <a:sym typeface="Calibri Bold" pitchFamily="-8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50354" y="44624"/>
            <a:ext cx="9036496" cy="864096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spcBef>
                <a:spcPct val="0"/>
              </a:spcBef>
              <a:tabLst>
                <a:tab pos="3943350" algn="l"/>
              </a:tabLst>
              <a:defRPr/>
            </a:pPr>
            <a:r>
              <a:rPr kumimoji="0" lang="it-IT" sz="2600" b="1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rial Rounded MT Bold" pitchFamily="34" charset="0"/>
                <a:ea typeface="Arial Unicode MS" pitchFamily="34" charset="-128"/>
                <a:cs typeface="Arial" pitchFamily="34" charset="0"/>
              </a:rPr>
              <a:t>Analisi della domanda di servizi energetici e di mobilità nei territori: Smart</a:t>
            </a:r>
            <a:r>
              <a:rPr kumimoji="0" lang="it-IT" sz="2600" b="1" u="none" strike="noStrike" kern="1200" cap="none" spc="0" normalizeH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rial Rounded MT Bold" pitchFamily="34" charset="0"/>
                <a:ea typeface="Arial Unicode MS" pitchFamily="34" charset="-128"/>
                <a:cs typeface="Arial" pitchFamily="34" charset="0"/>
              </a:rPr>
              <a:t> Planning </a:t>
            </a:r>
            <a:r>
              <a:rPr kumimoji="0" lang="it-IT" sz="2600" b="1" u="none" strike="noStrike" kern="1200" cap="none" spc="0" normalizeH="0" noProof="0" dirty="0" err="1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rial Rounded MT Bold" pitchFamily="34" charset="0"/>
                <a:ea typeface="Arial Unicode MS" pitchFamily="34" charset="-128"/>
                <a:cs typeface="Arial" pitchFamily="34" charset="0"/>
              </a:rPr>
              <a:t>Lab</a:t>
            </a:r>
            <a:endParaRPr kumimoji="0" lang="it-IT" sz="2600" b="1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Arial Rounded MT Bold" pitchFamily="34" charset="0"/>
              <a:ea typeface="Arial Unicode MS" pitchFamily="34" charset="-128"/>
              <a:cs typeface="Arial" pitchFamily="34" charset="0"/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1237" y="3976489"/>
            <a:ext cx="2890738" cy="203586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6" name="Rectangle 4"/>
          <p:cNvSpPr>
            <a:spLocks/>
          </p:cNvSpPr>
          <p:nvPr/>
        </p:nvSpPr>
        <p:spPr bwMode="auto">
          <a:xfrm>
            <a:off x="410462" y="6040338"/>
            <a:ext cx="2592288" cy="288032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 smtClean="0">
                <a:solidFill>
                  <a:schemeClr val="tx2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  <a:sym typeface="Calibri Bold" pitchFamily="-84" charset="0"/>
              </a:rPr>
              <a:t>“hub </a:t>
            </a:r>
            <a:r>
              <a:rPr lang="en-US" sz="1400" b="1" dirty="0" err="1" smtClean="0">
                <a:solidFill>
                  <a:schemeClr val="tx2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  <a:sym typeface="Calibri Bold" pitchFamily="-84" charset="0"/>
              </a:rPr>
              <a:t>istituzionale</a:t>
            </a:r>
            <a:r>
              <a:rPr lang="en-US" sz="1400" b="1" dirty="0" smtClean="0">
                <a:solidFill>
                  <a:schemeClr val="tx2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  <a:sym typeface="Calibri Bold" pitchFamily="-84" charset="0"/>
              </a:rPr>
              <a:t> e </a:t>
            </a:r>
            <a:r>
              <a:rPr lang="en-US" sz="1400" b="1" dirty="0" err="1" smtClean="0">
                <a:solidFill>
                  <a:schemeClr val="tx2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  <a:sym typeface="Calibri Bold" pitchFamily="-84" charset="0"/>
              </a:rPr>
              <a:t>sociale</a:t>
            </a:r>
            <a:r>
              <a:rPr lang="en-US" sz="1400" b="1" dirty="0" smtClean="0">
                <a:solidFill>
                  <a:schemeClr val="tx2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  <a:sym typeface="Calibri Bold" pitchFamily="-84" charset="0"/>
              </a:rPr>
              <a:t>”</a:t>
            </a: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251520" y="1052736"/>
            <a:ext cx="88924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60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 Rounded MT Bold" pitchFamily="34" charset="0"/>
                <a:ea typeface="Calibri" pitchFamily="34" charset="0"/>
                <a:cs typeface="Arial" pitchFamily="34" charset="0"/>
              </a:rPr>
              <a:t>Interfaccia con il territorio e strumento di comunicazione e diffusione dei risultati</a:t>
            </a:r>
            <a:endParaRPr kumimoji="0" lang="it-IT" sz="160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8" name="Rectangle 2"/>
          <p:cNvSpPr>
            <a:spLocks/>
          </p:cNvSpPr>
          <p:nvPr/>
        </p:nvSpPr>
        <p:spPr bwMode="auto">
          <a:xfrm>
            <a:off x="3275856" y="1452017"/>
            <a:ext cx="5688632" cy="3600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l"/>
            <a:r>
              <a:rPr lang="it-IT" sz="1600" dirty="0" smtClean="0">
                <a:solidFill>
                  <a:schemeClr val="tx2">
                    <a:lumMod val="75000"/>
                  </a:schemeClr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  <a:sym typeface="Calibri Bold" pitchFamily="-84" charset="0"/>
              </a:rPr>
              <a:t>Lo Smart Planning </a:t>
            </a:r>
            <a:r>
              <a:rPr lang="it-IT" sz="1600" dirty="0" err="1" smtClean="0">
                <a:solidFill>
                  <a:schemeClr val="tx2">
                    <a:lumMod val="75000"/>
                  </a:schemeClr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  <a:sym typeface="Calibri Bold" pitchFamily="-84" charset="0"/>
              </a:rPr>
              <a:t>Lab</a:t>
            </a:r>
            <a:r>
              <a:rPr lang="it-IT" sz="1600" dirty="0" smtClean="0">
                <a:solidFill>
                  <a:schemeClr val="tx2">
                    <a:lumMod val="75000"/>
                  </a:schemeClr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  <a:sym typeface="Calibri Bold" pitchFamily="-84" charset="0"/>
              </a:rPr>
              <a:t> esercita diverse funzioni integrate:</a:t>
            </a:r>
            <a:endParaRPr lang="it-IT" sz="1600" dirty="0">
              <a:solidFill>
                <a:schemeClr val="tx2">
                  <a:lumMod val="75000"/>
                </a:schemeClr>
              </a:solidFill>
              <a:latin typeface="Arial Rounded MT Bold" pitchFamily="34" charset="0"/>
              <a:ea typeface="Arial Unicode MS" pitchFamily="34" charset="-128"/>
              <a:cs typeface="Arial Unicode MS" pitchFamily="34" charset="-128"/>
              <a:sym typeface="Calibri Bold" pitchFamily="-84" charset="0"/>
            </a:endParaRPr>
          </a:p>
        </p:txBody>
      </p:sp>
      <p:sp>
        <p:nvSpPr>
          <p:cNvPr id="9" name="Rectangle 3"/>
          <p:cNvSpPr>
            <a:spLocks/>
          </p:cNvSpPr>
          <p:nvPr/>
        </p:nvSpPr>
        <p:spPr bwMode="auto">
          <a:xfrm>
            <a:off x="3275856" y="1940074"/>
            <a:ext cx="5688632" cy="1152128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marL="85725"/>
            <a:r>
              <a:rPr lang="it-IT" sz="1600" dirty="0" smtClean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Calibri Bold" pitchFamily="-84" charset="0"/>
              </a:rPr>
              <a:t>Fase iniziale: </a:t>
            </a:r>
            <a:r>
              <a:rPr lang="it-IT" sz="1600" b="1" dirty="0" smtClean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Calibri Bold" pitchFamily="-84" charset="0"/>
              </a:rPr>
              <a:t>Produttore di analisi di contesto e di scenario</a:t>
            </a:r>
            <a:r>
              <a:rPr lang="it-IT" sz="1600" b="1" dirty="0" smtClean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Calibri" pitchFamily="34" charset="0"/>
              </a:rPr>
              <a:t> </a:t>
            </a:r>
            <a:r>
              <a:rPr lang="it-IT" sz="1600" dirty="0" smtClean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Calibri" pitchFamily="34" charset="0"/>
              </a:rPr>
              <a:t>e </a:t>
            </a:r>
            <a:r>
              <a:rPr lang="it-IT" sz="1600" b="1" dirty="0" smtClean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Calibri Bold" pitchFamily="-84" charset="0"/>
              </a:rPr>
              <a:t>produttore di soluzioni</a:t>
            </a:r>
            <a:r>
              <a:rPr lang="it-IT" sz="1600" b="1" dirty="0" smtClean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Calibri" pitchFamily="34" charset="0"/>
              </a:rPr>
              <a:t> </a:t>
            </a:r>
            <a:r>
              <a:rPr lang="it-IT" sz="1600" dirty="0" smtClean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Calibri" pitchFamily="34" charset="0"/>
              </a:rPr>
              <a:t>finalizzate ad una nuova ed efficiente regolazione del ciclo di vita e della localizzazione delle funzioni attrattrici delle città</a:t>
            </a:r>
            <a:endParaRPr lang="it-IT" sz="1600" dirty="0">
              <a:solidFill>
                <a:schemeClr val="tx2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  <a:sym typeface="Calibri" pitchFamily="34" charset="0"/>
            </a:endParaRPr>
          </a:p>
        </p:txBody>
      </p:sp>
      <p:sp>
        <p:nvSpPr>
          <p:cNvPr id="10" name="Rectangle 3"/>
          <p:cNvSpPr>
            <a:spLocks/>
          </p:cNvSpPr>
          <p:nvPr/>
        </p:nvSpPr>
        <p:spPr bwMode="auto">
          <a:xfrm>
            <a:off x="3275856" y="3197737"/>
            <a:ext cx="5688632" cy="1051546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marL="85725"/>
            <a:r>
              <a:rPr lang="it-IT" sz="1600" dirty="0" smtClean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Calibri" pitchFamily="34" charset="0"/>
              </a:rPr>
              <a:t>Fase intermedia: come </a:t>
            </a:r>
            <a:r>
              <a:rPr lang="it-IT" altLang="ja-JP" sz="1600" dirty="0" smtClean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Calibri Bold" pitchFamily="-84" charset="0"/>
              </a:rPr>
              <a:t>“</a:t>
            </a:r>
            <a:r>
              <a:rPr lang="it-IT" altLang="ja-JP" sz="1600" b="1" dirty="0" err="1" smtClean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Calibri Bold" pitchFamily="-84" charset="0"/>
              </a:rPr>
              <a:t>hub</a:t>
            </a:r>
            <a:r>
              <a:rPr lang="it-IT" altLang="ja-JP" sz="1600" b="1" dirty="0" smtClean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Calibri Bold" pitchFamily="-84" charset="0"/>
              </a:rPr>
              <a:t> intelligente</a:t>
            </a:r>
            <a:r>
              <a:rPr lang="it-IT" altLang="ja-JP" sz="1600" dirty="0" smtClean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Calibri Bold" pitchFamily="-84" charset="0"/>
              </a:rPr>
              <a:t>”</a:t>
            </a:r>
            <a:r>
              <a:rPr lang="it-IT" altLang="ja-JP" sz="1600" dirty="0" smtClean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Calibri" pitchFamily="34" charset="0"/>
              </a:rPr>
              <a:t> per una costante connessione con le esigenze di pianificazione e gestione urbana, elaborando </a:t>
            </a:r>
            <a:r>
              <a:rPr lang="it-IT" altLang="ja-JP" sz="1600" b="1" dirty="0" smtClean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Calibri Bold" pitchFamily="-84" charset="0"/>
              </a:rPr>
              <a:t>indirizzi di </a:t>
            </a:r>
            <a:r>
              <a:rPr lang="it-IT" altLang="ja-JP" sz="1600" b="1" dirty="0" err="1" smtClean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Calibri Bold" pitchFamily="-84" charset="0"/>
              </a:rPr>
              <a:t>governance</a:t>
            </a:r>
            <a:r>
              <a:rPr lang="it-IT" altLang="ja-JP" sz="1600" b="1" dirty="0" smtClean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Calibri Bold" pitchFamily="-84" charset="0"/>
              </a:rPr>
              <a:t> urbana </a:t>
            </a:r>
            <a:r>
              <a:rPr lang="it-IT" altLang="ja-JP" sz="1600" dirty="0" smtClean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Calibri" pitchFamily="34" charset="0"/>
              </a:rPr>
              <a:t>e di </a:t>
            </a:r>
            <a:r>
              <a:rPr lang="it-IT" altLang="ja-JP" sz="1600" b="1" dirty="0" smtClean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Calibri Bold" pitchFamily="-84" charset="0"/>
              </a:rPr>
              <a:t>pianificazione integrata</a:t>
            </a:r>
            <a:r>
              <a:rPr lang="it-IT" altLang="ja-JP" sz="1600" b="1" dirty="0" smtClean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Calibri" pitchFamily="34" charset="0"/>
              </a:rPr>
              <a:t> </a:t>
            </a:r>
            <a:r>
              <a:rPr lang="it-IT" altLang="ja-JP" sz="1600" dirty="0" smtClean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Calibri" pitchFamily="34" charset="0"/>
              </a:rPr>
              <a:t>dello sviluppo sostenibile. </a:t>
            </a:r>
            <a:endParaRPr lang="it-IT" sz="1600" dirty="0" smtClean="0">
              <a:solidFill>
                <a:schemeClr val="tx2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  <a:sym typeface="Calibri" pitchFamily="34" charset="0"/>
            </a:endParaRPr>
          </a:p>
        </p:txBody>
      </p:sp>
      <p:sp>
        <p:nvSpPr>
          <p:cNvPr id="11" name="Rectangle 3"/>
          <p:cNvSpPr>
            <a:spLocks/>
          </p:cNvSpPr>
          <p:nvPr/>
        </p:nvSpPr>
        <p:spPr bwMode="auto">
          <a:xfrm>
            <a:off x="3275856" y="4354818"/>
            <a:ext cx="5688632" cy="792088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marL="85725"/>
            <a:r>
              <a:rPr lang="it-IT" sz="1600" smtClean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Calibri" pitchFamily="34" charset="0"/>
              </a:rPr>
              <a:t>Connessione con strutture e agenzie analoghe dell’</a:t>
            </a:r>
            <a:r>
              <a:rPr lang="it-IT" altLang="ja-JP" sz="1600" smtClean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Calibri" pitchFamily="34" charset="0"/>
              </a:rPr>
              <a:t>area, in particolare con l’</a:t>
            </a:r>
            <a:r>
              <a:rPr lang="it-IT" altLang="ja-JP" sz="1600" smtClean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Calibri Bold" pitchFamily="-84" charset="0"/>
              </a:rPr>
              <a:t>Agenzia “</a:t>
            </a:r>
            <a:r>
              <a:rPr lang="it-IT" altLang="ja-JP" sz="1600" b="1" smtClean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Calibri Bold" pitchFamily="-84" charset="0"/>
              </a:rPr>
              <a:t>Metropoli Est</a:t>
            </a:r>
            <a:r>
              <a:rPr lang="it-IT" altLang="ja-JP" sz="1600" smtClean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Calibri Bold" pitchFamily="-84" charset="0"/>
              </a:rPr>
              <a:t>”</a:t>
            </a:r>
            <a:r>
              <a:rPr lang="it-IT" altLang="ja-JP" sz="1600" smtClean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Calibri" pitchFamily="34" charset="0"/>
              </a:rPr>
              <a:t> a Bagheria e con l’</a:t>
            </a:r>
            <a:r>
              <a:rPr lang="it-IT" altLang="ja-JP" sz="1600" b="1" smtClean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Calibri Bold" pitchFamily="-84" charset="0"/>
              </a:rPr>
              <a:t>Ufficio Piano Strategico</a:t>
            </a:r>
            <a:r>
              <a:rPr lang="it-IT" altLang="ja-JP" sz="1600" b="1" smtClean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Calibri" pitchFamily="34" charset="0"/>
              </a:rPr>
              <a:t> </a:t>
            </a:r>
            <a:r>
              <a:rPr lang="it-IT" altLang="ja-JP" sz="1600" smtClean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Calibri" pitchFamily="34" charset="0"/>
              </a:rPr>
              <a:t>a Palermo.</a:t>
            </a:r>
            <a:endParaRPr lang="it-IT" sz="1600" smtClean="0">
              <a:solidFill>
                <a:schemeClr val="tx2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  <a:sym typeface="Calibri" pitchFamily="34" charset="0"/>
            </a:endParaRPr>
          </a:p>
        </p:txBody>
      </p:sp>
      <p:sp>
        <p:nvSpPr>
          <p:cNvPr id="12" name="Rectangle 3"/>
          <p:cNvSpPr>
            <a:spLocks/>
          </p:cNvSpPr>
          <p:nvPr/>
        </p:nvSpPr>
        <p:spPr bwMode="auto">
          <a:xfrm>
            <a:off x="3275856" y="5252442"/>
            <a:ext cx="5688632" cy="1130424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marL="85725"/>
            <a:r>
              <a:rPr lang="it-IT" sz="1600" dirty="0" smtClean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Calibri" pitchFamily="34" charset="0"/>
              </a:rPr>
              <a:t>Fase permanente: </a:t>
            </a:r>
            <a:r>
              <a:rPr lang="it-IT" sz="1600" b="1" dirty="0" smtClean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Calibri" pitchFamily="34" charset="0"/>
              </a:rPr>
              <a:t>s</a:t>
            </a:r>
            <a:r>
              <a:rPr lang="it-IT" sz="1600" b="1" dirty="0" smtClean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Calibri Bold" pitchFamily="-84" charset="0"/>
              </a:rPr>
              <a:t>trumento di comunicazione e diffusione delle metodiche e degli esiti del Progetto</a:t>
            </a:r>
            <a:r>
              <a:rPr lang="it-IT" sz="1600" dirty="0" smtClean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Calibri" pitchFamily="34" charset="0"/>
              </a:rPr>
              <a:t>, concorrendo al rafforzamento della necessaria "Smart </a:t>
            </a:r>
            <a:r>
              <a:rPr lang="it-IT" sz="1600" dirty="0" err="1" smtClean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Calibri" pitchFamily="34" charset="0"/>
              </a:rPr>
              <a:t>Citizenship</a:t>
            </a:r>
            <a:r>
              <a:rPr lang="it-IT" sz="1600" dirty="0" smtClean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Calibri" pitchFamily="34" charset="0"/>
              </a:rPr>
              <a:t>". Responsabilità di </a:t>
            </a:r>
            <a:r>
              <a:rPr lang="it-IT" sz="1600" b="1" dirty="0" smtClean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Calibri Bold" pitchFamily="-84" charset="0"/>
              </a:rPr>
              <a:t>produrre materiale informativo.</a:t>
            </a:r>
            <a:endParaRPr lang="it-IT" sz="1600" dirty="0" smtClean="0">
              <a:solidFill>
                <a:schemeClr val="tx2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  <a:sym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7"/>
          <p:cNvGrpSpPr/>
          <p:nvPr/>
        </p:nvGrpSpPr>
        <p:grpSpPr>
          <a:xfrm>
            <a:off x="481920" y="868048"/>
            <a:ext cx="1598526" cy="1048784"/>
            <a:chOff x="1066799" y="1219199"/>
            <a:chExt cx="1828800" cy="1625600"/>
          </a:xfrm>
          <a:solidFill>
            <a:schemeClr val="accent1">
              <a:lumMod val="75000"/>
            </a:schemeClr>
          </a:solidFill>
        </p:grpSpPr>
        <p:sp>
          <p:nvSpPr>
            <p:cNvPr id="3" name="Rettangolo arrotondato 2"/>
            <p:cNvSpPr/>
            <p:nvPr/>
          </p:nvSpPr>
          <p:spPr>
            <a:xfrm>
              <a:off x="1066799" y="1219199"/>
              <a:ext cx="1828800" cy="162560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Rettangolo 3"/>
            <p:cNvSpPr/>
            <p:nvPr/>
          </p:nvSpPr>
          <p:spPr>
            <a:xfrm>
              <a:off x="1146154" y="1298554"/>
              <a:ext cx="1670090" cy="146689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u="none" kern="1200" dirty="0" smtClean="0"/>
                <a:t>Smart Mobility e last-mile logistic</a:t>
              </a:r>
              <a:endParaRPr lang="it-IT" sz="1600" u="none" kern="1200" dirty="0"/>
            </a:p>
          </p:txBody>
        </p:sp>
      </p:grpSp>
      <p:pic>
        <p:nvPicPr>
          <p:cNvPr id="5" name="Picture 21" descr="A plug-in hybrid-electric vehicle (PHEV)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179512" y="215920"/>
            <a:ext cx="1072394" cy="764808"/>
          </a:xfrm>
          <a:prstGeom prst="rect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763688" y="188640"/>
            <a:ext cx="3744416" cy="54868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600" b="1" dirty="0" smtClean="0">
                <a:solidFill>
                  <a:schemeClr val="accent5">
                    <a:lumMod val="75000"/>
                  </a:schemeClr>
                </a:solidFill>
                <a:latin typeface="Arial Rounded MT Bold" pitchFamily="34" charset="0"/>
                <a:ea typeface="Arial Unicode MS" pitchFamily="34" charset="-128"/>
                <a:cs typeface="Arial" pitchFamily="34" charset="0"/>
              </a:rPr>
              <a:t>Cluster Mobilità</a:t>
            </a:r>
            <a:endParaRPr kumimoji="0" lang="it-IT" sz="2600" b="1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Arial Rounded MT Bold" pitchFamily="34" charset="0"/>
              <a:ea typeface="Arial Unicode MS" pitchFamily="34" charset="-128"/>
              <a:cs typeface="Arial" pitchFamily="34" charset="0"/>
            </a:endParaRPr>
          </a:p>
        </p:txBody>
      </p:sp>
      <p:grpSp>
        <p:nvGrpSpPr>
          <p:cNvPr id="7" name="Gruppo 6"/>
          <p:cNvGrpSpPr/>
          <p:nvPr/>
        </p:nvGrpSpPr>
        <p:grpSpPr>
          <a:xfrm>
            <a:off x="3238362" y="942628"/>
            <a:ext cx="5510102" cy="3350468"/>
            <a:chOff x="2771800" y="870620"/>
            <a:chExt cx="5510102" cy="3350468"/>
          </a:xfrm>
        </p:grpSpPr>
        <p:sp>
          <p:nvSpPr>
            <p:cNvPr id="8" name="CasellaDiTesto 7"/>
            <p:cNvSpPr txBox="1"/>
            <p:nvPr/>
          </p:nvSpPr>
          <p:spPr>
            <a:xfrm>
              <a:off x="3995935" y="976537"/>
              <a:ext cx="4139951" cy="307777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400" dirty="0" smtClean="0">
                  <a:solidFill>
                    <a:schemeClr val="bg1"/>
                  </a:solidFill>
                </a:rPr>
                <a:t>Trasporto Locale/Urbano</a:t>
              </a:r>
              <a:endParaRPr lang="it-IT" sz="1400" dirty="0">
                <a:solidFill>
                  <a:schemeClr val="bg1"/>
                </a:solidFill>
              </a:endParaRPr>
            </a:p>
          </p:txBody>
        </p:sp>
        <p:sp>
          <p:nvSpPr>
            <p:cNvPr id="9" name="CasellaDiTesto 8"/>
            <p:cNvSpPr txBox="1"/>
            <p:nvPr/>
          </p:nvSpPr>
          <p:spPr>
            <a:xfrm>
              <a:off x="4031431" y="1568356"/>
              <a:ext cx="1152128" cy="52322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400" dirty="0" smtClean="0">
                  <a:solidFill>
                    <a:schemeClr val="bg1"/>
                  </a:solidFill>
                </a:rPr>
                <a:t>BUS </a:t>
              </a:r>
            </a:p>
            <a:p>
              <a:pPr algn="ctr"/>
              <a:r>
                <a:rPr lang="it-IT" sz="1400" dirty="0" smtClean="0">
                  <a:solidFill>
                    <a:schemeClr val="bg1"/>
                  </a:solidFill>
                </a:rPr>
                <a:t>Ecologici</a:t>
              </a:r>
              <a:endParaRPr lang="it-IT" sz="1400" dirty="0">
                <a:solidFill>
                  <a:schemeClr val="bg1"/>
                </a:solidFill>
              </a:endParaRPr>
            </a:p>
          </p:txBody>
        </p:sp>
        <p:sp>
          <p:nvSpPr>
            <p:cNvPr id="10" name="CasellaDiTesto 9"/>
            <p:cNvSpPr txBox="1"/>
            <p:nvPr/>
          </p:nvSpPr>
          <p:spPr>
            <a:xfrm>
              <a:off x="5499118" y="1568356"/>
              <a:ext cx="1152128" cy="52322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400" dirty="0" smtClean="0">
                  <a:solidFill>
                    <a:schemeClr val="bg1"/>
                  </a:solidFill>
                </a:rPr>
                <a:t>Biciclette </a:t>
              </a:r>
            </a:p>
            <a:p>
              <a:pPr algn="ctr"/>
              <a:r>
                <a:rPr lang="it-IT" sz="1400" dirty="0" smtClean="0">
                  <a:solidFill>
                    <a:schemeClr val="bg1"/>
                  </a:solidFill>
                </a:rPr>
                <a:t>Elettriche</a:t>
              </a:r>
              <a:endParaRPr lang="it-IT" sz="1400" dirty="0">
                <a:solidFill>
                  <a:schemeClr val="bg1"/>
                </a:solidFill>
              </a:endParaRPr>
            </a:p>
          </p:txBody>
        </p:sp>
        <p:sp>
          <p:nvSpPr>
            <p:cNvPr id="11" name="CasellaDiTesto 10"/>
            <p:cNvSpPr txBox="1"/>
            <p:nvPr/>
          </p:nvSpPr>
          <p:spPr>
            <a:xfrm>
              <a:off x="4024511" y="2924944"/>
              <a:ext cx="1152000" cy="50405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it-IT" sz="1400" dirty="0" smtClean="0">
                  <a:solidFill>
                    <a:schemeClr val="bg1"/>
                  </a:solidFill>
                </a:rPr>
                <a:t>Colonnine H</a:t>
              </a:r>
              <a:r>
                <a:rPr lang="it-IT" sz="1400" baseline="-25000" dirty="0" smtClean="0">
                  <a:solidFill>
                    <a:schemeClr val="bg1"/>
                  </a:solidFill>
                </a:rPr>
                <a:t>2</a:t>
              </a:r>
              <a:endParaRPr lang="it-IT" sz="140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12" name="CasellaDiTesto 11"/>
            <p:cNvSpPr txBox="1"/>
            <p:nvPr/>
          </p:nvSpPr>
          <p:spPr>
            <a:xfrm>
              <a:off x="5512296" y="2905780"/>
              <a:ext cx="1152128" cy="52322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400" dirty="0" smtClean="0">
                  <a:solidFill>
                    <a:schemeClr val="bg1"/>
                  </a:solidFill>
                </a:rPr>
                <a:t>Colonnine Elettriche</a:t>
              </a:r>
              <a:endParaRPr lang="it-IT" sz="140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13" name="CasellaDiTesto 12"/>
            <p:cNvSpPr txBox="1"/>
            <p:nvPr/>
          </p:nvSpPr>
          <p:spPr>
            <a:xfrm rot="16200000">
              <a:off x="1557537" y="2411015"/>
              <a:ext cx="3024335" cy="307777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400" dirty="0" smtClean="0">
                  <a:solidFill>
                    <a:schemeClr val="bg1"/>
                  </a:solidFill>
                </a:rPr>
                <a:t>Logistica e Circuiti di distribuzione</a:t>
              </a:r>
              <a:endParaRPr lang="it-IT" sz="1400" dirty="0">
                <a:solidFill>
                  <a:schemeClr val="bg1"/>
                </a:solidFill>
              </a:endParaRPr>
            </a:p>
          </p:txBody>
        </p:sp>
        <p:sp>
          <p:nvSpPr>
            <p:cNvPr id="14" name="Rettangolo 13"/>
            <p:cNvSpPr/>
            <p:nvPr/>
          </p:nvSpPr>
          <p:spPr>
            <a:xfrm>
              <a:off x="3851920" y="870620"/>
              <a:ext cx="4427983" cy="1333183"/>
            </a:xfrm>
            <a:prstGeom prst="rect">
              <a:avLst/>
            </a:prstGeom>
            <a:noFill/>
            <a:ln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400"/>
            </a:p>
          </p:txBody>
        </p:sp>
        <p:sp>
          <p:nvSpPr>
            <p:cNvPr id="15" name="Rettangolo 14"/>
            <p:cNvSpPr/>
            <p:nvPr/>
          </p:nvSpPr>
          <p:spPr>
            <a:xfrm>
              <a:off x="3851919" y="2824361"/>
              <a:ext cx="4429983" cy="1296144"/>
            </a:xfrm>
            <a:prstGeom prst="rect">
              <a:avLst/>
            </a:prstGeom>
            <a:noFill/>
            <a:ln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400"/>
            </a:p>
          </p:txBody>
        </p:sp>
        <p:sp>
          <p:nvSpPr>
            <p:cNvPr id="16" name="Rettangolo 15"/>
            <p:cNvSpPr/>
            <p:nvPr/>
          </p:nvSpPr>
          <p:spPr>
            <a:xfrm>
              <a:off x="2771800" y="908720"/>
              <a:ext cx="583229" cy="3312368"/>
            </a:xfrm>
            <a:prstGeom prst="rect">
              <a:avLst/>
            </a:prstGeom>
            <a:noFill/>
            <a:ln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400"/>
            </a:p>
          </p:txBody>
        </p:sp>
        <p:sp>
          <p:nvSpPr>
            <p:cNvPr id="17" name="CasellaDiTesto 16"/>
            <p:cNvSpPr txBox="1"/>
            <p:nvPr/>
          </p:nvSpPr>
          <p:spPr>
            <a:xfrm>
              <a:off x="6966805" y="1568356"/>
              <a:ext cx="1152128" cy="52322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400" dirty="0" smtClean="0">
                  <a:solidFill>
                    <a:schemeClr val="bg1"/>
                  </a:solidFill>
                </a:rPr>
                <a:t>Furgoncini</a:t>
              </a:r>
            </a:p>
            <a:p>
              <a:pPr algn="ctr"/>
              <a:r>
                <a:rPr lang="it-IT" sz="1400" dirty="0" smtClean="0">
                  <a:solidFill>
                    <a:schemeClr val="bg1"/>
                  </a:solidFill>
                </a:rPr>
                <a:t>Elettrici</a:t>
              </a:r>
              <a:endParaRPr lang="it-IT" sz="1400" dirty="0">
                <a:solidFill>
                  <a:schemeClr val="bg1"/>
                </a:solidFill>
              </a:endParaRPr>
            </a:p>
          </p:txBody>
        </p:sp>
        <p:sp>
          <p:nvSpPr>
            <p:cNvPr id="18" name="CasellaDiTesto 17"/>
            <p:cNvSpPr txBox="1"/>
            <p:nvPr/>
          </p:nvSpPr>
          <p:spPr>
            <a:xfrm>
              <a:off x="6967314" y="2924944"/>
              <a:ext cx="1152000" cy="52322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400" dirty="0" smtClean="0">
                  <a:solidFill>
                    <a:schemeClr val="bg1"/>
                  </a:solidFill>
                </a:rPr>
                <a:t>Parcheggi Strategici</a:t>
              </a:r>
              <a:endParaRPr lang="it-IT" sz="140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19" name="Freccia in giù 18"/>
            <p:cNvSpPr/>
            <p:nvPr/>
          </p:nvSpPr>
          <p:spPr>
            <a:xfrm>
              <a:off x="4535487" y="1325910"/>
              <a:ext cx="172593" cy="212074"/>
            </a:xfrm>
            <a:prstGeom prst="downArrow">
              <a:avLst/>
            </a:prstGeom>
            <a:solidFill>
              <a:schemeClr val="tx2">
                <a:lumMod val="75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400"/>
            </a:p>
          </p:txBody>
        </p:sp>
        <p:sp>
          <p:nvSpPr>
            <p:cNvPr id="20" name="Freccia in giù 19"/>
            <p:cNvSpPr/>
            <p:nvPr/>
          </p:nvSpPr>
          <p:spPr>
            <a:xfrm>
              <a:off x="5994697" y="1325910"/>
              <a:ext cx="172593" cy="212074"/>
            </a:xfrm>
            <a:prstGeom prst="downArrow">
              <a:avLst/>
            </a:prstGeom>
            <a:solidFill>
              <a:schemeClr val="tx2">
                <a:lumMod val="75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400"/>
            </a:p>
          </p:txBody>
        </p:sp>
        <p:sp>
          <p:nvSpPr>
            <p:cNvPr id="21" name="Freccia in giù 20"/>
            <p:cNvSpPr/>
            <p:nvPr/>
          </p:nvSpPr>
          <p:spPr>
            <a:xfrm>
              <a:off x="7468765" y="1325910"/>
              <a:ext cx="172593" cy="212074"/>
            </a:xfrm>
            <a:prstGeom prst="downArrow">
              <a:avLst/>
            </a:prstGeom>
            <a:solidFill>
              <a:schemeClr val="tx2">
                <a:lumMod val="75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400"/>
            </a:p>
          </p:txBody>
        </p:sp>
        <p:sp>
          <p:nvSpPr>
            <p:cNvPr id="22" name="CasellaDiTesto 21"/>
            <p:cNvSpPr txBox="1"/>
            <p:nvPr/>
          </p:nvSpPr>
          <p:spPr>
            <a:xfrm>
              <a:off x="3995936" y="3697287"/>
              <a:ext cx="4133031" cy="307777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400" dirty="0" smtClean="0">
                  <a:solidFill>
                    <a:schemeClr val="bg1"/>
                  </a:solidFill>
                </a:rPr>
                <a:t>Utilizzo delle Fonti Energetiche Rinnovabili (FER)</a:t>
              </a:r>
              <a:endParaRPr lang="it-IT" sz="1400" dirty="0">
                <a:solidFill>
                  <a:schemeClr val="bg1"/>
                </a:solidFill>
              </a:endParaRPr>
            </a:p>
          </p:txBody>
        </p:sp>
        <p:sp>
          <p:nvSpPr>
            <p:cNvPr id="23" name="Freccia in giù 22"/>
            <p:cNvSpPr/>
            <p:nvPr/>
          </p:nvSpPr>
          <p:spPr>
            <a:xfrm rot="10800000">
              <a:off x="4552950" y="3460120"/>
              <a:ext cx="172593" cy="212074"/>
            </a:xfrm>
            <a:prstGeom prst="downArrow">
              <a:avLst/>
            </a:prstGeom>
            <a:solidFill>
              <a:schemeClr val="accent4">
                <a:lumMod val="60000"/>
                <a:lumOff val="40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400"/>
            </a:p>
          </p:txBody>
        </p:sp>
        <p:sp>
          <p:nvSpPr>
            <p:cNvPr id="24" name="Freccia in giù 23"/>
            <p:cNvSpPr/>
            <p:nvPr/>
          </p:nvSpPr>
          <p:spPr>
            <a:xfrm rot="10800000">
              <a:off x="6012160" y="3460120"/>
              <a:ext cx="172593" cy="212074"/>
            </a:xfrm>
            <a:prstGeom prst="downArrow">
              <a:avLst/>
            </a:prstGeom>
            <a:solidFill>
              <a:schemeClr val="accent4">
                <a:lumMod val="60000"/>
                <a:lumOff val="40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400"/>
            </a:p>
          </p:txBody>
        </p:sp>
        <p:sp>
          <p:nvSpPr>
            <p:cNvPr id="25" name="Freccia in giù 24"/>
            <p:cNvSpPr/>
            <p:nvPr/>
          </p:nvSpPr>
          <p:spPr>
            <a:xfrm rot="10800000">
              <a:off x="7452320" y="3460120"/>
              <a:ext cx="172593" cy="212074"/>
            </a:xfrm>
            <a:prstGeom prst="downArrow">
              <a:avLst/>
            </a:prstGeom>
            <a:solidFill>
              <a:schemeClr val="accent4">
                <a:lumMod val="60000"/>
                <a:lumOff val="40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400"/>
            </a:p>
          </p:txBody>
        </p:sp>
        <p:sp>
          <p:nvSpPr>
            <p:cNvPr id="26" name="Freccia bidirezionale orizzontale 25"/>
            <p:cNvSpPr/>
            <p:nvPr/>
          </p:nvSpPr>
          <p:spPr>
            <a:xfrm>
              <a:off x="3275856" y="1412776"/>
              <a:ext cx="639758" cy="330324"/>
            </a:xfrm>
            <a:prstGeom prst="leftRightArrow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400"/>
            </a:p>
          </p:txBody>
        </p:sp>
        <p:sp>
          <p:nvSpPr>
            <p:cNvPr id="27" name="Freccia bidirezionale orizzontale 26"/>
            <p:cNvSpPr/>
            <p:nvPr/>
          </p:nvSpPr>
          <p:spPr>
            <a:xfrm>
              <a:off x="3275856" y="3356992"/>
              <a:ext cx="639758" cy="330324"/>
            </a:xfrm>
            <a:prstGeom prst="leftRightArrow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400"/>
            </a:p>
          </p:txBody>
        </p:sp>
        <p:sp>
          <p:nvSpPr>
            <p:cNvPr id="28" name="Freccia bidirezionale orizzontale 27"/>
            <p:cNvSpPr/>
            <p:nvPr/>
          </p:nvSpPr>
          <p:spPr>
            <a:xfrm rot="5400000">
              <a:off x="5641419" y="2359581"/>
              <a:ext cx="639758" cy="330324"/>
            </a:xfrm>
            <a:prstGeom prst="leftRightArrow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400"/>
            </a:p>
          </p:txBody>
        </p:sp>
        <p:sp>
          <p:nvSpPr>
            <p:cNvPr id="29" name="CasellaDiTesto 28"/>
            <p:cNvSpPr txBox="1"/>
            <p:nvPr/>
          </p:nvSpPr>
          <p:spPr>
            <a:xfrm>
              <a:off x="3338339" y="3376042"/>
              <a:ext cx="50429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ICT</a:t>
              </a:r>
              <a:endParaRPr lang="it-IT" sz="14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0" name="CasellaDiTesto 29"/>
            <p:cNvSpPr txBox="1"/>
            <p:nvPr/>
          </p:nvSpPr>
          <p:spPr>
            <a:xfrm>
              <a:off x="3338339" y="1431826"/>
              <a:ext cx="50429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ICT</a:t>
              </a:r>
              <a:endParaRPr lang="it-IT" sz="14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1" name="CasellaDiTesto 30"/>
            <p:cNvSpPr txBox="1"/>
            <p:nvPr/>
          </p:nvSpPr>
          <p:spPr>
            <a:xfrm rot="16200000">
              <a:off x="5726454" y="2375129"/>
              <a:ext cx="50429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ICT</a:t>
              </a:r>
              <a:endParaRPr lang="it-IT" sz="14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1" y="3140968"/>
            <a:ext cx="1088641" cy="86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33" name="Picture 5" descr="C:\Users\Giuseppe\Desktop\untitle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3140968"/>
            <a:ext cx="1146000" cy="86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34" name="Picture 8" descr="C:\Users\Giuseppe\Desktop\untitled.png"/>
          <p:cNvPicPr>
            <a:picLocks noChangeAspect="1" noChangeArrowheads="1"/>
          </p:cNvPicPr>
          <p:nvPr/>
        </p:nvPicPr>
        <p:blipFill>
          <a:blip r:embed="rId5" cstate="print">
            <a:grayscl/>
          </a:blip>
          <a:srcRect/>
          <a:stretch>
            <a:fillRect/>
          </a:stretch>
        </p:blipFill>
        <p:spPr bwMode="auto">
          <a:xfrm>
            <a:off x="309215" y="4714424"/>
            <a:ext cx="1001043" cy="730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35" name="Picture 9" descr="C:\Users\Giuseppe\Desktop\imagesCA1S74A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9215" y="5578520"/>
            <a:ext cx="997237" cy="730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36" name="Picture 10" descr="C:\Users\Giuseppe\Desktop\imagesCAMLLESO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61343" y="4714424"/>
            <a:ext cx="1022425" cy="730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37" name="CasellaDiTesto 36"/>
          <p:cNvSpPr txBox="1"/>
          <p:nvPr/>
        </p:nvSpPr>
        <p:spPr>
          <a:xfrm>
            <a:off x="107504" y="1988840"/>
            <a:ext cx="3024336" cy="1077218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marL="180975" indent="-180975">
              <a:buFont typeface="Arial" pitchFamily="34" charset="0"/>
              <a:buChar char="•"/>
            </a:pPr>
            <a:r>
              <a:rPr lang="it-IT" sz="1600" b="1" dirty="0">
                <a:solidFill>
                  <a:schemeClr val="tx2"/>
                </a:solidFill>
              </a:rPr>
              <a:t>Potenziamento del trasporto </a:t>
            </a:r>
            <a:r>
              <a:rPr lang="it-IT" sz="1600" b="1" dirty="0" smtClean="0">
                <a:solidFill>
                  <a:schemeClr val="tx2"/>
                </a:solidFill>
              </a:rPr>
              <a:t>pubblico/locale</a:t>
            </a:r>
          </a:p>
          <a:p>
            <a:pPr marL="180975" indent="-180975">
              <a:buFont typeface="Arial" pitchFamily="34" charset="0"/>
              <a:buChar char="•"/>
            </a:pPr>
            <a:r>
              <a:rPr lang="it-IT" sz="1600" b="1" dirty="0" smtClean="0">
                <a:solidFill>
                  <a:schemeClr val="tx2"/>
                </a:solidFill>
              </a:rPr>
              <a:t>Impiego di veicoli ecologici (a FC e batterie innovative)</a:t>
            </a:r>
          </a:p>
        </p:txBody>
      </p:sp>
      <p:pic>
        <p:nvPicPr>
          <p:cNvPr id="38" name="Picture 11" descr="C:\Users\Giuseppe\Desktop\imagesCA5411DJ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61343" y="5569809"/>
            <a:ext cx="1008112" cy="730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39" name="CasellaDiTesto 38"/>
          <p:cNvSpPr txBox="1"/>
          <p:nvPr/>
        </p:nvSpPr>
        <p:spPr>
          <a:xfrm>
            <a:off x="107504" y="4077072"/>
            <a:ext cx="3168352" cy="58477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marL="180975" indent="-180975">
              <a:buFont typeface="Arial" pitchFamily="34" charset="0"/>
              <a:buChar char="•"/>
            </a:pPr>
            <a:r>
              <a:rPr lang="it-IT" sz="1600" b="1" dirty="0" smtClean="0">
                <a:solidFill>
                  <a:schemeClr val="tx2"/>
                </a:solidFill>
              </a:rPr>
              <a:t>Servizi di </a:t>
            </a:r>
            <a:r>
              <a:rPr lang="it-IT" sz="1600" b="1" dirty="0" err="1" smtClean="0">
                <a:solidFill>
                  <a:schemeClr val="tx2"/>
                </a:solidFill>
              </a:rPr>
              <a:t>Car-pooling</a:t>
            </a:r>
            <a:r>
              <a:rPr lang="it-IT" sz="1600" b="1" dirty="0" smtClean="0">
                <a:solidFill>
                  <a:schemeClr val="tx2"/>
                </a:solidFill>
              </a:rPr>
              <a:t> e </a:t>
            </a:r>
            <a:r>
              <a:rPr lang="en-US" sz="1600" b="1" dirty="0" smtClean="0">
                <a:solidFill>
                  <a:schemeClr val="tx2"/>
                </a:solidFill>
              </a:rPr>
              <a:t>Car/Bike/Van-sharing</a:t>
            </a:r>
            <a:endParaRPr lang="it-IT" sz="1600" b="1" dirty="0">
              <a:solidFill>
                <a:schemeClr val="tx2"/>
              </a:solidFill>
            </a:endParaRPr>
          </a:p>
        </p:txBody>
      </p:sp>
      <p:sp>
        <p:nvSpPr>
          <p:cNvPr id="40" name="CasellaDiTesto 39"/>
          <p:cNvSpPr txBox="1"/>
          <p:nvPr/>
        </p:nvSpPr>
        <p:spPr>
          <a:xfrm>
            <a:off x="2915816" y="4446637"/>
            <a:ext cx="2808312" cy="58477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marL="180975" indent="-180975">
              <a:buFont typeface="Arial" pitchFamily="34" charset="0"/>
              <a:buChar char="•"/>
            </a:pPr>
            <a:r>
              <a:rPr lang="it-IT" sz="1600" b="1" dirty="0" smtClean="0">
                <a:solidFill>
                  <a:schemeClr val="tx2"/>
                </a:solidFill>
              </a:rPr>
              <a:t>Potenziamento dei circuiti di distribuzione</a:t>
            </a:r>
            <a:endParaRPr lang="it-IT" sz="1600" b="1" dirty="0">
              <a:solidFill>
                <a:schemeClr val="tx2"/>
              </a:solidFill>
            </a:endParaRPr>
          </a:p>
        </p:txBody>
      </p:sp>
      <p:sp>
        <p:nvSpPr>
          <p:cNvPr id="41" name="CasellaDiTesto 40"/>
          <p:cNvSpPr txBox="1"/>
          <p:nvPr/>
        </p:nvSpPr>
        <p:spPr>
          <a:xfrm>
            <a:off x="5786414" y="4446637"/>
            <a:ext cx="2818034" cy="58477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marL="180975" indent="-180975">
              <a:buFont typeface="Arial" pitchFamily="34" charset="0"/>
              <a:buChar char="•"/>
            </a:pPr>
            <a:r>
              <a:rPr lang="it-IT" sz="1600" b="1" dirty="0" smtClean="0">
                <a:solidFill>
                  <a:schemeClr val="tx2"/>
                </a:solidFill>
              </a:rPr>
              <a:t>Ottimizzazione dei servizi dell’ultimo miglio</a:t>
            </a:r>
            <a:endParaRPr lang="it-IT" sz="1600" b="1" dirty="0">
              <a:solidFill>
                <a:schemeClr val="tx2"/>
              </a:solidFill>
            </a:endParaRPr>
          </a:p>
        </p:txBody>
      </p:sp>
      <p:pic>
        <p:nvPicPr>
          <p:cNvPr id="42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987824" y="5153000"/>
            <a:ext cx="2657410" cy="11521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43" name="Picture 5" descr="C:\Users\Giuseppe\Desktop\modular_park1.jpg"/>
          <p:cNvPicPr>
            <a:picLocks noChangeAspect="1" noChangeArrowheads="1"/>
          </p:cNvPicPr>
          <p:nvPr/>
        </p:nvPicPr>
        <p:blipFill>
          <a:blip r:embed="rId10" cstate="print"/>
          <a:srcRect t="11929" b="5061"/>
          <a:stretch>
            <a:fillRect/>
          </a:stretch>
        </p:blipFill>
        <p:spPr bwMode="auto">
          <a:xfrm>
            <a:off x="6122268" y="5153000"/>
            <a:ext cx="2088232" cy="11521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0"/>
          <p:cNvGrpSpPr/>
          <p:nvPr/>
        </p:nvGrpSpPr>
        <p:grpSpPr>
          <a:xfrm>
            <a:off x="539552" y="836712"/>
            <a:ext cx="1573334" cy="1048784"/>
            <a:chOff x="2133600" y="1219199"/>
            <a:chExt cx="1828800" cy="1625600"/>
          </a:xfrm>
          <a:solidFill>
            <a:schemeClr val="accent1">
              <a:lumMod val="75000"/>
            </a:schemeClr>
          </a:solidFill>
        </p:grpSpPr>
        <p:sp>
          <p:nvSpPr>
            <p:cNvPr id="3" name="Rettangolo arrotondato 2"/>
            <p:cNvSpPr/>
            <p:nvPr/>
          </p:nvSpPr>
          <p:spPr>
            <a:xfrm>
              <a:off x="2133600" y="1219199"/>
              <a:ext cx="1828800" cy="162560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Rettangolo 3"/>
            <p:cNvSpPr/>
            <p:nvPr/>
          </p:nvSpPr>
          <p:spPr>
            <a:xfrm>
              <a:off x="2212955" y="1298554"/>
              <a:ext cx="1670090" cy="146689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u="none" kern="1200" noProof="0" dirty="0" smtClean="0"/>
                <a:t>Renewable energy e   smart grid</a:t>
              </a:r>
            </a:p>
          </p:txBody>
        </p:sp>
      </p:grpSp>
      <p:pic>
        <p:nvPicPr>
          <p:cNvPr id="5" name="Picture 4" descr="C:\Users\Giuseppe\Desktop\imagesCAH9CO9U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96945" y="157304"/>
            <a:ext cx="1062687" cy="785818"/>
          </a:xfrm>
          <a:prstGeom prst="rect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</p:pic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1519089" y="188640"/>
            <a:ext cx="6869335" cy="54868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600" b="1" dirty="0" smtClean="0">
                <a:solidFill>
                  <a:schemeClr val="accent5">
                    <a:lumMod val="75000"/>
                  </a:schemeClr>
                </a:solidFill>
                <a:latin typeface="Arial Rounded MT Bold" pitchFamily="34" charset="0"/>
                <a:ea typeface="Arial Unicode MS" pitchFamily="34" charset="-128"/>
                <a:cs typeface="Arial" pitchFamily="34" charset="0"/>
              </a:rPr>
              <a:t>Cluster Smart Building ed Infrastrutture</a:t>
            </a:r>
            <a:endParaRPr kumimoji="0" lang="it-IT" sz="2600" b="1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Arial Rounded MT Bold" pitchFamily="34" charset="0"/>
              <a:ea typeface="Arial Unicode MS" pitchFamily="34" charset="-128"/>
              <a:cs typeface="Arial" pitchFamily="34" charset="0"/>
            </a:endParaRPr>
          </a:p>
        </p:txBody>
      </p:sp>
      <p:pic>
        <p:nvPicPr>
          <p:cNvPr id="11" name="Immagine 10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4437112"/>
            <a:ext cx="2736304" cy="194421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grpSp>
        <p:nvGrpSpPr>
          <p:cNvPr id="30" name="Gruppo 29"/>
          <p:cNvGrpSpPr/>
          <p:nvPr/>
        </p:nvGrpSpPr>
        <p:grpSpPr>
          <a:xfrm>
            <a:off x="323528" y="2132856"/>
            <a:ext cx="4320000" cy="2088232"/>
            <a:chOff x="4355976" y="4077072"/>
            <a:chExt cx="4427492" cy="2232248"/>
          </a:xfrm>
        </p:grpSpPr>
        <p:graphicFrame>
          <p:nvGraphicFramePr>
            <p:cNvPr id="16" name="Diagramma 15"/>
            <p:cNvGraphicFramePr/>
            <p:nvPr/>
          </p:nvGraphicFramePr>
          <p:xfrm>
            <a:off x="4355976" y="4077072"/>
            <a:ext cx="4427492" cy="223224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sp>
          <p:nvSpPr>
            <p:cNvPr id="17" name="CasellaDiTesto 16"/>
            <p:cNvSpPr txBox="1"/>
            <p:nvPr/>
          </p:nvSpPr>
          <p:spPr>
            <a:xfrm>
              <a:off x="5364088" y="5771356"/>
              <a:ext cx="2592288" cy="40011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000" b="1" dirty="0" smtClean="0">
                  <a:solidFill>
                    <a:schemeClr val="tx2">
                      <a:lumMod val="75000"/>
                    </a:schemeClr>
                  </a:solidFill>
                </a:rPr>
                <a:t>Integrazione organica</a:t>
              </a:r>
              <a:endParaRPr lang="it-IT" sz="20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pic>
        <p:nvPicPr>
          <p:cNvPr id="27" name="Picture 8" descr="http://put.edidomus.it/auto/mondoauto/attualita/foto/377131_3489_nor_Auto-elettriche_ricarica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335285" y="4590653"/>
            <a:ext cx="2180931" cy="12241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" name="Picture 10" descr="http://t0.gstatic.com/images?q=tbn:ANd9GcS1QxjyJoRy-mxkeYVBHMSILScJHtF3I6N53ehyrSPC_HJJM_a2zQ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20272" y="4714856"/>
            <a:ext cx="1656184" cy="11829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6191"/>
          <a:stretch>
            <a:fillRect/>
          </a:stretch>
        </p:blipFill>
        <p:spPr bwMode="auto">
          <a:xfrm>
            <a:off x="6228184" y="2780928"/>
            <a:ext cx="1728192" cy="1531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2" name="CasellaDiTesto 31"/>
          <p:cNvSpPr txBox="1"/>
          <p:nvPr/>
        </p:nvSpPr>
        <p:spPr>
          <a:xfrm>
            <a:off x="4499992" y="885081"/>
            <a:ext cx="4032448" cy="369332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chemeClr val="tx2"/>
                </a:solidFill>
              </a:rPr>
              <a:t>Nodo di illuminazione polivalente</a:t>
            </a:r>
          </a:p>
        </p:txBody>
      </p:sp>
      <p:pic>
        <p:nvPicPr>
          <p:cNvPr id="33" name="Picture 12" descr="http://t0.gstatic.com/images?q=tbn:ANd9GcRb2zWW86ADt5jJSwYl62PqAD4kqAVtQ-UaOAKIiu6gwwr_NBy7TA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788024" y="1245121"/>
            <a:ext cx="3667125" cy="1247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4" name="Rettangolo 33"/>
          <p:cNvSpPr/>
          <p:nvPr/>
        </p:nvSpPr>
        <p:spPr>
          <a:xfrm>
            <a:off x="5868144" y="2439938"/>
            <a:ext cx="19442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 smtClean="0">
                <a:solidFill>
                  <a:schemeClr val="tx2">
                    <a:lumMod val="75000"/>
                  </a:schemeClr>
                </a:solidFill>
              </a:rPr>
              <a:t>Doppia funzione</a:t>
            </a:r>
            <a:endParaRPr lang="it-IT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5" name="Rettangolo 34"/>
          <p:cNvSpPr/>
          <p:nvPr/>
        </p:nvSpPr>
        <p:spPr>
          <a:xfrm>
            <a:off x="3995936" y="5814789"/>
            <a:ext cx="26189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b="1" dirty="0" smtClean="0">
                <a:solidFill>
                  <a:schemeClr val="tx2">
                    <a:lumMod val="75000"/>
                  </a:schemeClr>
                </a:solidFill>
              </a:rPr>
              <a:t>Energetica:</a:t>
            </a:r>
          </a:p>
          <a:p>
            <a:pPr algn="ctr"/>
            <a:r>
              <a:rPr lang="it-IT" b="1" dirty="0" smtClean="0">
                <a:solidFill>
                  <a:schemeClr val="tx2">
                    <a:lumMod val="75000"/>
                  </a:schemeClr>
                </a:solidFill>
              </a:rPr>
              <a:t>ricarica di veicoli elettrici</a:t>
            </a:r>
          </a:p>
        </p:txBody>
      </p:sp>
      <p:sp>
        <p:nvSpPr>
          <p:cNvPr id="36" name="Rettangolo 35"/>
          <p:cNvSpPr/>
          <p:nvPr/>
        </p:nvSpPr>
        <p:spPr>
          <a:xfrm>
            <a:off x="6785198" y="5805264"/>
            <a:ext cx="22765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b="1" dirty="0" smtClean="0">
                <a:solidFill>
                  <a:schemeClr val="tx2">
                    <a:lumMod val="75000"/>
                  </a:schemeClr>
                </a:solidFill>
              </a:rPr>
              <a:t>Informativa:</a:t>
            </a:r>
          </a:p>
          <a:p>
            <a:pPr algn="ctr"/>
            <a:r>
              <a:rPr lang="it-IT" b="1" dirty="0" smtClean="0">
                <a:solidFill>
                  <a:schemeClr val="tx2">
                    <a:lumMod val="75000"/>
                  </a:schemeClr>
                </a:solidFill>
              </a:rPr>
              <a:t>punto di info-mobilità</a:t>
            </a:r>
            <a:endParaRPr lang="it-IT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9" name="Parentesi graffa aperta 38"/>
          <p:cNvSpPr/>
          <p:nvPr/>
        </p:nvSpPr>
        <p:spPr>
          <a:xfrm rot="5400000">
            <a:off x="6624228" y="2960948"/>
            <a:ext cx="360040" cy="3168352"/>
          </a:xfrm>
          <a:prstGeom prst="leftBrac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 t="19114"/>
          <a:stretch>
            <a:fillRect/>
          </a:stretch>
        </p:blipFill>
        <p:spPr bwMode="auto">
          <a:xfrm>
            <a:off x="4427984" y="764704"/>
            <a:ext cx="4343386" cy="1550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CasellaDiTesto 3"/>
          <p:cNvSpPr txBox="1"/>
          <p:nvPr/>
        </p:nvSpPr>
        <p:spPr>
          <a:xfrm>
            <a:off x="119633" y="2242607"/>
            <a:ext cx="3300239" cy="2308324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it-IT" sz="1600" dirty="0" smtClean="0">
                <a:solidFill>
                  <a:schemeClr val="tx2">
                    <a:lumMod val="75000"/>
                  </a:schemeClr>
                </a:solidFill>
                <a:latin typeface="Arial Rounded MT Bold" pitchFamily="34" charset="0"/>
              </a:rPr>
              <a:t>Realizzazione di infrastrutture e di impianti per la produzione di energia da FER:</a:t>
            </a:r>
          </a:p>
          <a:p>
            <a:pPr marL="180975" indent="-180975">
              <a:buFont typeface="Arial" pitchFamily="34" charset="0"/>
              <a:buChar char="•"/>
            </a:pPr>
            <a:r>
              <a:rPr lang="it-IT" sz="1600" dirty="0" smtClean="0">
                <a:solidFill>
                  <a:schemeClr val="tx2">
                    <a:lumMod val="75000"/>
                  </a:schemeClr>
                </a:solidFill>
                <a:latin typeface="Arial Rounded MT Bold" pitchFamily="34" charset="0"/>
              </a:rPr>
              <a:t>Parcheggi di interscambio</a:t>
            </a:r>
          </a:p>
          <a:p>
            <a:pPr marL="180975" indent="-180975">
              <a:buFont typeface="Arial" pitchFamily="34" charset="0"/>
              <a:buChar char="•"/>
            </a:pPr>
            <a:r>
              <a:rPr lang="it-IT" sz="1600" dirty="0" smtClean="0">
                <a:solidFill>
                  <a:schemeClr val="tx2">
                    <a:lumMod val="75000"/>
                  </a:schemeClr>
                </a:solidFill>
                <a:latin typeface="Arial Rounded MT Bold" pitchFamily="34" charset="0"/>
              </a:rPr>
              <a:t>Impianti PV</a:t>
            </a:r>
          </a:p>
          <a:p>
            <a:pPr marL="180975" indent="-180975">
              <a:buFont typeface="Arial" pitchFamily="34" charset="0"/>
              <a:buChar char="•"/>
            </a:pPr>
            <a:r>
              <a:rPr lang="it-IT" sz="1600" dirty="0" smtClean="0">
                <a:solidFill>
                  <a:schemeClr val="tx2">
                    <a:lumMod val="75000"/>
                  </a:schemeClr>
                </a:solidFill>
                <a:latin typeface="Arial Rounded MT Bold" pitchFamily="34" charset="0"/>
              </a:rPr>
              <a:t>Impianti </a:t>
            </a:r>
            <a:r>
              <a:rPr lang="it-IT" sz="1600" dirty="0" err="1" smtClean="0">
                <a:solidFill>
                  <a:schemeClr val="tx2">
                    <a:lumMod val="75000"/>
                  </a:schemeClr>
                </a:solidFill>
                <a:latin typeface="Arial Rounded MT Bold" pitchFamily="34" charset="0"/>
              </a:rPr>
              <a:t>solar-heating</a:t>
            </a:r>
            <a:r>
              <a:rPr lang="it-IT" sz="1600" dirty="0" smtClean="0">
                <a:solidFill>
                  <a:schemeClr val="tx2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it-IT" sz="1600" dirty="0" err="1" smtClean="0">
                <a:solidFill>
                  <a:schemeClr val="tx2">
                    <a:lumMod val="75000"/>
                  </a:schemeClr>
                </a:solidFill>
                <a:latin typeface="Arial Rounded MT Bold" pitchFamily="34" charset="0"/>
              </a:rPr>
              <a:t>cooling</a:t>
            </a:r>
            <a:endParaRPr lang="it-IT" sz="1600" dirty="0" smtClean="0">
              <a:solidFill>
                <a:schemeClr val="tx2">
                  <a:lumMod val="75000"/>
                </a:schemeClr>
              </a:solidFill>
              <a:latin typeface="Arial Rounded MT Bold" pitchFamily="34" charset="0"/>
            </a:endParaRPr>
          </a:p>
          <a:p>
            <a:pPr marL="180975" indent="-180975">
              <a:buFont typeface="Arial" pitchFamily="34" charset="0"/>
              <a:buChar char="•"/>
            </a:pPr>
            <a:r>
              <a:rPr lang="it-IT" sz="1600" dirty="0" smtClean="0">
                <a:solidFill>
                  <a:schemeClr val="tx2">
                    <a:lumMod val="75000"/>
                  </a:schemeClr>
                </a:solidFill>
                <a:latin typeface="Arial Rounded MT Bold" pitchFamily="34" charset="0"/>
              </a:rPr>
              <a:t>Impianti microeolici</a:t>
            </a:r>
          </a:p>
          <a:p>
            <a:pPr marL="180975" indent="-180975">
              <a:buFont typeface="Arial" pitchFamily="34" charset="0"/>
              <a:buChar char="•"/>
            </a:pPr>
            <a:r>
              <a:rPr lang="it-IT" sz="1600" dirty="0" smtClean="0">
                <a:solidFill>
                  <a:schemeClr val="tx2">
                    <a:lumMod val="75000"/>
                  </a:schemeClr>
                </a:solidFill>
                <a:latin typeface="Arial Rounded MT Bold" pitchFamily="34" charset="0"/>
              </a:rPr>
              <a:t>Impianti di produzione di H</a:t>
            </a:r>
            <a:r>
              <a:rPr lang="it-IT" sz="1600" baseline="-25000" dirty="0" smtClean="0">
                <a:solidFill>
                  <a:schemeClr val="tx2">
                    <a:lumMod val="75000"/>
                  </a:schemeClr>
                </a:solidFill>
                <a:latin typeface="Arial Rounded MT Bold" pitchFamily="34" charset="0"/>
              </a:rPr>
              <a:t>2 </a:t>
            </a:r>
          </a:p>
          <a:p>
            <a:pPr marL="180975" indent="-180975">
              <a:buFont typeface="Arial" pitchFamily="34" charset="0"/>
              <a:buChar char="•"/>
            </a:pPr>
            <a:r>
              <a:rPr lang="it-IT" sz="1600" dirty="0" smtClean="0">
                <a:solidFill>
                  <a:schemeClr val="tx2">
                    <a:lumMod val="75000"/>
                  </a:schemeClr>
                </a:solidFill>
                <a:latin typeface="Arial Rounded MT Bold" pitchFamily="34" charset="0"/>
              </a:rPr>
              <a:t>Colonnine di ricarica e H</a:t>
            </a:r>
            <a:r>
              <a:rPr lang="it-IT" sz="1600" baseline="-25000" dirty="0" smtClean="0">
                <a:solidFill>
                  <a:schemeClr val="tx2">
                    <a:lumMod val="75000"/>
                  </a:schemeClr>
                </a:solidFill>
                <a:latin typeface="Arial Rounded MT Bold" pitchFamily="34" charset="0"/>
              </a:rPr>
              <a:t>2</a:t>
            </a:r>
            <a:endParaRPr lang="it-IT" sz="1600" dirty="0">
              <a:solidFill>
                <a:schemeClr val="tx2">
                  <a:lumMod val="75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07504" y="4941168"/>
            <a:ext cx="2952328" cy="830997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it-IT" sz="1600" dirty="0" smtClean="0">
                <a:solidFill>
                  <a:schemeClr val="tx2">
                    <a:lumMod val="75000"/>
                  </a:schemeClr>
                </a:solidFill>
                <a:latin typeface="Arial Rounded MT Bold" pitchFamily="34" charset="0"/>
              </a:rPr>
              <a:t>Utilizzo di sistemi innovativi di accumulo per il supporto ai veicoli elettrici</a:t>
            </a:r>
            <a:endParaRPr lang="it-IT" sz="1600" dirty="0">
              <a:solidFill>
                <a:schemeClr val="tx2">
                  <a:lumMod val="75000"/>
                </a:schemeClr>
              </a:solidFill>
              <a:latin typeface="Arial Rounded MT Bold" pitchFamily="34" charset="0"/>
            </a:endParaRPr>
          </a:p>
        </p:txBody>
      </p:sp>
      <p:grpSp>
        <p:nvGrpSpPr>
          <p:cNvPr id="7" name="Gruppo 26"/>
          <p:cNvGrpSpPr/>
          <p:nvPr/>
        </p:nvGrpSpPr>
        <p:grpSpPr>
          <a:xfrm>
            <a:off x="3342531" y="2492896"/>
            <a:ext cx="5621957" cy="3816424"/>
            <a:chOff x="3328002" y="2643182"/>
            <a:chExt cx="5715040" cy="3522122"/>
          </a:xfrm>
        </p:grpSpPr>
        <p:grpSp>
          <p:nvGrpSpPr>
            <p:cNvPr id="8" name="Gruppo 20"/>
            <p:cNvGrpSpPr/>
            <p:nvPr/>
          </p:nvGrpSpPr>
          <p:grpSpPr>
            <a:xfrm>
              <a:off x="3328002" y="2643182"/>
              <a:ext cx="5715040" cy="3522122"/>
              <a:chOff x="4868474" y="3786190"/>
              <a:chExt cx="4143404" cy="2379114"/>
            </a:xfrm>
          </p:grpSpPr>
          <p:pic>
            <p:nvPicPr>
              <p:cNvPr id="10" name="Immagine 9" descr="C:\Users\Giuseppe\Desktop\Immagine2.png"/>
              <p:cNvPicPr/>
              <p:nvPr/>
            </p:nvPicPr>
            <p:blipFill>
              <a:blip r:embed="rId3" cstate="print"/>
              <a:srcRect b="8511"/>
              <a:stretch>
                <a:fillRect/>
              </a:stretch>
            </p:blipFill>
            <p:spPr bwMode="auto">
              <a:xfrm>
                <a:off x="4868474" y="3786190"/>
                <a:ext cx="4143404" cy="23791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" name="Picture 3" descr="C:\Users\Giuseppe\Desktop\untitled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7286644" y="3929066"/>
                <a:ext cx="617542" cy="747710"/>
              </a:xfrm>
              <a:prstGeom prst="rect">
                <a:avLst/>
              </a:prstGeom>
              <a:noFill/>
              <a:ln w="12700">
                <a:solidFill>
                  <a:srgbClr val="C00000"/>
                </a:solidFill>
                <a:prstDash val="dash"/>
              </a:ln>
            </p:spPr>
          </p:pic>
          <p:cxnSp>
            <p:nvCxnSpPr>
              <p:cNvPr id="12" name="Connettore 2 11"/>
              <p:cNvCxnSpPr/>
              <p:nvPr/>
            </p:nvCxnSpPr>
            <p:spPr bwMode="auto">
              <a:xfrm rot="10800000">
                <a:off x="7143768" y="4000504"/>
                <a:ext cx="285752" cy="1588"/>
              </a:xfrm>
              <a:prstGeom prst="straightConnector1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path path="rect">
                  <a:fillToRect l="50000" t="50000" r="50000" b="50000"/>
                </a:path>
              </a:gradFill>
              <a:ln w="9525" cap="flat" cmpd="sng" algn="ctr">
                <a:solidFill>
                  <a:srgbClr val="C00000"/>
                </a:solidFill>
                <a:prstDash val="solid"/>
                <a:round/>
                <a:headEnd type="arrow"/>
                <a:tailEnd type="arrow"/>
              </a:ln>
              <a:effectLst/>
            </p:spPr>
          </p:cxnSp>
        </p:grpSp>
        <p:cxnSp>
          <p:nvCxnSpPr>
            <p:cNvPr id="9" name="Connettore 2 8"/>
            <p:cNvCxnSpPr/>
            <p:nvPr/>
          </p:nvCxnSpPr>
          <p:spPr bwMode="auto">
            <a:xfrm rot="5400000" flipH="1" flipV="1">
              <a:off x="6608777" y="4178305"/>
              <a:ext cx="500066" cy="1588"/>
            </a:xfrm>
            <a:prstGeom prst="straightConnector1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21" name="Rectangle 2"/>
          <p:cNvSpPr txBox="1">
            <a:spLocks noChangeArrowheads="1"/>
          </p:cNvSpPr>
          <p:nvPr/>
        </p:nvSpPr>
        <p:spPr>
          <a:xfrm>
            <a:off x="2699792" y="188640"/>
            <a:ext cx="5904656" cy="504056"/>
          </a:xfrm>
          <a:prstGeom prst="rect">
            <a:avLst/>
          </a:prstGeom>
        </p:spPr>
        <p:txBody>
          <a:bodyPr>
            <a:noAutofit/>
          </a:bodyPr>
          <a:lstStyle/>
          <a:p>
            <a:pPr marL="990600" marR="0" lvl="0" indent="-9906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600" b="1" dirty="0" smtClean="0">
                <a:solidFill>
                  <a:schemeClr val="accent5">
                    <a:lumMod val="75000"/>
                  </a:schemeClr>
                </a:solidFill>
                <a:latin typeface="Arial Rounded MT Bold" pitchFamily="34" charset="0"/>
                <a:ea typeface="Arial Unicode MS" pitchFamily="34" charset="-128"/>
                <a:cs typeface="Arial" pitchFamily="34" charset="0"/>
              </a:rPr>
              <a:t>Produzione e gestione di EE	da FER</a:t>
            </a:r>
            <a:endParaRPr kumimoji="0" lang="it-IT" sz="2600" b="1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Arial Rounded MT Bold" pitchFamily="34" charset="0"/>
              <a:ea typeface="Arial Unicode MS" pitchFamily="34" charset="-128"/>
              <a:cs typeface="Arial" pitchFamily="34" charset="0"/>
            </a:endParaRPr>
          </a:p>
        </p:txBody>
      </p:sp>
      <p:grpSp>
        <p:nvGrpSpPr>
          <p:cNvPr id="22" name="Gruppo 7"/>
          <p:cNvGrpSpPr/>
          <p:nvPr/>
        </p:nvGrpSpPr>
        <p:grpSpPr>
          <a:xfrm>
            <a:off x="276562" y="868048"/>
            <a:ext cx="1542713" cy="1048784"/>
            <a:chOff x="1066799" y="1219199"/>
            <a:chExt cx="1828800" cy="1625600"/>
          </a:xfrm>
          <a:solidFill>
            <a:schemeClr val="accent1">
              <a:lumMod val="75000"/>
            </a:schemeClr>
          </a:solidFill>
        </p:grpSpPr>
        <p:sp>
          <p:nvSpPr>
            <p:cNvPr id="23" name="Rettangolo arrotondato 22"/>
            <p:cNvSpPr/>
            <p:nvPr/>
          </p:nvSpPr>
          <p:spPr>
            <a:xfrm>
              <a:off x="1066799" y="1219199"/>
              <a:ext cx="1828800" cy="162560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Rettangolo 23"/>
            <p:cNvSpPr/>
            <p:nvPr/>
          </p:nvSpPr>
          <p:spPr>
            <a:xfrm>
              <a:off x="1146154" y="1298554"/>
              <a:ext cx="1670090" cy="146689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u="none" kern="1200" dirty="0" smtClean="0"/>
                <a:t>Smart Mobility e last-mile logistic</a:t>
              </a:r>
              <a:endParaRPr lang="it-IT" sz="1600" u="none" kern="1200" dirty="0"/>
            </a:p>
          </p:txBody>
        </p:sp>
      </p:grpSp>
      <p:pic>
        <p:nvPicPr>
          <p:cNvPr id="25" name="Picture 21" descr="A plug-in hybrid-electric vehicle (PHEV)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112837" y="215920"/>
            <a:ext cx="1072394" cy="764808"/>
          </a:xfrm>
          <a:prstGeom prst="rect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</p:pic>
      <p:grpSp>
        <p:nvGrpSpPr>
          <p:cNvPr id="26" name="Gruppo 10"/>
          <p:cNvGrpSpPr/>
          <p:nvPr/>
        </p:nvGrpSpPr>
        <p:grpSpPr>
          <a:xfrm>
            <a:off x="1890271" y="836712"/>
            <a:ext cx="1457593" cy="1080120"/>
            <a:chOff x="2133600" y="1219199"/>
            <a:chExt cx="1828800" cy="1625600"/>
          </a:xfrm>
          <a:solidFill>
            <a:schemeClr val="accent1">
              <a:lumMod val="75000"/>
            </a:schemeClr>
          </a:solidFill>
        </p:grpSpPr>
        <p:sp>
          <p:nvSpPr>
            <p:cNvPr id="27" name="Rettangolo arrotondato 26"/>
            <p:cNvSpPr/>
            <p:nvPr/>
          </p:nvSpPr>
          <p:spPr>
            <a:xfrm>
              <a:off x="2133600" y="1219199"/>
              <a:ext cx="1828800" cy="162560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Rettangolo 27"/>
            <p:cNvSpPr/>
            <p:nvPr/>
          </p:nvSpPr>
          <p:spPr>
            <a:xfrm>
              <a:off x="2212955" y="1298554"/>
              <a:ext cx="1670090" cy="146689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u="none" kern="1200" noProof="0" dirty="0" smtClean="0"/>
                <a:t>Renewable energy e   smart grid</a:t>
              </a:r>
            </a:p>
          </p:txBody>
        </p:sp>
      </p:grpSp>
      <p:pic>
        <p:nvPicPr>
          <p:cNvPr id="29" name="Picture 4" descr="C:\Users\Giuseppe\Desktop\imagesCAH9CO9U.jp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547664" y="157304"/>
            <a:ext cx="1062687" cy="785818"/>
          </a:xfrm>
          <a:prstGeom prst="rect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po 7"/>
          <p:cNvGrpSpPr/>
          <p:nvPr/>
        </p:nvGrpSpPr>
        <p:grpSpPr>
          <a:xfrm>
            <a:off x="276562" y="868048"/>
            <a:ext cx="1542713" cy="1048784"/>
            <a:chOff x="1066799" y="1219199"/>
            <a:chExt cx="1828800" cy="1625600"/>
          </a:xfrm>
          <a:solidFill>
            <a:schemeClr val="accent1">
              <a:lumMod val="75000"/>
            </a:schemeClr>
          </a:solidFill>
        </p:grpSpPr>
        <p:sp>
          <p:nvSpPr>
            <p:cNvPr id="12" name="Rettangolo arrotondato 11"/>
            <p:cNvSpPr/>
            <p:nvPr/>
          </p:nvSpPr>
          <p:spPr>
            <a:xfrm>
              <a:off x="1066799" y="1219199"/>
              <a:ext cx="1828800" cy="162560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ettangolo 12"/>
            <p:cNvSpPr/>
            <p:nvPr/>
          </p:nvSpPr>
          <p:spPr>
            <a:xfrm>
              <a:off x="1146154" y="1298554"/>
              <a:ext cx="1670090" cy="146689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u="none" kern="1200" dirty="0" smtClean="0"/>
                <a:t>Smart Mobility e last-mile logistic</a:t>
              </a:r>
              <a:endParaRPr lang="it-IT" sz="1600" u="none" kern="1200" dirty="0"/>
            </a:p>
          </p:txBody>
        </p:sp>
      </p:grpSp>
      <p:pic>
        <p:nvPicPr>
          <p:cNvPr id="14" name="Picture 21" descr="A plug-in hybrid-electric vehicle (PHEV)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112837" y="215920"/>
            <a:ext cx="1072394" cy="764808"/>
          </a:xfrm>
          <a:prstGeom prst="rect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</p:pic>
      <p:grpSp>
        <p:nvGrpSpPr>
          <p:cNvPr id="15" name="Gruppo 10"/>
          <p:cNvGrpSpPr/>
          <p:nvPr/>
        </p:nvGrpSpPr>
        <p:grpSpPr>
          <a:xfrm>
            <a:off x="1890271" y="836711"/>
            <a:ext cx="1457593" cy="1077813"/>
            <a:chOff x="2133600" y="1219199"/>
            <a:chExt cx="1828800" cy="1625600"/>
          </a:xfrm>
          <a:solidFill>
            <a:schemeClr val="accent1">
              <a:lumMod val="75000"/>
            </a:schemeClr>
          </a:solidFill>
        </p:grpSpPr>
        <p:sp>
          <p:nvSpPr>
            <p:cNvPr id="16" name="Rettangolo arrotondato 15"/>
            <p:cNvSpPr/>
            <p:nvPr/>
          </p:nvSpPr>
          <p:spPr>
            <a:xfrm>
              <a:off x="2133600" y="1219199"/>
              <a:ext cx="1828800" cy="162560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Rettangolo 16"/>
            <p:cNvSpPr/>
            <p:nvPr/>
          </p:nvSpPr>
          <p:spPr>
            <a:xfrm>
              <a:off x="2212955" y="1298554"/>
              <a:ext cx="1670090" cy="146689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u="none" kern="1200" noProof="0" dirty="0" smtClean="0"/>
                <a:t>Renewable energy e   smart grid</a:t>
              </a:r>
            </a:p>
          </p:txBody>
        </p:sp>
      </p:grpSp>
      <p:pic>
        <p:nvPicPr>
          <p:cNvPr id="18" name="Picture 4" descr="C:\Users\Giuseppe\Desktop\imagesCAH9CO9U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547664" y="157304"/>
            <a:ext cx="1062687" cy="785818"/>
          </a:xfrm>
          <a:prstGeom prst="rect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</p:pic>
      <p:sp>
        <p:nvSpPr>
          <p:cNvPr id="19" name="Rectangle 2"/>
          <p:cNvSpPr txBox="1">
            <a:spLocks noChangeArrowheads="1"/>
          </p:cNvSpPr>
          <p:nvPr/>
        </p:nvSpPr>
        <p:spPr>
          <a:xfrm>
            <a:off x="2699792" y="141015"/>
            <a:ext cx="6264696" cy="504056"/>
          </a:xfrm>
          <a:prstGeom prst="rect">
            <a:avLst/>
          </a:prstGeom>
        </p:spPr>
        <p:txBody>
          <a:bodyPr>
            <a:noAutofit/>
          </a:bodyPr>
          <a:lstStyle/>
          <a:p>
            <a:pPr marL="990600" marR="0" lvl="0" indent="-9906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600" b="1" dirty="0" smtClean="0">
                <a:solidFill>
                  <a:schemeClr val="accent5">
                    <a:lumMod val="75000"/>
                  </a:schemeClr>
                </a:solidFill>
                <a:latin typeface="Arial Rounded MT Bold" pitchFamily="34" charset="0"/>
                <a:ea typeface="Arial Unicode MS" pitchFamily="34" charset="-128"/>
                <a:cs typeface="Arial" pitchFamily="34" charset="0"/>
              </a:rPr>
              <a:t>Sistemi di accumulo elettrochimico </a:t>
            </a:r>
            <a:endParaRPr kumimoji="0" lang="it-IT" sz="2600" b="1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Arial Rounded MT Bold" pitchFamily="34" charset="0"/>
              <a:ea typeface="Arial Unicode MS" pitchFamily="34" charset="-128"/>
              <a:cs typeface="Arial" pitchFamily="34" charset="0"/>
            </a:endParaRPr>
          </a:p>
        </p:txBody>
      </p:sp>
      <p:pic>
        <p:nvPicPr>
          <p:cNvPr id="3074" name="Picture 2" descr="http://www.enea.it/it/Ricerca_sviluppo/img-1/ricerca-di-sistema-elettrico/copy_of_AccumuloEnergia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1916833"/>
            <a:ext cx="3240360" cy="2114336"/>
          </a:xfrm>
          <a:prstGeom prst="rect">
            <a:avLst/>
          </a:prstGeom>
          <a:noFill/>
        </p:spPr>
      </p:pic>
      <p:sp>
        <p:nvSpPr>
          <p:cNvPr id="3076" name="AutoShape 4" descr="data:image/jpeg;base64,/9j/4AAQSkZJRgABAQAAAQABAAD/2wCEAAkGBhQQEBQQEBQQDxAUEBQQEBUUEBQQEBAUFRAWFBUVFBUXHCYeFxkkGRUVHy8gIygqLCwsFR4xNTAqNSYrLCkBCQoKDgwOGg8PGikkHyQsLCwsKSwsLCwsLCwpKSkpLCwsLCwsLCwsLCwsKSwsKSksLCwpLCkpKSwsLCwsLCwsKf/AABEIAMIBAwMBIgACEQEDEQH/xAAbAAABBQEBAAAAAAAAAAAAAAADAAECBAUGB//EAEoQAAEDAgMEBwMHCgQEBwAAAAEAAhEDEgQhMQUiQVEGE2FxgZGxMqHBFCMzQlJy0QckYnOCkqKywvBTY9LhNEOT8RUlRFRkdIP/xAAaAQEAAwEBAQAAAAAAAAAAAAAAAQIDBAUG/8QAKREAAgIBAwQBBAIDAAAAAAAAAAECEQMSITEEE0FRcSIyYfAUQgUzgf/aAAwDAQACEQMRAD8A5WE8KcJWr6A8shCe1TtStQELUrUS1K1AQtShEtStQELUrUSErUAO1PaiWpWoAdqVqJantQA7UrUS1K1ADtTWotqVqAFalCJalagBwlCJalagB2poRLUrUAOEoRITWoAcKZbuj7x9wH4p7Vv9G9gsxcNqVDQa1zw4lklziGlobJE5AyeGXNY5JxhTf7yXhFyujnLUoXop/J1hdPlb5+4yPVcn0s6O/I6jabagrNqNLmvAtIAMOkcDpx4qI54SdJkvHJbsz8Nhm1KTnAkObUDc/YcHU3uGfOabh4qrCKHGLdGwBHDLTv1UIWqvyUdEISU4SUkBLUrUS1PapIB2pWolqe1ADtStRLU9qAHalaiWp7VIB2pWolqe1QAdqVqMyiTMAmBcY4Aak+YTWoAVqe1EtT2qQCtStRbUrUAK1K1FtTWoAdqa1FtStQArUrUS1K1QAVqVqLamtQArUrUS1K1AQaYMhWdkbRDcQH1RNJjjeInK0yYOsZeSBCrspz1g5mMjBzHNYZcSn8mkJuJ2n/j+GOjK4AiPmWUzmAfra5ce1YfSbagxOIdUYHNZDQ1pgWwwB2QyzIJXNdHnzSgzIMGXEk5dui04WXT4a+tstkkvtQOE0IkJWrsMgcJKcJKAGtT2qdqeFJAO1PaiWpWqQQtStRLUrUBC1K1EtStQELUrUS1K1AWtjtmrb9tlRnnTMe8BUrVd2Y62tTPKo2e64AptoULKr28nH1lU/t/wnwU4T2qdqe1XIB2pWolqVqAHamtRbU1qAHalaiWpWoAUJWotqa1ADhNCJalagBWpWolqVqAFao4OsynUvrC6k2o01Bxc3dkeKNahMZN05i74BUkrVIstihsnY4ph1QVqBu1oAv6xoJlpEiDAJGuh4q9aumx2FadmUKga0OGJewkAAmaYOZ/Z9y5wtWPTpqO/svldsHCaESEoW5kDhJTtSUgPantRLUrVIIWp7VO1PagB2p7US1PagBWp7US1PagBWp7UW1K1ADAjPxWl0gp/PXDR7Q7zz+IVNlIkwMyt7BdRiOqa/ralQDqy2nDWgtEGXkcmrnyzUJJs0hFyTRz1KkC6CYkHhOjS70CVSjEZtdInKcsyIMjI5e9avSPZbaGJLKYe1oY3dcZc0nN2cQQYEa6eWZatYy1LUuCklWwK1K1FtStVyoK1K1FtStQArU1qLalahIK1NajWprUAG1K1FtStQArU1qLamtQArUNgzd97+kKxamIUEm/TN2yXj7GLYe65rh8VzRaul2PvbPxrPsuoVB+8AueIWOL+y/LLz8fAKE0IpamhbGYK1Op2pICzantRLU9qgA7U9qJantQA7U9qJalapIIWpWolqe1ACtUm05MDMnIIgZOQzPqrM9WIGdQ5OP2OwdvMqspVxySlZCoBTFrTLz7Z+z+iFk4jGObXoUgYY7rS5skSA0HgeZWjanGxW1A7EuALqJYymbnhzesLycgbT7PEeKwnBVclbbRrGTvbahVG35gkmIgmSAOU8EG1FtUjnrrz/FbJadlwZt2AtStRbUrVoVBWpWotqVqADalai2pWoANqVqLamtUAFamtRbU1qAFamtRbU1qAFamtRbU1qEmx0YE08dT54MPH7D3H8Fglq2uh+HnGvBc6H4Os0AHKRGvMGdOxZNqwxv65L94NZfagNqa1GhRIWxkDtSU7UkBctT2olqe1QQCtUrUS1PagBWpw1FtT2oAVqe1EtT2pYBWJ7UWxPagBWrRpCMJV7a9EeVOoVTtV5n/Cu/8AstGo4UT/AKlnN8fJeHkzbUrEW1PatSgGxKxGtStSwBtTWo1qVqWANqa1GtStSwBtTWo1qa1LAG1RLUe1MWpYAFqYtRrU1qWANqjajWpi1RYNDog6No4f9IVaZ8ac/wBKy61OHEciR5GFf2G+3G4V3/yAD+1TeFDatK2vVbyqvH8ZWMf9j+Eav7EZ5aolqNamLVqZgbU6Jaklgu2p7VIOHNPcOY81WxRG1PapgjmPNPlzHmliiFqe1Ey5jzTgJYB2p7US1StSwCsSsRrErFNkArVoPbGFaOeId7qNP8VVsV2r/wAPT7atU/w0gs5vdGkeGZtiViNalatLMwNqVqNamtSwCtTWo1qVqWANqa1GtStSwAtTWqbqjRxHqmNQdvjl6qNSJ0shao5dmseP9hSdiG9pPYqVSiA8VHNaC0vtLokXODuU5EHzKq8iRdQZbtUS1VX7VAyEuPYA31JPuUPlVZwLmUnWgSXRkB94p3BoLhaoEjmPNZZxbjmS0yARDi8mRI0VptctpkilLgLi85gAZ7rDkclR5vRbt+y7gwTVpOYC6yvTeYBMAPE+6Vd201r61aox7C11R5aPrHegiOGc+SxcTtd3Vhz3wHFr2MAtAaHtuEDXIxmt3b+HY2u40QwU3NY5loAbBYNANM5WcZN5L/BdpKD+TJLVEtRi1RLV02YAoSRLUlFgobN6SMqusF/GCGgzC0zih/mcPqDmuK2Y+lQIcWYipkCbWttnvLpK3G9LqcT1WJA/Vt/1LzYZsjW529qJpVca52X0LeLnGD4uGgPd4hLD4p4IvEjSYzExqB8FhbT6R0algf8AKWMDw9zepyqQQQCZ0laA6W0eLcQD+oeqqUk7svpjVUbhxDPtA/8A5v8AwhRbXbnmNfsnkFkDpbh5iawMTHUVJ9FMdK8OfrVP+hV/0rXvzM+zE06uOY3QB5+7DR5mT7u9AoY6DD7SOYER2QAqLukOHLg+91oH+BVjztRW9KcNn85od75upu9+7ks+7O7sv241RqOrs5s1Hr3KYqs5s84VLCbWpVfozd29W8DzLYVzLkPIR5lbLNN8IyeKK8kK2LaPYh7o7QwGe6XceQ71pPd+bULiJJrHM2/8wN+Cz3NBHstj7vxyHvVzDVG1Gmm8tMMPVSG7puvcGmMpz4qE53qkWqNaUD6uASS2J/xR+KG6sO09oJjzMIDqjQdWj9rP+GT70GpjmDj7gPeZK27nsy7ZdbXHJxy55T2nl4qLqpPsg+Zd6fis1+2aY1cxo0km7PgM1N2PB4l3e4AeQ0VXmS8llifouGuRyHeR6ZpnVXRrl3Bo8ysb/wAdFxa0OuaYIazPQHXXQhI4xxk2PyBOcXHLkqPqI+y3Zfo03Vhxd5Au9clGZzhxHNxhvwCzNnbSNRl8WZ5iQXDskj05oBrV3OdJZaHbriSSRAOknPh4Kj6mJdYWbPWR9YDsaJ9+XxQjiANBPef+yzalN9ph+/BA3cgYyMIWz3lzAXF9wJBnLTjHcVV9UvCLdn8mo7EF27MAmIBtHjCs1dmUaU9fVp3DVlMda/xPBYuJwLajSN4Fzg4kGTIIPHuRmYdoGn99yp/JZPZRbZt2nTAbRo0zWtudeby2BJhuXI55LPxG2q2INNrnvex4DntAdTZTaWhwaQIBdnodPQtLCDrS4DNzIyAguEkSddMu8IuHpQSebx6BV7rZOhGpsbZdOoYohocYa2QJc7OBJOWhRsThHMc6nUBa4EtcI4fHJbvQrZW84iGEAFmU2mTBjvK6/E4QvkObSrNsyD2C5z+OegGi2j1DXgylhT8nkNfDFuGtMEijwGsNy9F0XSuoOtpHi/D0iAAS52RGQGq6jEdF8O4ODsOQLR9G90GciGtkadyDtboyytaG1XUXMYMO2WAggbwaSQZy5FQs26fpUT2tmjhD3idY5TzzhQeYHDRbu0OhlSlTdV668Bs7jWkkCdN2Oa5ylin5suxEDLOiwTI4GM1r/IRn2QvkkqjsG0mT10n/ACx+CSfyF6Y7DOSo4poAmRw9k558Fba8EyD6rncNtKoyob2l4yyJLS2NIgrcGN49RU7/APuVyRlL2bOKLZcIz9FPDNLw8jKzJ8mLff2hZdbHteCBayNS5x9IzVTZu3TRLoFJxcc3Fgc8GMoLxl/sqvMr+khR9nSV6DqY34b3kDUSIzzU2U8y0m0tEugFx0nh2QsJm0XQLGHgJguccssxqt3owyrvzTe17hlfDKdZpyfSdMFrjkWu0kZ6yrrK2W0IK3a1JtOyajxm77OUzBBjLgqDel2Gp/R0hJ3jAbmdZMcVobH2GKeLqOLhaWOtZm2oAKrSC7lmAIWw/ZVMwSykSH5k4elLhcBHs5ccwuPL1nalpo4c/WRxS0tWYG0elrqVQ0rRe1gc4A5g2hxbpqJg9xS2ZtytXaXkGi0H7JDnAiZBOq2XbOpb+WGvJunqad1sSWmDJ71mYx7aAc0lhaG/NuBkvYNGuMwXDThlCnH1ndelWX6fqoZZaUis3E1nVHNfUIjNsNGbe88VYczIi55Nut2Y7YGShWolwubk4Zt/A9hQqeNDn2gG63eByLSCAR71o22ejsPgzLTTfJcMnSSSRwOvJTo4RjRFoMZAu3j70sRRIh7RLm8PtN4hRweK6wuj2QRHPMSo3JDYrDio23IcW5eyeabC4guYZyc3dcOIIVkMVPFsLD1ozGlQcxwPePRQC0xykFV2Y8vZcdc/DMx7ldDEoFAfN1P0Kh8n9verbSlXwwe0tPHTsPAqjs8vNVwfOQDewkEyfEKaBoAKs5tlSfqvyOuTuB7Ar4p5qFfDhzbToQlAgw5o3V6d8LP2RRdc6+c3ATwlogx2eq2bNPvBTRAB9LLtEEd4OR81aY0EMfze1pHJ1xke4+ARsZQhoPAt94P+6pYetZXMtL22h4zMNfk3wynyVirPS+jLYe4D7Ho4LoVzvR4/On7h9QuiViCm/ajGkhwqtgxJo1C394NI96VPalFxgVKZPK8B3kc1bCjUphwhwDh2gEe9AYvSrCB2CxNmTjg6zWluREMLgARpmvM+j2waNatSv66x7HEj5TWkG0kaO7CvXsfhw6k+mAAHU3sgCBvUyF5V0Rqb2GP6dvmS34qXwFyaGO6CUhUNjq4blA+U1T9UTq7nKS7WwJKLNFJejwN+EY4h0CeY4o9bEhjJDS4CBA71UweHLaIZ9YU4yOUkKWw8EaTAx2RvJ4aR2dy0OcysY/5Q8imyCTvE5GLsgFZ2dgvnxSEyWuutkWkZTJzgHmrmxdmOp13PeAL6otznK8u+AR9mU/8AzKu7gGx3SGLB4qostyWw8BWpVHZERULSZ3XNgZkHTKNOZXTqKTtFeMdJJX2ZtA1cVUa5rbqVCm2/67g8NdDucRqtacv2/wCs/gue6LkuxOLcQW71FkGD7NMjh3LcfWDW3OIAEud2C1zivD6vfKz53rE5ZpUv2jIx21gzHNDiG0qdB/WE6Bzm3CfBo80qgpYimHMtewmQQIEgwVw209rfKRVbutcaxrBxIG7aRYT+7HcV1HQt4dgmxwqOae+4H0IXqdPi7ca+D3On6eOGCrmlfz+sv4qqKbC4gmIAAzLiSAAO0lZ9SqW1XEBnWWtJZEF0/Va+c3acIKv7SfaWGJhznAc3Cmbfj5IVPD7tziOsLmg3AEscXS0eRWr5NW3YdmIaWNqZ2kDhnmQII5zkgUq7GmA1wJMxA4wZ15GfBW3MAbDQN6o4CcwCXkkx2QT4KsXxNxpU3NeWFxbIdDWltokEbrhzQm2WKVcOMCQYmCNBlr5j3ohZM8RoqOCqb0NNNpLae6723tid0yMhc7gcwUelVNosFNhL6sAza4tqkcDqdfPJESpFilSAyGQRA3JPh5IBItJAJEzaYzGSKG5KaLWBsSLIz7UYtySc1TQMKn0opumGVcgXHJsZeKt4jbDWU6VUg21HNAGQLQ4TJ7lz+zKlT5NVZaOpioS/iHWjLX4KxjQH4fD0yQIwz6mZjNrQG+hWKk6OdZJUdDXxgp1aVMgzUc4A8AQBr3yqmJ6SNa6o0MLuqIk3ABxva0gZc3e5Z+03urMwr2fSQ5w+8xoJ97SqGJwRpdY1xDnOw7azozgvex8HtUSyNOkVlld7fux2m3ekVJlDDhovc8njENIbnMZ5wtNtIfJ5jPrDJ5wxsepXnmP2XUYxr3EltN7aYJ0IeTUbHhJ8l6Nh88M/sqD3taPgtMc9RfHNzuzqej7/AJ5va0+krqFyXR9/ztPtb/QV1i0NRJJJkAz+HeF4tszHU6Dmh76bDTxPF7RuirM68pXtDvw9V4btjZbKeJrXEt/OKhA3CT84c/ZyHeVPgLmz0U9LsH/7nD/9QJl5c3ZuHeXPcCXOqVCSTGtR0adiSi0V1EcBsOoWBzGksI3Zc2Y7Zj0VilsiqXABhceABa4+QK7/AA/Q8CA8tjiGNie4kZLZwuz2URFJrW8+Z7ycyqPK1waLGjzen0XxQexxo1A0GZMZbpjj2rEZSOGxtc12uogtu3xaH5taC2c3aHTkV6/tHaAoMNSq5jGATJIEwNAOJ7F4V0g2s/FYh9Z0C47o+y0ZNHl8VEZymyXFROxwldtUTTcHjsOY7xqEWrh3WnI6Hh2LhcCH0B8oJtyc2jIkVH5A5fZbdM6TA5xew3TN7RD2NqH7Qc5h92XuWlvwU2NfokDfi3O1OLc393Ieqn0jwhdRe4ve1goFzmBxsc5kOBImJIJbzgqHQwk0KtQ6vxFR/PUNKu9IMsLV/UuH8oXh5JNZ3Xs+eyTlHqW0/J5DiMiT2r0XoRStwTZ41Xn+KPgvOMXy7V6X0LZGApTxc8ju6x34L3Yn0LNathw8DgQ6Wnkf7y7iVk4U1JcbHF9zhTuEUw0xm48gZga+a3I/mTxqjjZVqyu3CwxrZ3m7wdGrpkkjtJOXah08I5vsuFxJL3ObJJJGbQCANAI7ArsZ/wB80zQmkminTwbxDZY9gt9oG5tsDd4cJ7CVF2DLadpDKomoXNdk3eeXg+yTImPFaCdRpFHP7P2u9rWtLLoYczc1xDWugkOz+qJ+8FewG1zUf1ZYGmwuydcWxGThGUzlzWmzUqTW5KFFryQk15GjJIt9US3L++aRarFzmcDh2NwtWkKjXlz3tlrXuDSWRmACYy10Sp7Hp30hiXCxtBrALazCDcTcZaMsyumGzqeXWU2lhcahluTjmC7tPCVb2hsyjVrMPUGm0gDO5pdnrkVi4P8ABi4Pbg5TD4ekx9BorUnNp1XuJ327r2gfWaM5k+KN0rwFI1r6NXD2vwoZnV3r8jnPBdn0l6P0WPo2MLAWfVqVG8RycqW3tisikQavsf49U8BzcoWN1RRY5UkZu2sN8p2ZTZRdTqPbUYHWvBAIYZEha2AH5vV7HUz/AAv/AAQKmyafyO1wdUHXNdvvL4NrhkToi4D6GuNAGsPvc0D+JaxXk1ivLNrY2IDH0iez+Vdjhq4qMa8aOAIXmnyiGMM55R4LqXbSfT2cypTNrg6mwmy+GmvYTbxyKs9lZpFapKPs6dJQpuJAJy3ZPMHLKFU23hqlTD1GUHBlZzIpuJIAdIIkjgoILb9F4n0wpu+X4ljR/wA0umdLgD5by9mwjHNpNa8hzwwBxAgOIbBMSYz7V4z+UdwZtKtoC4U3cONJv4KHwSjnMa00qjmF7SREw4EZgHXxSWXWguJ7uI5JKdiuk96xvSTD0fbqsnk03u8myue2h+UimARQY9xiA5xDQDztzJXnz2ADfewZaN+cd5jd96DRxLAcmueebzI8mx7yV0x6aC53M3lk+NjQxONfWcOsL6zhNt7jVIkyYB08AnfRJEP6toGgqBpI7mwXe5VzjXEQDA5NhoPgNVMYJ+ropj9M2fwnM+AXToilwY22PiqVF4F7by1oY2yaLWgcAMxqSdBMoDNm4UxcMQzmW1GPnwLR6o9lNupdUP6Isb+8ZJ8gl8uj2GtZ2gS7950keELN4ovwW1s29i06VKiWBzgyXEOqM6uZ7zB8CUPpIRUwtUUiKjiyA1sOJl7dADPBYT6xcZJJJ5zJ8eKsDAv1eBSHA1DaT3N9o+AXDP8Ax2Jy1275OWXTwlPX5uzzfH4V9N3zjHs19pjmdnEL03ooYwOHH6JPm95+KZuJZTyDqlQ8g40qflmT/CpO2w+BDaQaBugU2wPH2j5ro7LR3azXDtPvfinu171it24R7VNh+65zT759Fbwe1BVNradYnjaBVA7yIgd6o1RezR4+HxTNQamLpgx11K6MxJ3c9C4AtnxT0qs+yWP+69rvQqKJD/3704CE9xbFwLe8EeqTaucJQsPTGqm1u6hUX+0jUnbk96qSSLclNtPMZE58NT2Kcbo8FsYrZfU9Qbi643REBvs6efuVSSOOZU6yl1rGMHVgMa3QNByntlXuko+eon/L/qUtv/S0P1Q/mCbpL9JQP6AH8QQEelAzoH9D/SqG3Bu0u74K/wBKDlQP6B9GrG2jiLg3s/CB6KSBOqfmxbxvB7s/9wquGAipP2RGenzjRPkSps+jdrw9UKlUtDz/AJZPk9p+CkAL8m/3xXZ7HqzhqVPKesa/Pg1le/0ELimGR/fNb+zsc1hZMgWWnnJcSY9FarRV8nftdIBGYSKpbJrlzJIjkOQhXVmWEV4n+Vz5M3aA675Sx7sPTddTDHsjeaJBzndXti8Y/LZsJ9bFUKjAD+bWHetOVVxy80tJWyGcH+aH/wBVUHfhnz4wUlmHYVYfUqeBBCSjuR9lbRt0dFChqe9JJeiYnU1G2YRr2bjzq5u6495GZWNMnPNJJIcEMg9S+qUyS0Km/TFmBFRm5ULoLm7ryPvDNYVY6Hide3vSSWcSzBtOZUMRk0HikkrMBaImo0HMEiRwPgtLpi4srMpMJbSsabG7tOedoylJJc0/uNomOzN0HMcuGii4ZnxjsSSVSxPBY2o0br6jcxo9w+K7zAMDqDXOAc7mRLuPEp0klwPBRp6uVih9GmSWbJRp0mjqgYE9YB2+yt/bemG+6f6UklQsLpD9JQ/V/wBQUek/tUPuj1CSSArdJDuUfuH0Cw8R7ISSVkQEo/RP8PUKhifZP98UySAVPT9o+q1MMd5ne31SSV0Ukdr0ecSzMkrXCSSzfJZCXnv5TPbo/q3/AM4SSWeT7WRLg4khJJJcRmf/2Q=="/>
          <p:cNvSpPr>
            <a:spLocks noChangeAspect="1" noChangeArrowheads="1"/>
          </p:cNvSpPr>
          <p:nvPr/>
        </p:nvSpPr>
        <p:spPr bwMode="auto">
          <a:xfrm>
            <a:off x="63500" y="-893763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3080" name="Picture 8" descr="http://www.electricmotornews.com/wp-content/gallery/fiamm-a-klimaenergy/fiamm_klimaenergia_oasi.jpg"/>
          <p:cNvPicPr>
            <a:picLocks noChangeAspect="1" noChangeArrowheads="1"/>
          </p:cNvPicPr>
          <p:nvPr/>
        </p:nvPicPr>
        <p:blipFill>
          <a:blip r:embed="rId5" cstate="print"/>
          <a:srcRect l="3414" t="3030" r="2717" b="3030"/>
          <a:stretch>
            <a:fillRect/>
          </a:stretch>
        </p:blipFill>
        <p:spPr bwMode="auto">
          <a:xfrm>
            <a:off x="5724128" y="2852936"/>
            <a:ext cx="3033627" cy="3419726"/>
          </a:xfrm>
          <a:prstGeom prst="rect">
            <a:avLst/>
          </a:prstGeom>
          <a:noFill/>
        </p:spPr>
      </p:pic>
      <p:sp>
        <p:nvSpPr>
          <p:cNvPr id="3" name="CasellaDiTesto 2"/>
          <p:cNvSpPr txBox="1"/>
          <p:nvPr/>
        </p:nvSpPr>
        <p:spPr>
          <a:xfrm>
            <a:off x="3635896" y="779220"/>
            <a:ext cx="5256584" cy="156966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it-IT" sz="1600" dirty="0" smtClean="0">
                <a:solidFill>
                  <a:schemeClr val="tx2">
                    <a:lumMod val="75000"/>
                  </a:schemeClr>
                </a:solidFill>
                <a:latin typeface="Arial Rounded MT Bold" pitchFamily="34" charset="0"/>
              </a:rPr>
              <a:t>Sviluppo di piattaforme di accumulo  innovativo e gestione dei flussi energetici per applicazioni in generazione distribuita:</a:t>
            </a:r>
          </a:p>
          <a:p>
            <a:pPr marL="180975" indent="-180975">
              <a:buFont typeface="Arial" pitchFamily="34" charset="0"/>
              <a:buChar char="•"/>
            </a:pPr>
            <a:r>
              <a:rPr lang="it-IT" sz="1600" dirty="0" smtClean="0">
                <a:solidFill>
                  <a:schemeClr val="tx2">
                    <a:lumMod val="75000"/>
                  </a:schemeClr>
                </a:solidFill>
                <a:latin typeface="Arial Rounded MT Bold" pitchFamily="34" charset="0"/>
              </a:rPr>
              <a:t>a dimensione domestico-residenziale (P=20kW)</a:t>
            </a:r>
          </a:p>
          <a:p>
            <a:pPr marL="180975" indent="-180975">
              <a:buFont typeface="Arial" pitchFamily="34" charset="0"/>
              <a:buChar char="•"/>
            </a:pPr>
            <a:r>
              <a:rPr lang="it-IT" sz="1600" dirty="0" smtClean="0">
                <a:solidFill>
                  <a:schemeClr val="tx2">
                    <a:lumMod val="75000"/>
                  </a:schemeClr>
                </a:solidFill>
                <a:latin typeface="Arial Rounded MT Bold" pitchFamily="34" charset="0"/>
              </a:rPr>
              <a:t>a dimensione di distretto, anche per applicazioni TELECOM (P=100kW)</a:t>
            </a:r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33485" y="2564904"/>
            <a:ext cx="2322691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CasellaDiTesto 36"/>
          <p:cNvSpPr txBox="1"/>
          <p:nvPr/>
        </p:nvSpPr>
        <p:spPr>
          <a:xfrm>
            <a:off x="251520" y="4212377"/>
            <a:ext cx="5256584" cy="58477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it-IT" sz="1600" dirty="0" smtClean="0">
                <a:solidFill>
                  <a:schemeClr val="tx2">
                    <a:lumMod val="75000"/>
                  </a:schemeClr>
                </a:solidFill>
                <a:latin typeface="Arial Rounded MT Bold" pitchFamily="34" charset="0"/>
              </a:rPr>
              <a:t>Sviluppo di colonnine di ricarica intelligenti per veicoli elettrici in grado di gestire la modalità V2G</a:t>
            </a:r>
          </a:p>
        </p:txBody>
      </p:sp>
      <p:sp>
        <p:nvSpPr>
          <p:cNvPr id="3084" name="AutoShape 12" descr="data:image/jpeg;base64,/9j/4AAQSkZJRgABAQAAAQABAAD/2wCEAAkGBhQSERUUExQWFRUWFBgXFxcWGB0XFRwVFhcVFxgXFhcXHSYeFxojGRgWHy8gIycpLCwsFR4xNTAqNSYrLCkBCQoKDgwOGg8PGiwkHyQsLCwsLCwsKSwsLC0pLCwsLCwsLCwsLCwsKSksLCwpKSwsKSwsLCwsLCwpLCwsLCwsLP/AABEIAMMBAwMBIgACEQEDEQH/xAAcAAABBQEBAQAAAAAAAAAAAAAFAAIDBAYBBwj/xABREAACAQIDBAgCBQcJBgILAAABAhEAAwQSIQUxQVEGEyJhcYGRoTKxFCNCUnIHM4KSosHRFUNiY3OjwuHwJFOys9LxdIMWFyU0RFRkdZPT8v/EABkBAAMBAQEAAAAAAAAAAAAAAAABAgMEBf/EAC0RAAICAQMEAAQGAwEAAAAAAAABAhEDEiExBBNBUSJhcYEUMkKhscFS0fEF/9oADAMBAAIRAxEAPwD0YrTYqfNTcteicFEa2pqUYcc6bFSK1DbBJCFuonXuqwr0nalY2igy03JVpwKiNapmTiR5a6Fp+WkBTsmhKKeFrgWnAUikdC1wrThSoGMinLXctICgBTTgTXQtdipso4DT1FMqRVqWNHclcyU8ClU2MiCUmFTBKGYTbKXbj2xoyMQAd7ASCwHIMGHlT1bhWxbIpAU7IacFqrJGgVw041yKAG0op0V0LTskZFdinEVyiwORSrs1ygAavSPCtde31yh0IBB0BLQBlJ0bUgaUB2j+USzbd0RHco+WQQFMGGK8TB7tdDXlGI2h2TmOXUajQnX2jX1pn03rLmZdw1J8SSZJ4/xryn1U2tjs7SPbth9MLGKbIhIcgkK4gkAkGOBMQY5HuNHa8A2Pt9reItXBBdbikToNSSRyAiRNe8YbaVu49y2rKXtEC4oMlSwkA11YcjmtzOUa4LEUitPAp1bWTRUdKZFXitRNbqlIhxK+WllqbJXclVqJogC08Cn9XSyU9QUNiu5adlqG/iMsbt+vcOelS5UNIly0gtOrtFgdArpppNRA6mkOybKKVMFdNOhWdJpJTacFFAWV9tOvUOpuC3mGUOfhDHdmngd3nXmeHd7F5b2pMAqM2WTmQZJYGQyGRG/NM6TW26VFVClrhQFXDaZlKsAAGXXTNHaAMajiKx2P2YBettbIZTEZptLIVTJBGb4mDaDWN1cWXm14OrHwepqZE6eWuvH3ppFDei1wfRbSgAZFCGPhLKIYqT8QzSJ4kGihaumLtWYNUyMillpX7yoJdgo5sQo9TQXEdOsGhyi71rfdsqbp/ZEe9NyS5Eot8BwJSOlZO905utpZwjfivutsfqiWqjd2hj7unXW7Undat5jv+/c7u6snngvJqsEmbdjx4c+FCcf0rwln85iLYPINmPos1jcds6xP+1Yp7h5Xb/8AgQj5VzDPhbf5jDux527OX9u5ln1rN9V6Ra6b2w+fykYXguIYc1ssQfA1yhf8p3eGFMd91QfMBSPelWf4qZf4eB5abQB1gnkZny1gj+NMuXHhvhReE7yZ1Onz765dwtxjMgQsTO/Uc92nyqriLYCsC5YzoOGkb/8AvXDFJ+SmOTFFWlSukawOEc/Ctn0G6TpZxas+Ym5FuBH84R22J0gEDTeZB3CsFZ3kALMGJPdw7/GreycQ1q6HyS6FSoiQGkRIgzrw511rmyGj6dZoFPV6x3RvpFicTaa7ds9WnZ6vQ5nljJGsEAAa7jmma0WAvScszpx5jeNOMjlXZrTMtDQQz03NXW0FVwxJ/wBcd3yqlRmyc0hUcV0E1dCsmUUitK21SiKzbopblW80Ak6ACT4UGxKuQ2UqGIzZlkEouokE6HXeOBq9t4Xco6rWDLqp+sKa/B3z8qyFzHX1yvmY5zGi5iMk5pK6RzB09658uatqZpCHkOYfaLXbAZZXtEZhroAZO/Qxrz086IYG+WsypzsI3wDmMGD3waz9/bAs5lWC1xpEdqCGyzm7wOE+9XcNtm4thXyrkI3BGDBkb4S0xwO/v3aTEcu7t8Lctw2CbXHAgkfD2nOmvdH+hBpM8ACZlN8yJBE68d4FNt4w3LTG5oIY5hroACGA8xw4HnUGx2tuAFM5M3P4maJgk/dMTGhmK3jPchx2C6CKTVRxu3sPY0u37an7uYFvJRLe1CrvTe2fzVm9d78vVp+tdI+VbPJFcsxUJPhGirorH3ekeMufAlmyObFrze2Vfc0IxOOdyetxly4BEraOQSeGWwM3LjxrKXUwRrHp5eQ90iwwwyF0uhIjKjXcp365S7wBokCDGXwFYu5ti4S4sl2tmdbay3aHaBYKUUakaRNX8NhbYM28KzN95wAfEtcJf2puP2uU/OXsNY7i5uPHhK/KuSWTVwdUYaVuXtjbVxdpCq21zNll77yewoUBbdqYG/e3Gn43GYkib+MNscrYSwP1mljWTxnTTCr8WIxF48rQ6pfVcv76DXfyhWkM2cGgb711s7ewn3o1TaoNMeaNeRhSw0fENvmHvSfxP2OM+VEExF2It4fIv9Y6oP1bYb5ivMMV+UTGPudbY/q0A9zJ96CYva166frLrv8AiYn2mlob5K1HrmL2wE/O4yxa7rYDN6sWPsKBY3pjgRvfEYk95IT0JA9q83Gn/bnXCvdVaELUbl/ymKmmHwlq33tqf2QPnVT/ANYuJuEh7vV8urQf/wBVkkGo040spp6ULUzQvtm8TP0wnxe4D5iNK7Wdy94pUUPUaYWzE6kEd2vDxn50NxODYliNYgndOsxx7qMXpDZZhYBZSSQY1meRg9+tXGuWXcAqIkAGOZCxPLQegrjc1DhDqwDs4sCMloszA7tTA8j61rcNtVsOkGytxQ+Zlu2+1poQDoRIJ9Se6klpLUZNCCcpXTUHjG/wOmnjT8RaW5DFzPNjm0AyhdfsxA110FVDPB7hpD/R3bb3bymxhreHtKsuqDtMzBiFZo0lhp4d1avCbbVSs6Z3hRvJDQ+g4dlgfOsnsvGi3k6shhAnTU6QDCgGRpznedd1XpPfKXyIgodIk9rKFIkiIWACOOo8Oh5ko6jNx8HpS7Xt3QwUmUYAyI7514SCPI1Ps9QUBU7wG8JEgDy/fXlGz+lTZmUMyltDJAGWDIJ3lt43/arTYHpI9rK1wE24BJWDq3b1101YjTgKcepT3IePY3qIedP6rwqtgdqpdUMJAIzCR9nnpwII/wC4NS4raVu0ua46qsxJ5766O5tdmegl6uumBEz6UJxHTPCr8L9af6sFgI5tGUa99CcV0+H82hkEfEBEa8Q+/dWU+ojHllxxNl5rzNjVdVYBbcEcCjNvI3iN/Dd3mpNpXLdwLcQSbZDKyEKwMiVPEArO8bvGsTiNuNduM/WZCBlVV4AtmjeTEiaHYjENMu28zL/PXfp8jXJPqktkrNu2OxW0VFwiDo2a2Q2qtIkk675GvMb6u4fpPdZmUbojTQnQgGeJAgbtwHIQFvZdDPE7gTxPZ4c/lUK4gKCFkTwncRwka7v31wRyzrkpRQTfpZdW2yZlAJAMgFjPZmSddNN2kU3Zzi4SLhu3NNyswSBzgqCN++fes1dxbEyoB+wSOU6anx399NW+yF2M6bgOJPDSte7KNb2LZGww2LRZ6q3btxvLCOPJAC2vM1U2l0nt2hNy/caQWixaCgjNlPaeTv0+Ksw222IIWSxPDdH+dS4VeuXLcOYHcgnVeOsiBoASKuGSSVy4BSCKdI0uMv8Aszw3wvirhaZEgKhnMT3HSrL7Qv8AJEQcFUqdBGmp09fKh7bUt5iMozJ2d2qwfhGmi6KRUWMsYm7Zc27TZRH1khFXmCzEKGgTl1kGplOWT4UqG5AXpZtxrmUC6x1Mw5IOgnMBxkVlyaPbM6F37zFVyZlEkSSQuva7AICiN5I3iiuzej64a8y3hnCjtDKCrZSVJSTDrJHpXdCOiFLcgxYpwBr0XZ/R/A3XdjbuQR2ArZQDBBzLviRw5caN4DZ+Ft4a2n0ez1hVXNwhWJBgQxcf6mrUrQHk1rBlkLCScwWAJ3hjw8PepBsa7/u2011Ebuc+Br1O/ctqQUygBDOQab/6OnD2oA1wlyykyC27fqW8513VDnQ6G7G/Izjr9tLk2bauoYF3ObKwkHKitvB3GtBhPyL9rqb2I+CHm1bmetkR2yIjq98fa7q9B6CvfayTdzQIS2sAQiqADoOWnlRQYZ+vuPHZa3bC6gSVN2RqdN67+db3GrZj8VtI8rH5NcGuDe5FxrmcqsvC6Xgk5VAnSeNWrPRuwH+rsW5JMSgbmBrcnxrTDoS7gB3YcSoaAGLFjBVASMxMdqrf/oLYX86ZHN8xH945HtXHLNfCZ1LD7kg3hrVpUUMtoEKJACATGug0FKgQ2Ns4aF7Gn9Kx/wBNKtfxL/w/cz/DR/y/Y8bvgt2gN5PkDxA5caqXNnOzG2JY7yByO/UA6d/IUTOJTMFYLrEwo3QI4ePrUmFuKW0JPItuG/frpuGndXFCTS4NUthmBwhS2A5nzlgdd3LQ/wCVQXsUytBUgKNTvHER4TNWFbOCSxzAxruPAyeHrxqZrHWAHTziZ8AeOnvzrLUlK5CK2znKHrCQygTB1O4kAAHiRl1OmaaMYrbJv21CW8pDO2Vo3XGDEA6RBJ9d+lUboIVlURO8+I4ep3VDh77N9rmN+s/Lu86Hnbg0kZtlgYBA3xH4gSAYEgzJ5bo86ns4ssxtjVVmDOvAnyn11oWmK5b4118dI491T4O4Aw0h4ktruJEgx3D/AFNYpyQkzSWekd9EjrGUSZVYWeZJUBjpB30Nu7Qkhj2juzEZjG8nnHHyqk2IJuGdANZ7iQANDG6pcMO0CAN07tRpqe7Ub/GiWST5YySxtACSSxjcNwG7hrPAb6LYTHMbGIRQO0tt5YSVOfKC0Hs/FEweHlTu2h2QQO8DfBkkyeYpmzSpa8V0BRVKxpo6tPeTk3xwojLfUzRKtiH6Q4UktJ003DKR8QHCdaqXbjE6KY0mdRlaZ0Pnw4VbxQDEZZEcuHCeXOolckamNw4nlunuNW50rLfBKt1GbdEaDQAHT/Phyqu+AdjCqYJ0G4kDeQT4b93vUYw7TBHGQVmAROs8DPHuq49wwpnUH4txPdp4+/DgkknbJKeF6OXWN2VPY3jQamCBI0bfuHpTblkhmQgghSSW00GXj5jWiFvawtuBlUO9tk3AtmkGdBBlcwPlEVXusCrguGlsoYGZAAErI3aCNeHKtWoyV7kabG3tnG0qBVJdrasRIIEiRuGnZYGDqM2u8VDssw5F3QFSRESSN0k7gdDMVbw22epbRQwPxBpKsBruBkQfukbyZkmg2Mx3WvnQNmDMYkkb53mdPPz402o8ohquA/tDbasiIQCiE9ldCSwyliRrJga1oNj4my2Ha1iLZKdYlwZIzBt0GfikEzPf5YPC40rleYcMDMSVAjfy4nxirW0Nu3Gi2lwKvZBCgDMV0UsR3OwFVGbT3EajCbAv4q5FlLKAMGZSAqcYhNSw4ajgdwq9b6Btdeb+JsZu0dCzRmPwrIVQJkwN5rD4XpBfRiouOuuWFeJiRAK7/wDOrmDL3bjMzEww1OoaDxnu0rXuT4V2y1R6FheimDsz1mKUnmLgU68CA5kb94409G2TZ3FCe5TPqFX51kxfWfgQd5E1J9OUbmA/Cn8TV9mb/S/3Ne9GP6kap+kuBGqYZ7mmWerBEHhLMdD4U1OnJUfU4Mr+mq+oCrWSO0B95vIAfxofi9t5WjteoP7hVLp8i/SQ8+N/qNre6cYo/wA3ZQc2LEx6kUNxPTW9l7WNtqZ3IqRHipDA93vWRu7V6wdWAe2MpJO7M0HTj2aN4LYtvDqU6m05kks9sM24CByGk+dROLh+YuLUuBuJ6WK+jYy8x5B2jv7MRUC31f4bd+5PEK3zWtRhmYKrDIpJiFRRpE8BRrCYhcgNxlB7yB8zWepl0YD6Fc4YW75gz7iu16F9NtHc6nwIIpUWxHkd3CZ2ViIUCCNeIkBtdeFNtlQxAgaa5dCB3weI7qr/AMpBUBYkk6Rw0bdVDAWrf0m2wLEvcUFTEGSAAYA051jFSls/sZOQXt2ivESywN8nLoSY03Dfv0rmLsdlYJEajw/zP+hWe2dtUZSHulWA7JjMpOujRr6c6O2XN+0HtloDHMpAbXQ5gZnL3bx4UTwZIu7CKlN0iB8WzOFIOUnWdNOMenvTrYJ0HZk5RI1I0EE79DUF3DkMqswBZwkiCSCV7SyQSdw7yfGObOx5uOFOjSVBMiSwjU6wS3zpPE9NxRnKLRPewirqWIG7XTedIAPzqwgyLlzZn4d3dpvPdUW09mXUWXUgAHtDVZEA8OB01HHzpuGslhmKmS+jExBga+p9TUOLrcmmTrmCyYA1JGkkgmPH5Uy3iCrqzzGva1EaGJjhQ+7iz1Z0HZnXuJI09QY36VXXaBJUaDLvnUGNQCPIad5qlibBcmsbHqAhYntAazunnG8EV3Zl8XOtKrlKqpZpmRnUQBqPiI3Vl/5VJ0YlhEQQPIz5n/WlG9hSMPi2gr9SjA/a/PJqFJmN9PHhdtM1Um3sTpfBPZZYXtczodd/xCY0jWfKiGLxbxr1bBtWHVqCCftKY7OuukRyoTs3pJhQgDoxZVIDIFUkFMhzSdeB8RPdXU2pbuXIQMvINE6DdIJnnrW2Ppm3Tf8A0JycY2kdtOQDEwxIKzGn3pPGqmLuEMSGIXvGsxp40SS3yqK7Yk6mF4iY3d/Cut/+e62e/wDJzLqVe6A+OB0bdM6Dx/71Gl1gSp+EGQZGjQBMHeNfatENnC4FQQ2bVDpMgQ0d+knvHfVW7grKu+ojMeO4AiBO8bvesIdO5PR8jonKKjYINksRCkjnOoJ3fx8zU+GttJAHMHSRmA0k8vCiH8rWFEdYgA5H+FMO3rA/nB5A/wAK7F0cFVyOXuy8RB9sZGACtIUgrEzOhkxqP4U/CYDrLi22WAzrJGhGhBEek+HfVs9I7EfH+yf4U7AdJrLXrajMSbiAdniWA50l0mNO9Qa5v9J3GdHBbJRXkqxBJESQSJ0Om7dVvC2RbUgcTJ8e6qG2eldtb95Srki9cHCJDsDGtNw22XuLmt2GZeZdFGm/4jXVBYou1yZyjllswwWqO4dKFttS9/uB/wDmt/xqhjektxDkNoKYkHNm3jQyNDWrzQ9kLBP0XNqbZ6ogLqwIn+FDrm2TcLEW9BqYO4btdKC3r5Jk60Z2RizkhLdoDibl+3bk+DkEisXlTe7N+y0tkENig3HRipVc6QSd8sBppXpO07epjmfnXm2H2hdNy2inDBjcQLF9X7WYRohPGK9cvdH7gT625nu5oYooVJ1JyiJjQbz6Vw9W1LS0dXTRcbsisYT4J3Ru8qf/ACHYmeqX0o5idjhLRYO8qNASp3afdrzPpL0uxNi4y22ECN6gnXfwrGC8Gsj1zYdgLYRVAAEwAIHxE0qq9BcYb2z8PcuauySx3a5m4DSu1rwZnzptTGYVSApxBEnMGtqusmcrFzpMcOHpX6L4pDjbUrJa/aCSdFGcSY5nTw130Zv7Pe3ni++UszBVJ6vVhIYDUb4JHKhOwsJlx+HJMziLREf2i79B7VaSRIMwVxg4yKCddGiDodNRppNaLYe3M+VLYKMTM5exmiSJEkcf31Q2bshLt0KuYNDSSRl3EHcJG/vrU7D6OGwVXOjdqdJnUbvQVVJ7MvHkljetAXpZdY7SRVAHatajjJU6cuPrVXo7sV8SL9wXAoskEDKxLEi68SikKItNq0CSOdE+k2yHvYy29uNLVljvzGAGJAAPDWnbJxd3DNiTaQuly32wpZQAFdSzqFMoOs5jWNauGNqFmM8sXOr3NTsrM9wWi73HvWrdxEYyAcguXMs6KNTv5KNaG4zE2rANq6CHQkMMpMamdQII36jSn7I2mLOLwN5oyjCNvYASUKCSdw7G/U8gTpQq7tl8bjMzWHRHYglpa2ikjtNKrAESTI41zSx3I3UtgliLFm7aVkjTD3LkMpIZVv3EIE7jx05TWcxlkLcKQ2ZWK5o4jhmOhOkDdu51t9kdLbiJbsCx9XftXM5E9lhcvCdNDOXX8RoPtTpUn0XEYZic3WHIIOUH6QXLExEkE/Kk8a4QSToG7A2epxFq2TBuXrYmASuZwJ1Pxa1qdtYBsLisPbVr5t3zeR0xCW0J6k2yrL1YE2zmBE/drti1at3esVFlWBXSD2GmAfQVUx21zir+EhWVcObizcu9bcbOUXU5Fgdj3owRq7M6cTO7O6BYl1zC0YbUdpBp5uKht9Gr3W3ba2rrPabK+UBsra6ZlPcde416xhsYtvKAZXKRMCM3Ps+Yjvmh+wtvWcPtDaLXbvVi5fXKcpaYz7gNx1G+lhk5v49jbKtK+Hcn2F0bXGYUnGIWuSVIP1ZGRtBFsKFO7v76846W9F7Vi5Fu3duF8OlxFTcrG5cRi5gkrCCBoZMTpXs3R3a9i6lx7dxSjXngkhTHZ1ymCJOtea9PdsNaxNsWyCGwaowgOD9deIBkHn701am6Evyq+Qd+SvArijibNzr+rtW+tCWGi4XLKhAkcRGndUvSXB/RcdhEt/SbaX7K3GtYls1xWL3UIMbtFB86H/k82mMJdxDO15M1pO1ZA6wFby3IhmUFSqkHXcxon0t2wMdtDC3bS3clq2qs94KrE9Y77lYjcwFdK4MndnmmZSTv38x/Cm3CPPxEf8Ipz4RwT2dN89x3GrA2cTvMQNdCYOkDszrrS2HuVmYxvEVe6OknF4cf/UWf+YlQ4nAFAAZ3xqCuuhgZgOBB86PdDkt9dbBt9oX7HbOpnr0YEaQoyjKR3kzwCspKwL0guf7Vf/t7vvcavTPyW9G8NiMFfuX7D4g22UKiM4Y5i06IwLc9/OvMNtKWxN4j/fv4au1enfk32/8ARMI4+kW8M7XUebytka1F0EAhGjUqQeMHWmiWVPyh7Aw9vZ1jE2sFdwN04o2mS4zlivVu2Yq7GNVER376wO1mOa2d56i165BXp/5X+ltjFYGxaTE2r90YnOeqkgILTqZkadptByPGCayeE6OM4sXwVIRbJdQrlgEy6MQuXWNBPGnJExl5ZnW2NfyB2tOE04QdeQOpqP8Ak5dSGggTrod4Go/1ur0nafSBHAtsAFRpZQkySZgsCJ0kT41Db2dh8WWUIqlAWyhGBjiBlu9rhv5ilCUtLUyJL4rTMP0dWMbhhM/7RZ97i19N7SPab8Tfvrwi2cChDojoykMrhCWDKQQRmvkaEcQa2m1Olt60lty/WLeTMrwRvG8idCZ8KjJjckkaxmluehbXf6l/D94rxPpjref9H5CtRh/yjXDZyXkDAwC4+LeNSFAB8gKEbcwX0i5aSUTr7zWxcCk6JlaSeshtCOCiGHOs+24vc01J8Hp3QJT/ACdhv7IfM0qZsXFnC4e1YCi4LaBc6tlB7wsGPXhSpOSFpZ5Les4U5nWxd0fKSMQkSxZpA6sRJXcTxpbNwVhsRZYW7qsLtuD1ikSHBGYAaii9voo7Wlh7eZirsDcAZeyZWDuPaquuxepuAm5DIwaPiErDAaDXhThKLbVFZMaik0/G4OwWDt2mzKL4JBBgoQZ1P2ZiaKYZ7bXFP105tJAjXTUxu1ofb2UpEtdaeICHf41Zwuz0R1bO3ZYHVW4GeVa2k7MqsJ4LDIcVaAzybFtVkaQbRHb5GBTNl27a9Zatly16zcVusVVVclu5clWDEt8JG4b54QXYBAMbhRqYt2BoToIZZbTX2oT0TUDH21hpPXLBM6GzeHKpcVOLTb3VP6W3/YOKjJNLh3/H+gfhw5wuDicpwrAmAdVxF8AAcNOM8BUWHxWIs3M9tGMRAkBTvMmdxByx51e2btCzbweE6wPOW8AVE6LiLvHh8VFMJtS0R2UeOZaNO/UVo0gVlfZb3nu2CyKoNi8XAYGDnxOXTiN3rVEbDtPiM7XFB66cpPK4CBp4e9a+ziA3U5VaCu+RH524IJz6841qvZwiOq5kJII3OF3HkG/dWcknsWt+SDaOGUYp89y2sXiWRs4fLmkiAsCR8xUe29snFXLN5SGUbQuW7bZAh+jhQUQgAGBm48aPdKrNpcXdLpOZiZ8hrQXZVsLsxP8A7gG8CbVoH9/rWUcFRhBP8tfelQOW7fsoHHFbwaHKqd4zxrI4jdu9afdvM7XGC3JuXTcM2zALQIGo4CgezXY4pQbjBeuEiZEB+XlXohuWgBJ84YfKBTklNUax+B2AOh+1vodprTq7/WEyBpqBuk/6ioOkeHTE2UuLbi6D1YLb4WH0A0jtnhRzrMNLTiMsnMfi3wBAEchVjqbL4ZnW8Tlu6OQwy5lUHs6TI+dRkjKVaX5T+wKUF4/cxexdh9TcuXcVbL21tO3VyVz5FJy5h3SfLlNENq4Kz1WFxdhXtjEspNpnzqkXFtsqkiSCwYyfYaVT6WYX6jsXxcOb4VGUxlYHUGSCCRHfTeiWC63Zty4zsTZxihAd0EYeBruEkmBxJrSam4x0e1f08mVq3ZmL3R5xMneI3d8zvpl3ZkiSSJIb4e4aDWvQV2GWEyhB3cDr3ZRUI6NOFE2kYgASXHARxA+dVftlV8jH4q8HDaESOCwNAOE/0fc1J0fwhOLsGTriLRMgDc68q0lzo7dKsPotsabwwJ4j71WNhbGufSbJOHCAXEYtm7ICsDpBgnTQU7pWmDSYAx2A6u89hVa5mvXDoozzmAgHgBl0/E3Or2z+hVy+LwuXks2rVrNdvOZVVfMAoEgEkBuIA9Abm3cPdw9+7cNtgQ9whpMGSxyyDAmPHWg+0Nu37OGv4a+Mxxlq2QYC5SHzW4HFCpYc/hPOsemc3BOfNbiy1dLgi2tsM2r2HSy9vEJiHCWrqnKuckDK++I5gnceIIrUdGb1y2oAK5YZWGd1MwoJXKBGqrqTu4csX0b2mzXdn2AhAXHLcLHiWu6ADuBM957tdfsu4/VMFQMM1zUtEFgFECO/3HKsOq6mePJpXFfJefbHDGpx3BmJ6FX3Z3F+yMxLEZXYyZMSRRHod0bu273WG7bIXskZSp1Hf3x6Uat45wpbqwQBM9ZwHVsJGU/ZRRA4M3OsuOkF/rFs4cSVAk5TcYsZhUUHfAkk891PB1OTLqT2+6f8EzxqNUGcZ+TcXLjlbqKGYkLlJgNOkyJG+ubT2f1eCsWc4L2rpCXIAJIOaOrzFtxHDhJijfQnpQuIf6LiFCuwORwMvaid3AxryIrm3djoFvMT9ZaJbUW2HxAMFlc6a9qc3PnWqlOL+J2vt/ocVj31bfQx4wWIYM3XOVUiSlokDvbUD/vTGRkxNj47mr/CFDyEIJAB0Oq7jw504Y9yDktsATB+sWJ7wFE1b21tdGtgJY6p1ZjmNwuMpGqxEAyF1HKnCSbpL+P6D6/2a3Z6TbBNrEHVviZAYzGJBuTMUqwdvb14CAw3n73M0qvQws79ISSTeuNJJhpZdeStoB3Cp8NjMPmGcDLOuW0QY46reGvlU+L2bcSOsZxO6LRRf1gsD0p77IvKmYW2ZfvZnuf8vKPWugxDuz8bglIWxiGth/i6wQogaTmWDv586s7TxSWllrtm4u+VTMYJj+bJPHgKxLYp133HT8KFT6ypPmaYbtrndc82gD0DT+1WTxJ8mmt+DYYPaFhiGVUJBBBVzbMjd2boFTWMDZR1um3eQoSymMyEkFTJXfoTWLGOA+GV/Cig/rMxb3ptvEqGzTdnmLgVvWCRS7S8WGt+Q7a6PYZUVFvghM2VbgiM7Zm1jnzqcdHh9ko3g003ZHS60AVvpcddMssLpG+ZNweG7TTdV+7tLA3CgTKpYnMbisgUAT9ggEndUOLvkpNeiJNlXBlhCQsRHDUtw7yaHvsrfntEHMx1kaFiRy4RWos7KtkTaxAAH3LoIgccuh96DX+kotvk+lQYBHWW2iD/AEkD+GsbqlRne25WpeRdOcCj4u64O/KZUz9le40MwLRsszplxqHXSJS2OPhRyztNrm44e7+Fln9ViG9qtXrqi3ku4e4qnVgJ6vNzhgBu7zWinJcxJaT4Z5ObjdcxCllNx+0FZhAY8QIoimLbgjehHzit0MJhD8OZP0dP2QaeuwbLfBeWeRgH5g+1Z91LwU4tmQs3rpGnWeAP+daDZt24dm4qUbMLlsgMNTPKd+6iTdGrlvUEEVNh0Iw922VbMzIRAkQM0+HCrjlTJcTzzGYhmWGVV8FAO48Qoon0MP8A7Lxf/jLfytfwq10g2fda3lVCdZ1McCOOnHnUHRzZ9yzs3FB1gnE22ABDGAE+75+lbRkmiJKistxeKnyYfvU1MmIXncHgy/8ASKHKGInqonmYbzEiK5mP3WHgR+8mpsYXTGjhdujxB/8A2VPZ2gwKgXhEjQhv+k0CDNwD+YU/I1ewOznYgk8QddPlS2GaXpvcbr7lslMjFpVyBPbaDJHcOPCvPOk5N1lz5cy20WVYMDkBAbQkAkRIHETxr0Hp7gmfFsVy6AjUwfjY/vrz7blpluQ2/KPTWqVaifAzohhm/lHBk7vpVonlJuITA8RRDp3hL/0wtbUlMi6gP3zqulRdEz/t+E/8VZ/5i1o+lN8LiSMwByrxg8aqXAlyYS3i7y6ZW/XYf4hWi6DbQS3dfr4VnKlXZj2SHQlibZJ0AkA6EqAdCSLVvGtwuMf0zHpNSHFsd+U/iVW/4gayKB3SvpCiXluWSFKEZYjKCpMBcv2Y17s5HCgm0umWOxBaGLB/iKoZ8CT4CtVKbzZsk8+ptg+qqDT89vjZt+WcfJxRXyB7mHwAxJebvW5AIgHKd2nDnr5VrsD0ct3QC97JI0DXVYieEEQKuB7X+7I/DcYf8WauqLXK6P01P+EU7YkkSDoJY/8Amx626VNy2vvXf1F/6qVK5ex0vQy10icDt3WufpXl/wCF0HtVi3iSwzdSAv37hcL5PdvwfKho2pbX4LUH7xcs3jmygjyiq93HBjJtoTzY3HPq9w1uZhxtuqm65rytBgPNncewNB8XtFbhlkk88wn1y1D9NPBbY8LafvU1ouj2GF4AEuDzt3bK/wB2FDD3pABMNgTc1Wz2fvMxCebHKKtrgrafEhun7tpbmXzuOfkp8aO7V6NxqMYVj7N65p4SCCPSq1pcEBF82XPO015z7z86AAeIVyezh1tjlDH1NwmfaourucrY8eqHzolitlYVjNkXx+Lq1XyNxlI85qE9Hwd12zb/ALTEWz+zbB+dAE1m1bQA3Ltu433LbIqj8dyJ8lB8ahxWPZ9OstW1G5beYepVSzHvJNQ4vYmT4cRh7ncLqg+jQPehTsRw9NR6jSihhItzvny6w/MCr+y9p2rEtnvPc+zvW2O9gLgZ/AkCs511LMaBG42R0ktu7HE3mM/CHsplk7zKhiAOWm+jarhbg7L2mngpIP6ub91eW+dOSwW3CfATUON+Skzfq1rr+qtdcGkjMhUqCBJzaoQOHjpRYYS+mq3f1gf3qw9688wGBxKNntW7wMRKo27kdNRoPStHgukWPt/GqEf1oRPfMtTKCfgpS+Ycu4jEneiXPwwT+wxPtQ6/fg/WWivjp/xgU3aPSlr1sK64dTOv16tIiIhQxHrWeweIu2fh2gwH3QbriOUMkGoWGP0H3GaqwmGberD9E/NJFTrsjCtuuAHkY+Rg1zo69u+k3b9p2J0BtIjwNJaCG14bqK3thCNAf0XaPS5mFQ8dPaRal7QKudGF3qVPl/A1ENgONQqnz/iav4jYGRc2YqBxKqfdGQ+1BluC6xRMUrOpPZLlHEET2bic440lDJ4dhqj5Ce3LLvdZwjQSSJBBgkkexrCdIejeIvXc6qkAZQMxBgE6mRv1r0W1tDFACUDgCJADbtN9pj8q623wNLlqPEwfRwtPVki7oKi1VnmPRvYWIt4/CFrTQMTZJYQwAFxZJg7qIdM2b6UYRyMi6qJE616AuNw7QcjKeYB9ZSahu4HDOfjH6RE/ta0+/tuhdv0eSm/zRh4pXRjh3jyI+Venv0YttuiOcaeoNVL/AEJU7iD5x86XeiPTI8+XaXKP1j+8VIu0Dy9Na1mJ6EldcpPgVPzFD7/Rl1+wf1J+VV3IhpkCUxw4yKsLcB4ipUwhXeAe4iPeamtEyQLajkc2494nWnqHXyK4H+tf4UqNooIH1d098v8AuWlS1CoxmauF6rhW51PhHyNMK2kQ6hx4wdJrro5hpvd4p9qy7/ArN+FS3yFEE23dHwsqf2du2nuqg0y5te83xXrp8XaPSaQyfA7KxSHN9Hkf1toZfW4BHkRRlL7j4sPs9PxNbHsHJrKtrv18dfnSoA1X08D+cwCfgstcPshFNbbCj/4o/wDlYRF92istmq7stC1wZVtsfu3WUKf1iJpAFbm20/32MbwKWx7E1Vu7RstvtX7n9piCfYJW42ZssERewmHTTemVgfIr/iNRbS6IYUjMfqe8NlX0fT0igDI21n4MBPeeuf5MBUF7aTWzBw9i2eRsa/3k1pbGMsYbT6fdcD7KgXF91YD1FS3+ma3Blt4d7w/pgBPPQj5UAZL/ANIbw+FkX8Nq2vySmN0gxB337vk5A9ARRtsMzmerwGHn77Ix/VlgPQV07IwpIN/G2zHC0qIPLKD8qAMzcxTN8TM34iT86YIrTYrZ2zSOxiHU9wZx6ZB86C4nZgB+qZro7rTqfQgj3oGVM1OD0r+FdIzoyzuzKV9JqOgCXroqzh9rXE+B2XwaPkapSK6DU0Ow0/TDEMhRrjESDqAToZ3xO+rPRrpWMLcuXGti493LmacrQvAaRG70FZ1TwFXsPsa+/wANm4e/IY9SIo0oLPQbPT7B3D9ZbZTzKhh6qZ9qJ4fauEufBiAJ4Zyv7L6e1eZPsC6n5w27Wk/WXFBj8IJb2pv0SyPixKnut23f3bIKnR6Y9SN90kYWVJQWrhyFxnAExwzJlOoB18Ky+C6bo47di4g5pdzD9S6DQdrmFHC9c8Slsewc+9SYfa1pGBGGtkcQ7O5I4wScoPflq0tt9yW/RpLW28KTIvG2f6yz/itEUUw6O4zWrquv9Fz8rimPWgG12YW1vYRgtojtBEVWU8yQubx10Pcazd/HXH+N3b8TFvmalwg/A9Ul5PR5vgaqSOeQOP7pv3VC+0wvxBQe8sns6fvrz6xjnT4HdPwsR8jRTC9MsUn86XH3XAYHumJ96yeCDL7kjaLtO241U+OUOPUGfan2rmGg/ZPMqycu6KHYTblvEJNuzaN0atbPYY/hdd/jHjFUW6RYcErctYiyw3hXzwfC5/Co7C8Mru+0aLqMMdc6/rilWe/lHBnX6Rc87MnzIWKVLsS9j7q9HnoNSWmEiRI4gGD6wYqGa7mrtOcKYUWz2QhLGTv4cuAp/wBFVpMFI03QvuZnwoQGpxrPQ72ZepeUWbyZTBIPgZHqKYKhpwerokfSiuBqRagRbw+1L1tcqXbiryViB7GpcFess3+09c39JWBPmHUk+tV8Pgrlz4EdvwqW+Qq+vRXEb2t5BzuMtsftEGgA5h8FsuJ61vB2ZT6BRUtxtlLyfw6xv8qz42HbX85irC9yFrrfsLHvS6nCLve/c/Ci2x6sWPtToAu+3tnr8GEzeKqB+0SfaoH6ZIPzeEsJ3sAfkq0P+n4dfgwoPfdus3smUV0dIbg/NpZtfgtLP6zBjQBdt9KMZc0tLH9lan3g129Z2i4+se6o/rLgtD0LL8qFYjbuIfRr1wjlnIHoIFUG11OvjvpAE32QN9zE2AeMM11v7tT86JYnopatWutuXnYQphLYBOaI1du/lWfw1nO6qPtMB6mK2XTe9FlVH2n9lB/iKVjMz9Jwy/DYuP8A2l2Pa2o+dc/lkD4MPYXvKG4fW6zfKqEUqdioIHpFiNwulBythbY/uwKrjH3M6uXZmVgQWYtqDI31BSoGbPpVZW9hkvpwAP6DxI8mj3rGTW16I3hdwz2m1Ckgz9xwTp55qyGMwht3GRt6kj03HzGvnUr0Mimu0wmreE2Teu/m7Vxu8KY9d1VQi5sHbXUNDa220Yb+7MBz7uI05VZ29sPq/rbXatNBEa5Z3fongfI97V6H3lE3WtWR/WXAD6CaK7P2hhsNbNt8R14P2bdskCd4zMYIPL+NKgsyNORSxgCTyAk+goydrYRD9Vhc553nJH6o096bc6X34i3ksjlaQL7mTToQ3BdHMUSGW2yRqGb6uO+WINGsYll7cYu9ZF0aBrRLtHeFEeW7wrJ4nH3Lh+sdn/ExPzqEGlsMN9XgRpmxJ7wqAHyOopUGpUxA6uClSpgKlSpUAPFcFdpUAdWprN4qQymCDII3g0qVAHqfRy+2Jwim8SxYGSDkOnekR5VhcXaCi4wAJFwgFhn0H45rtKhggin/ALur7mAU9nsjeN6rCnzFDMRZDJeuEDMGWCNBqQD2Rp7UqVSMZ0fwa3boVxI5SR8jRxMBbVbhFtJQjLKhuW+ZnzpUqAKHSXAoiKyrDMQSZJOo76zxpUqYBPoyJxVn8fyBI96OdPDpZ/8AM/wUqVLyBkK7SpUwEKU0qVAjRdCnPWuOBtz5hlj5n1o5/JFq9i/rFzdheJHMfZI4AelKlQgYZxuzrWHtsbNtEIGhygn1YE155jekuJuMQ1545Kco9FiuUqYA1jJk6nmd9cmlSpAcmnTSpUAdmug0qVIZylSpUAf/2Q=="/>
          <p:cNvSpPr>
            <a:spLocks noChangeAspect="1" noChangeArrowheads="1"/>
          </p:cNvSpPr>
          <p:nvPr/>
        </p:nvSpPr>
        <p:spPr bwMode="auto">
          <a:xfrm>
            <a:off x="63500" y="-900113"/>
            <a:ext cx="2466975" cy="1857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3086" name="Picture 14" descr="http://scuolesceltaverde.com/wp-content/uploads/2012/02/6a00d8341c67ce53ef013485d1bfee970c-800wi.jpg"/>
          <p:cNvPicPr>
            <a:picLocks noChangeAspect="1" noChangeArrowheads="1"/>
          </p:cNvPicPr>
          <p:nvPr/>
        </p:nvPicPr>
        <p:blipFill>
          <a:blip r:embed="rId7" cstate="print"/>
          <a:srcRect t="11746" b="13860"/>
          <a:stretch>
            <a:fillRect/>
          </a:stretch>
        </p:blipFill>
        <p:spPr bwMode="auto">
          <a:xfrm>
            <a:off x="251519" y="4916785"/>
            <a:ext cx="2576842" cy="1440000"/>
          </a:xfrm>
          <a:prstGeom prst="rect">
            <a:avLst/>
          </a:prstGeom>
          <a:noFill/>
        </p:spPr>
      </p:pic>
      <p:pic>
        <p:nvPicPr>
          <p:cNvPr id="3088" name="Picture 16" descr="http://www.canaleenergia.com/sites/default/files/smartcity/i/ibm_smart_charging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44391" y="4916785"/>
            <a:ext cx="2408846" cy="144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1874</TotalTime>
  <Words>622</Words>
  <Application>Microsoft Office PowerPoint</Application>
  <PresentationFormat>Presentazione su schermo (4:3)</PresentationFormat>
  <Paragraphs>105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3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Electrochemical Storage for Multi-source Hybrid Renewable Energy Systems</dc:title>
  <dc:creator>Giuseppe</dc:creator>
  <cp:lastModifiedBy>***</cp:lastModifiedBy>
  <cp:revision>205</cp:revision>
  <dcterms:created xsi:type="dcterms:W3CDTF">2011-02-15T14:12:38Z</dcterms:created>
  <dcterms:modified xsi:type="dcterms:W3CDTF">2012-11-14T13:42:21Z</dcterms:modified>
</cp:coreProperties>
</file>