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2" showSpecialPlsOnTitleSld="0" saveSubsetFonts="1">
  <p:sldMasterIdLst>
    <p:sldMasterId id="214748430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79" r:id="rId10"/>
    <p:sldId id="266" r:id="rId11"/>
    <p:sldId id="275" r:id="rId12"/>
    <p:sldId id="268" r:id="rId13"/>
    <p:sldId id="276" r:id="rId14"/>
    <p:sldId id="270" r:id="rId15"/>
    <p:sldId id="277" r:id="rId16"/>
    <p:sldId id="265" r:id="rId17"/>
    <p:sldId id="281" r:id="rId18"/>
    <p:sldId id="271" r:id="rId19"/>
    <p:sldId id="27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FF99"/>
    <a:srgbClr val="FFFF66"/>
    <a:srgbClr val="FF9900"/>
    <a:srgbClr val="DE993E"/>
    <a:srgbClr val="FF0066"/>
    <a:srgbClr val="00FF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5016" autoAdjust="0"/>
    <p:restoredTop sz="90758" autoAdjust="0"/>
  </p:normalViewPr>
  <p:slideViewPr>
    <p:cSldViewPr>
      <p:cViewPr>
        <p:scale>
          <a:sx n="114" d="100"/>
          <a:sy n="114" d="100"/>
        </p:scale>
        <p:origin x="-2048" y="-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799C7-8E43-4CE1-A72C-C2E297046B3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3441220-7348-422C-BA57-76A263B52F6B}">
      <dgm:prSet phldrT="[Testo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it-IT" b="1" dirty="0" smtClean="0">
              <a:solidFill>
                <a:schemeClr val="bg1"/>
              </a:solidFill>
              <a:latin typeface="Garamond" pitchFamily="18" charset="0"/>
            </a:rPr>
            <a:t>22/03/2011</a:t>
          </a:r>
          <a:endParaRPr lang="it-IT" b="1" dirty="0">
            <a:solidFill>
              <a:schemeClr val="bg1"/>
            </a:solidFill>
            <a:latin typeface="Garamond" pitchFamily="18" charset="0"/>
          </a:endParaRPr>
        </a:p>
      </dgm:t>
    </dgm:pt>
    <dgm:pt modelId="{138DF154-A519-4D37-A478-9AE18FB808DE}" type="parTrans" cxnId="{CA7A247E-F17F-454A-8284-E113EC5F6835}">
      <dgm:prSet/>
      <dgm:spPr/>
      <dgm:t>
        <a:bodyPr/>
        <a:lstStyle/>
        <a:p>
          <a:endParaRPr lang="it-IT"/>
        </a:p>
      </dgm:t>
    </dgm:pt>
    <dgm:pt modelId="{28887CE5-9866-4743-91FC-049A9A28EAA2}" type="sibTrans" cxnId="{CA7A247E-F17F-454A-8284-E113EC5F6835}">
      <dgm:prSet/>
      <dgm:spPr/>
      <dgm:t>
        <a:bodyPr/>
        <a:lstStyle/>
        <a:p>
          <a:endParaRPr lang="it-IT"/>
        </a:p>
      </dgm:t>
    </dgm:pt>
    <dgm:pt modelId="{D3BBF222-7E55-43A0-809A-D72BCFACDDDD}">
      <dgm:prSet phldrT="[Testo]"/>
      <dgm:spPr/>
      <dgm:t>
        <a:bodyPr/>
        <a:lstStyle/>
        <a:p>
          <a:pPr algn="just"/>
          <a:r>
            <a:rPr lang="it-IT" dirty="0" smtClean="0">
              <a:latin typeface="Garamond" pitchFamily="18" charset="0"/>
            </a:rPr>
            <a:t>Presentazione studio di fattibilità per la realizzazione del DT </a:t>
          </a:r>
          <a:r>
            <a:rPr lang="it-IT" i="1" dirty="0" smtClean="0">
              <a:latin typeface="Garamond" pitchFamily="18" charset="0"/>
            </a:rPr>
            <a:t>Campania </a:t>
          </a:r>
          <a:r>
            <a:rPr lang="it-IT" i="1" dirty="0" err="1" smtClean="0">
              <a:latin typeface="Garamond" pitchFamily="18" charset="0"/>
            </a:rPr>
            <a:t>Bioscience</a:t>
          </a:r>
          <a:endParaRPr lang="it-IT" i="1" dirty="0">
            <a:latin typeface="Garamond" pitchFamily="18" charset="0"/>
          </a:endParaRPr>
        </a:p>
      </dgm:t>
    </dgm:pt>
    <dgm:pt modelId="{ED103AD2-696B-46E1-B700-F0D0CAE3A55F}" type="parTrans" cxnId="{B7DE46F7-5248-4F0B-8410-BC4B8CAAC5E6}">
      <dgm:prSet/>
      <dgm:spPr/>
      <dgm:t>
        <a:bodyPr/>
        <a:lstStyle/>
        <a:p>
          <a:endParaRPr lang="it-IT"/>
        </a:p>
      </dgm:t>
    </dgm:pt>
    <dgm:pt modelId="{92D7D65F-5CD4-40E8-8598-6FBD5A05B5F7}" type="sibTrans" cxnId="{B7DE46F7-5248-4F0B-8410-BC4B8CAAC5E6}">
      <dgm:prSet/>
      <dgm:spPr/>
      <dgm:t>
        <a:bodyPr/>
        <a:lstStyle/>
        <a:p>
          <a:endParaRPr lang="it-IT"/>
        </a:p>
      </dgm:t>
    </dgm:pt>
    <dgm:pt modelId="{28D5A12F-9A11-46DC-8DA6-5C23365428CB}">
      <dgm:prSet phldrT="[Testo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it-IT" b="1" dirty="0" smtClean="0">
              <a:latin typeface="Garamond" pitchFamily="18" charset="0"/>
            </a:rPr>
            <a:t>23/04/2012</a:t>
          </a:r>
          <a:endParaRPr lang="it-IT" b="1" dirty="0">
            <a:latin typeface="Garamond" pitchFamily="18" charset="0"/>
          </a:endParaRPr>
        </a:p>
      </dgm:t>
    </dgm:pt>
    <dgm:pt modelId="{759DC5E9-24EB-4939-B5E1-F8DFB477A074}" type="parTrans" cxnId="{F95720C5-8779-4EA2-ADC7-221DA9451C46}">
      <dgm:prSet/>
      <dgm:spPr/>
      <dgm:t>
        <a:bodyPr/>
        <a:lstStyle/>
        <a:p>
          <a:endParaRPr lang="it-IT"/>
        </a:p>
      </dgm:t>
    </dgm:pt>
    <dgm:pt modelId="{240B2F0D-141A-4158-9A96-6FD6B444B369}" type="sibTrans" cxnId="{F95720C5-8779-4EA2-ADC7-221DA9451C46}">
      <dgm:prSet/>
      <dgm:spPr/>
      <dgm:t>
        <a:bodyPr/>
        <a:lstStyle/>
        <a:p>
          <a:endParaRPr lang="it-IT"/>
        </a:p>
      </dgm:t>
    </dgm:pt>
    <dgm:pt modelId="{97889CDB-76F9-4F30-BD6E-09AF6B766FDB}">
      <dgm:prSet phldrT="[Testo]"/>
      <dgm:spPr/>
      <dgm:t>
        <a:bodyPr/>
        <a:lstStyle/>
        <a:p>
          <a:pPr algn="just"/>
          <a:r>
            <a:rPr lang="it-IT" dirty="0" smtClean="0">
              <a:latin typeface="Garamond" pitchFamily="18" charset="0"/>
            </a:rPr>
            <a:t>Approvazione dello studio di fattibilità </a:t>
          </a:r>
          <a:r>
            <a:rPr lang="it-IT" i="1" dirty="0" smtClean="0">
              <a:latin typeface="Garamond" pitchFamily="18" charset="0"/>
            </a:rPr>
            <a:t>Campania </a:t>
          </a:r>
          <a:r>
            <a:rPr lang="it-IT" i="1" dirty="0" err="1" smtClean="0">
              <a:latin typeface="Garamond" pitchFamily="18" charset="0"/>
            </a:rPr>
            <a:t>Bioscience</a:t>
          </a:r>
          <a:r>
            <a:rPr lang="it-IT" i="1" dirty="0" smtClean="0">
              <a:latin typeface="Garamond" pitchFamily="18" charset="0"/>
            </a:rPr>
            <a:t> </a:t>
          </a:r>
          <a:r>
            <a:rPr lang="it-IT" dirty="0" smtClean="0">
              <a:latin typeface="Garamond" pitchFamily="18" charset="0"/>
            </a:rPr>
            <a:t>da parte del MIUR</a:t>
          </a:r>
          <a:endParaRPr lang="it-IT" dirty="0">
            <a:latin typeface="Garamond" pitchFamily="18" charset="0"/>
          </a:endParaRPr>
        </a:p>
      </dgm:t>
    </dgm:pt>
    <dgm:pt modelId="{1CF202C6-08A7-46F1-8BFD-E43B21EC3FB9}" type="parTrans" cxnId="{AA86F05A-B674-46DD-9926-F256E8034C69}">
      <dgm:prSet/>
      <dgm:spPr/>
      <dgm:t>
        <a:bodyPr/>
        <a:lstStyle/>
        <a:p>
          <a:endParaRPr lang="it-IT"/>
        </a:p>
      </dgm:t>
    </dgm:pt>
    <dgm:pt modelId="{A874CA3E-B122-4B22-9E16-C1A376B57CCB}" type="sibTrans" cxnId="{AA86F05A-B674-46DD-9926-F256E8034C69}">
      <dgm:prSet/>
      <dgm:spPr/>
      <dgm:t>
        <a:bodyPr/>
        <a:lstStyle/>
        <a:p>
          <a:endParaRPr lang="it-IT"/>
        </a:p>
      </dgm:t>
    </dgm:pt>
    <dgm:pt modelId="{0FD8E8B6-4C0A-4DB2-9455-1BCE535FF03E}">
      <dgm:prSet phldrT="[Testo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it-IT" b="1" dirty="0" smtClean="0">
              <a:latin typeface="Garamond" pitchFamily="18" charset="0"/>
            </a:rPr>
            <a:t>07/08/2012</a:t>
          </a:r>
          <a:endParaRPr lang="it-IT" b="1" dirty="0">
            <a:latin typeface="Garamond" pitchFamily="18" charset="0"/>
          </a:endParaRPr>
        </a:p>
      </dgm:t>
    </dgm:pt>
    <dgm:pt modelId="{14E7A5CA-1B4B-4F7D-B77C-DF6252BB46FB}" type="parTrans" cxnId="{DF0F3AEE-E588-4F66-B842-EE30D1A7A449}">
      <dgm:prSet/>
      <dgm:spPr/>
      <dgm:t>
        <a:bodyPr/>
        <a:lstStyle/>
        <a:p>
          <a:endParaRPr lang="it-IT"/>
        </a:p>
      </dgm:t>
    </dgm:pt>
    <dgm:pt modelId="{6F9FD890-9298-4217-9423-5FAEFC86CBEE}" type="sibTrans" cxnId="{DF0F3AEE-E588-4F66-B842-EE30D1A7A449}">
      <dgm:prSet/>
      <dgm:spPr/>
      <dgm:t>
        <a:bodyPr/>
        <a:lstStyle/>
        <a:p>
          <a:endParaRPr lang="it-IT"/>
        </a:p>
      </dgm:t>
    </dgm:pt>
    <dgm:pt modelId="{B1F38455-A567-49EE-8BBE-E34CF49A0949}">
      <dgm:prSet phldrT="[Testo]"/>
      <dgm:spPr/>
      <dgm:t>
        <a:bodyPr/>
        <a:lstStyle/>
        <a:p>
          <a:pPr algn="just"/>
          <a:r>
            <a:rPr lang="it-IT" dirty="0" smtClean="0">
              <a:latin typeface="Garamond" pitchFamily="18" charset="0"/>
            </a:rPr>
            <a:t>Stipula Accordo di Programma Quadro MIUR – Regione Campania</a:t>
          </a:r>
          <a:endParaRPr lang="it-IT" dirty="0">
            <a:latin typeface="Garamond" pitchFamily="18" charset="0"/>
          </a:endParaRPr>
        </a:p>
      </dgm:t>
    </dgm:pt>
    <dgm:pt modelId="{CEF7778A-2F05-4E45-A069-608E29D88485}" type="parTrans" cxnId="{292ECEE8-8022-44B9-8C7C-ECEA56CE07B2}">
      <dgm:prSet/>
      <dgm:spPr/>
      <dgm:t>
        <a:bodyPr/>
        <a:lstStyle/>
        <a:p>
          <a:endParaRPr lang="it-IT"/>
        </a:p>
      </dgm:t>
    </dgm:pt>
    <dgm:pt modelId="{39D5BF5F-1A22-43E0-BABA-C6C7A5F08C7B}" type="sibTrans" cxnId="{292ECEE8-8022-44B9-8C7C-ECEA56CE07B2}">
      <dgm:prSet/>
      <dgm:spPr/>
      <dgm:t>
        <a:bodyPr/>
        <a:lstStyle/>
        <a:p>
          <a:endParaRPr lang="it-IT"/>
        </a:p>
      </dgm:t>
    </dgm:pt>
    <dgm:pt modelId="{5903F649-5C01-4228-B040-BF01C2B301F4}" type="pres">
      <dgm:prSet presAssocID="{29C799C7-8E43-4CE1-A72C-C2E297046B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DDC6302-F875-4FA6-B874-D83D4D1A526F}" type="pres">
      <dgm:prSet presAssocID="{73441220-7348-422C-BA57-76A263B52F6B}" presName="composite" presStyleCnt="0"/>
      <dgm:spPr/>
    </dgm:pt>
    <dgm:pt modelId="{8376B30D-CD17-4A39-A2F4-94B45650AA13}" type="pres">
      <dgm:prSet presAssocID="{73441220-7348-422C-BA57-76A263B52F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51A414-E30E-417D-B607-9449721DAA50}" type="pres">
      <dgm:prSet presAssocID="{73441220-7348-422C-BA57-76A263B52F6B}" presName="descendantText" presStyleLbl="alignAcc1" presStyleIdx="0" presStyleCnt="3" custLinFactNeighborY="-84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F1C36F-037C-4316-B0E2-E92D6D79CEA2}" type="pres">
      <dgm:prSet presAssocID="{28887CE5-9866-4743-91FC-049A9A28EAA2}" presName="sp" presStyleCnt="0"/>
      <dgm:spPr/>
    </dgm:pt>
    <dgm:pt modelId="{57A25EB4-DE46-4114-85E6-6397CC1046A0}" type="pres">
      <dgm:prSet presAssocID="{28D5A12F-9A11-46DC-8DA6-5C23365428CB}" presName="composite" presStyleCnt="0"/>
      <dgm:spPr/>
    </dgm:pt>
    <dgm:pt modelId="{8E6F05E5-993E-4404-809C-A27AF9CA1B05}" type="pres">
      <dgm:prSet presAssocID="{28D5A12F-9A11-46DC-8DA6-5C23365428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E007AE-216F-4007-8F35-C6B394DC23D1}" type="pres">
      <dgm:prSet presAssocID="{28D5A12F-9A11-46DC-8DA6-5C23365428C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77804E-BF5A-498A-AF7B-2BBE20066901}" type="pres">
      <dgm:prSet presAssocID="{240B2F0D-141A-4158-9A96-6FD6B444B369}" presName="sp" presStyleCnt="0"/>
      <dgm:spPr/>
    </dgm:pt>
    <dgm:pt modelId="{65B2E3F9-4F96-44FF-B851-5BFAE23E89EB}" type="pres">
      <dgm:prSet presAssocID="{0FD8E8B6-4C0A-4DB2-9455-1BCE535FF03E}" presName="composite" presStyleCnt="0"/>
      <dgm:spPr/>
    </dgm:pt>
    <dgm:pt modelId="{A8DB4FCF-7673-4383-8711-D040819FE7DC}" type="pres">
      <dgm:prSet presAssocID="{0FD8E8B6-4C0A-4DB2-9455-1BCE535FF03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7A32D0-32CA-4819-82BF-F2C03C08C5F3}" type="pres">
      <dgm:prSet presAssocID="{0FD8E8B6-4C0A-4DB2-9455-1BCE535FF03E}" presName="descendantText" presStyleLbl="alignAcc1" presStyleIdx="2" presStyleCnt="3" custLinFactNeighborY="61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2D20C87-6143-44DC-9CF9-66F9782CE79C}" type="presOf" srcId="{28D5A12F-9A11-46DC-8DA6-5C23365428CB}" destId="{8E6F05E5-993E-4404-809C-A27AF9CA1B05}" srcOrd="0" destOrd="0" presId="urn:microsoft.com/office/officeart/2005/8/layout/chevron2"/>
    <dgm:cxn modelId="{CA7A247E-F17F-454A-8284-E113EC5F6835}" srcId="{29C799C7-8E43-4CE1-A72C-C2E297046B33}" destId="{73441220-7348-422C-BA57-76A263B52F6B}" srcOrd="0" destOrd="0" parTransId="{138DF154-A519-4D37-A478-9AE18FB808DE}" sibTransId="{28887CE5-9866-4743-91FC-049A9A28EAA2}"/>
    <dgm:cxn modelId="{292ECEE8-8022-44B9-8C7C-ECEA56CE07B2}" srcId="{0FD8E8B6-4C0A-4DB2-9455-1BCE535FF03E}" destId="{B1F38455-A567-49EE-8BBE-E34CF49A0949}" srcOrd="0" destOrd="0" parTransId="{CEF7778A-2F05-4E45-A069-608E29D88485}" sibTransId="{39D5BF5F-1A22-43E0-BABA-C6C7A5F08C7B}"/>
    <dgm:cxn modelId="{F95720C5-8779-4EA2-ADC7-221DA9451C46}" srcId="{29C799C7-8E43-4CE1-A72C-C2E297046B33}" destId="{28D5A12F-9A11-46DC-8DA6-5C23365428CB}" srcOrd="1" destOrd="0" parTransId="{759DC5E9-24EB-4939-B5E1-F8DFB477A074}" sibTransId="{240B2F0D-141A-4158-9A96-6FD6B444B369}"/>
    <dgm:cxn modelId="{AA86F05A-B674-46DD-9926-F256E8034C69}" srcId="{28D5A12F-9A11-46DC-8DA6-5C23365428CB}" destId="{97889CDB-76F9-4F30-BD6E-09AF6B766FDB}" srcOrd="0" destOrd="0" parTransId="{1CF202C6-08A7-46F1-8BFD-E43B21EC3FB9}" sibTransId="{A874CA3E-B122-4B22-9E16-C1A376B57CCB}"/>
    <dgm:cxn modelId="{A7DCA7C2-DA49-44FD-AD44-777B641B232B}" type="presOf" srcId="{73441220-7348-422C-BA57-76A263B52F6B}" destId="{8376B30D-CD17-4A39-A2F4-94B45650AA13}" srcOrd="0" destOrd="0" presId="urn:microsoft.com/office/officeart/2005/8/layout/chevron2"/>
    <dgm:cxn modelId="{4817B5D6-50CD-4915-9982-4ABF0CF7408B}" type="presOf" srcId="{B1F38455-A567-49EE-8BBE-E34CF49A0949}" destId="{C37A32D0-32CA-4819-82BF-F2C03C08C5F3}" srcOrd="0" destOrd="0" presId="urn:microsoft.com/office/officeart/2005/8/layout/chevron2"/>
    <dgm:cxn modelId="{B7DE46F7-5248-4F0B-8410-BC4B8CAAC5E6}" srcId="{73441220-7348-422C-BA57-76A263B52F6B}" destId="{D3BBF222-7E55-43A0-809A-D72BCFACDDDD}" srcOrd="0" destOrd="0" parTransId="{ED103AD2-696B-46E1-B700-F0D0CAE3A55F}" sibTransId="{92D7D65F-5CD4-40E8-8598-6FBD5A05B5F7}"/>
    <dgm:cxn modelId="{DF0F3AEE-E588-4F66-B842-EE30D1A7A449}" srcId="{29C799C7-8E43-4CE1-A72C-C2E297046B33}" destId="{0FD8E8B6-4C0A-4DB2-9455-1BCE535FF03E}" srcOrd="2" destOrd="0" parTransId="{14E7A5CA-1B4B-4F7D-B77C-DF6252BB46FB}" sibTransId="{6F9FD890-9298-4217-9423-5FAEFC86CBEE}"/>
    <dgm:cxn modelId="{FD28093F-7B88-48F9-B4FE-5B1CD03F3EC3}" type="presOf" srcId="{0FD8E8B6-4C0A-4DB2-9455-1BCE535FF03E}" destId="{A8DB4FCF-7673-4383-8711-D040819FE7DC}" srcOrd="0" destOrd="0" presId="urn:microsoft.com/office/officeart/2005/8/layout/chevron2"/>
    <dgm:cxn modelId="{40D65F21-8E07-470C-BEAE-3CC70975D477}" type="presOf" srcId="{D3BBF222-7E55-43A0-809A-D72BCFACDDDD}" destId="{E551A414-E30E-417D-B607-9449721DAA50}" srcOrd="0" destOrd="0" presId="urn:microsoft.com/office/officeart/2005/8/layout/chevron2"/>
    <dgm:cxn modelId="{7E313135-36C5-47FF-B81B-00A5F22C9B6D}" type="presOf" srcId="{97889CDB-76F9-4F30-BD6E-09AF6B766FDB}" destId="{AAE007AE-216F-4007-8F35-C6B394DC23D1}" srcOrd="0" destOrd="0" presId="urn:microsoft.com/office/officeart/2005/8/layout/chevron2"/>
    <dgm:cxn modelId="{CE70CAB5-1A78-4883-A16B-4B99036F8419}" type="presOf" srcId="{29C799C7-8E43-4CE1-A72C-C2E297046B33}" destId="{5903F649-5C01-4228-B040-BF01C2B301F4}" srcOrd="0" destOrd="0" presId="urn:microsoft.com/office/officeart/2005/8/layout/chevron2"/>
    <dgm:cxn modelId="{9167DBE7-7F2A-4B34-8E8C-DF328B1C10DC}" type="presParOf" srcId="{5903F649-5C01-4228-B040-BF01C2B301F4}" destId="{0DDC6302-F875-4FA6-B874-D83D4D1A526F}" srcOrd="0" destOrd="0" presId="urn:microsoft.com/office/officeart/2005/8/layout/chevron2"/>
    <dgm:cxn modelId="{ED5F0AD4-79E8-48B0-9861-C39B956CFEBA}" type="presParOf" srcId="{0DDC6302-F875-4FA6-B874-D83D4D1A526F}" destId="{8376B30D-CD17-4A39-A2F4-94B45650AA13}" srcOrd="0" destOrd="0" presId="urn:microsoft.com/office/officeart/2005/8/layout/chevron2"/>
    <dgm:cxn modelId="{54EC49D3-04FA-4ED8-A387-CFB916E05D33}" type="presParOf" srcId="{0DDC6302-F875-4FA6-B874-D83D4D1A526F}" destId="{E551A414-E30E-417D-B607-9449721DAA50}" srcOrd="1" destOrd="0" presId="urn:microsoft.com/office/officeart/2005/8/layout/chevron2"/>
    <dgm:cxn modelId="{D4E78410-8BB9-4926-ADB4-F1BF015AC637}" type="presParOf" srcId="{5903F649-5C01-4228-B040-BF01C2B301F4}" destId="{F4F1C36F-037C-4316-B0E2-E92D6D79CEA2}" srcOrd="1" destOrd="0" presId="urn:microsoft.com/office/officeart/2005/8/layout/chevron2"/>
    <dgm:cxn modelId="{D3C006A5-BC1A-4177-BEF9-051D918C21AC}" type="presParOf" srcId="{5903F649-5C01-4228-B040-BF01C2B301F4}" destId="{57A25EB4-DE46-4114-85E6-6397CC1046A0}" srcOrd="2" destOrd="0" presId="urn:microsoft.com/office/officeart/2005/8/layout/chevron2"/>
    <dgm:cxn modelId="{46D7D307-020B-4BCF-8F9E-EE4CF54369F2}" type="presParOf" srcId="{57A25EB4-DE46-4114-85E6-6397CC1046A0}" destId="{8E6F05E5-993E-4404-809C-A27AF9CA1B05}" srcOrd="0" destOrd="0" presId="urn:microsoft.com/office/officeart/2005/8/layout/chevron2"/>
    <dgm:cxn modelId="{FB02339E-AEB4-4945-B548-36B24D991121}" type="presParOf" srcId="{57A25EB4-DE46-4114-85E6-6397CC1046A0}" destId="{AAE007AE-216F-4007-8F35-C6B394DC23D1}" srcOrd="1" destOrd="0" presId="urn:microsoft.com/office/officeart/2005/8/layout/chevron2"/>
    <dgm:cxn modelId="{C9799E74-AAD2-442C-A8CB-A986A52A6A28}" type="presParOf" srcId="{5903F649-5C01-4228-B040-BF01C2B301F4}" destId="{D677804E-BF5A-498A-AF7B-2BBE20066901}" srcOrd="3" destOrd="0" presId="urn:microsoft.com/office/officeart/2005/8/layout/chevron2"/>
    <dgm:cxn modelId="{5ECC50E0-D6CF-4E1F-AD63-EA263F4D603C}" type="presParOf" srcId="{5903F649-5C01-4228-B040-BF01C2B301F4}" destId="{65B2E3F9-4F96-44FF-B851-5BFAE23E89EB}" srcOrd="4" destOrd="0" presId="urn:microsoft.com/office/officeart/2005/8/layout/chevron2"/>
    <dgm:cxn modelId="{EB18A3B8-C05B-4951-BC4D-9E8F4CDC04D9}" type="presParOf" srcId="{65B2E3F9-4F96-44FF-B851-5BFAE23E89EB}" destId="{A8DB4FCF-7673-4383-8711-D040819FE7DC}" srcOrd="0" destOrd="0" presId="urn:microsoft.com/office/officeart/2005/8/layout/chevron2"/>
    <dgm:cxn modelId="{94B9F3C1-3B1F-4CF4-9E76-7C90188D38E3}" type="presParOf" srcId="{65B2E3F9-4F96-44FF-B851-5BFAE23E89EB}" destId="{C37A32D0-32CA-4819-82BF-F2C03C08C5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2F7AC-7C5A-46B7-BC95-45EC1F6B45A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F0C25D-1090-4CEF-B74A-1601785D694B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2400" b="1" dirty="0" smtClean="0">
              <a:latin typeface="Garamond" pitchFamily="18" charset="0"/>
            </a:rPr>
            <a:t>N. 7 Organismi di Ricerca</a:t>
          </a:r>
          <a:endParaRPr lang="it-IT" sz="2400" b="1" dirty="0">
            <a:latin typeface="Garamond" pitchFamily="18" charset="0"/>
          </a:endParaRPr>
        </a:p>
      </dgm:t>
    </dgm:pt>
    <dgm:pt modelId="{6F6C239E-8657-4194-8E20-1D3A67D60EBE}" type="parTrans" cxnId="{92AC6E1A-4373-414F-BDC0-894D944BA0ED}">
      <dgm:prSet/>
      <dgm:spPr/>
      <dgm:t>
        <a:bodyPr/>
        <a:lstStyle/>
        <a:p>
          <a:endParaRPr lang="it-IT"/>
        </a:p>
      </dgm:t>
    </dgm:pt>
    <dgm:pt modelId="{D7C21217-236D-4B23-8250-0C33A6086A8E}" type="sibTrans" cxnId="{92AC6E1A-4373-414F-BDC0-894D944BA0ED}">
      <dgm:prSet/>
      <dgm:spPr/>
      <dgm:t>
        <a:bodyPr/>
        <a:lstStyle/>
        <a:p>
          <a:endParaRPr lang="it-IT"/>
        </a:p>
      </dgm:t>
    </dgm:pt>
    <dgm:pt modelId="{12445DEE-ADA3-4F5A-AD1F-B652BF9982AE}">
      <dgm:prSet phldrT="[Testo]"/>
      <dgm:spPr>
        <a:solidFill>
          <a:srgbClr val="0070C0"/>
        </a:solidFill>
      </dgm:spPr>
      <dgm:t>
        <a:bodyPr/>
        <a:lstStyle/>
        <a:p>
          <a:r>
            <a:rPr lang="it-IT" b="1" dirty="0" smtClean="0">
              <a:latin typeface="Garamond" pitchFamily="18" charset="0"/>
            </a:rPr>
            <a:t>N. 64 imprese, di cui: </a:t>
          </a:r>
        </a:p>
        <a:p>
          <a:r>
            <a:rPr lang="it-IT" b="1" dirty="0" smtClean="0">
              <a:latin typeface="Garamond" pitchFamily="18" charset="0"/>
            </a:rPr>
            <a:t>N. 15 GI </a:t>
          </a:r>
        </a:p>
        <a:p>
          <a:r>
            <a:rPr lang="it-IT" b="1" dirty="0" smtClean="0">
              <a:latin typeface="Garamond" pitchFamily="18" charset="0"/>
            </a:rPr>
            <a:t>N. 15 MI</a:t>
          </a:r>
        </a:p>
        <a:p>
          <a:r>
            <a:rPr lang="it-IT" b="1" dirty="0" smtClean="0">
              <a:latin typeface="Garamond" pitchFamily="18" charset="0"/>
            </a:rPr>
            <a:t>N. 34 PI, di cui N. 5 spin-off di ricerca</a:t>
          </a:r>
          <a:endParaRPr lang="it-IT" b="1" dirty="0">
            <a:latin typeface="Garamond" pitchFamily="18" charset="0"/>
          </a:endParaRPr>
        </a:p>
      </dgm:t>
    </dgm:pt>
    <dgm:pt modelId="{5CDDCE6D-F1FE-4703-B3A6-6FADB5BB379E}" type="parTrans" cxnId="{0A1DCE98-5D4D-4B59-94D5-BABF83CAFDE3}">
      <dgm:prSet/>
      <dgm:spPr/>
      <dgm:t>
        <a:bodyPr/>
        <a:lstStyle/>
        <a:p>
          <a:endParaRPr lang="it-IT"/>
        </a:p>
      </dgm:t>
    </dgm:pt>
    <dgm:pt modelId="{8DC52A84-C4F4-4D74-8607-73691AA431BF}" type="sibTrans" cxnId="{0A1DCE98-5D4D-4B59-94D5-BABF83CAFDE3}">
      <dgm:prSet/>
      <dgm:spPr/>
      <dgm:t>
        <a:bodyPr/>
        <a:lstStyle/>
        <a:p>
          <a:endParaRPr lang="it-IT"/>
        </a:p>
      </dgm:t>
    </dgm:pt>
    <dgm:pt modelId="{44974AAC-483D-428F-89D2-38930BE90F11}" type="pres">
      <dgm:prSet presAssocID="{8342F7AC-7C5A-46B7-BC95-45EC1F6B45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6CB94D0-31BF-4876-B01B-E506CDF2FBD9}" type="pres">
      <dgm:prSet presAssocID="{C9F0C25D-1090-4CEF-B74A-1601785D694B}" presName="arrow" presStyleLbl="node1" presStyleIdx="0" presStyleCnt="2" custScaleY="100074" custRadScaleRad="89941" custRadScaleInc="-4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F08366-02DD-45D4-915F-F3210CF3F35D}" type="pres">
      <dgm:prSet presAssocID="{12445DEE-ADA3-4F5A-AD1F-B652BF9982AE}" presName="arrow" presStyleLbl="node1" presStyleIdx="1" presStyleCnt="2" custRadScaleRad="105930" custRadScaleInc="3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11052E7-AB80-4B91-BBFA-14A600FA3E42}" type="presOf" srcId="{12445DEE-ADA3-4F5A-AD1F-B652BF9982AE}" destId="{4CF08366-02DD-45D4-915F-F3210CF3F35D}" srcOrd="0" destOrd="0" presId="urn:microsoft.com/office/officeart/2005/8/layout/arrow5"/>
    <dgm:cxn modelId="{0A1DCE98-5D4D-4B59-94D5-BABF83CAFDE3}" srcId="{8342F7AC-7C5A-46B7-BC95-45EC1F6B45AD}" destId="{12445DEE-ADA3-4F5A-AD1F-B652BF9982AE}" srcOrd="1" destOrd="0" parTransId="{5CDDCE6D-F1FE-4703-B3A6-6FADB5BB379E}" sibTransId="{8DC52A84-C4F4-4D74-8607-73691AA431BF}"/>
    <dgm:cxn modelId="{8A4D4C9C-13F5-4253-B7D7-3654B3ECA82B}" type="presOf" srcId="{8342F7AC-7C5A-46B7-BC95-45EC1F6B45AD}" destId="{44974AAC-483D-428F-89D2-38930BE90F11}" srcOrd="0" destOrd="0" presId="urn:microsoft.com/office/officeart/2005/8/layout/arrow5"/>
    <dgm:cxn modelId="{92AC6E1A-4373-414F-BDC0-894D944BA0ED}" srcId="{8342F7AC-7C5A-46B7-BC95-45EC1F6B45AD}" destId="{C9F0C25D-1090-4CEF-B74A-1601785D694B}" srcOrd="0" destOrd="0" parTransId="{6F6C239E-8657-4194-8E20-1D3A67D60EBE}" sibTransId="{D7C21217-236D-4B23-8250-0C33A6086A8E}"/>
    <dgm:cxn modelId="{CCCAA97A-5E6D-484B-B8CB-76416FDBBF10}" type="presOf" srcId="{C9F0C25D-1090-4CEF-B74A-1601785D694B}" destId="{26CB94D0-31BF-4876-B01B-E506CDF2FBD9}" srcOrd="0" destOrd="0" presId="urn:microsoft.com/office/officeart/2005/8/layout/arrow5"/>
    <dgm:cxn modelId="{1F59CDAB-776E-43AC-920F-F16E00A5BF3A}" type="presParOf" srcId="{44974AAC-483D-428F-89D2-38930BE90F11}" destId="{26CB94D0-31BF-4876-B01B-E506CDF2FBD9}" srcOrd="0" destOrd="0" presId="urn:microsoft.com/office/officeart/2005/8/layout/arrow5"/>
    <dgm:cxn modelId="{557530CE-D11B-41F7-91BE-6BB797117D1A}" type="presParOf" srcId="{44974AAC-483D-428F-89D2-38930BE90F11}" destId="{4CF08366-02DD-45D4-915F-F3210CF3F35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76B30D-CD17-4A39-A2F4-94B45650AA13}">
      <dsp:nvSpPr>
        <dsp:cNvPr id="0" name=""/>
        <dsp:cNvSpPr/>
      </dsp:nvSpPr>
      <dsp:spPr>
        <a:xfrm rot="5400000">
          <a:off x="-198742" y="199487"/>
          <a:ext cx="1324949" cy="927464"/>
        </a:xfrm>
        <a:prstGeom prst="chevron">
          <a:avLst/>
        </a:prstGeom>
        <a:solidFill>
          <a:srgbClr val="0070C0"/>
        </a:solidFill>
        <a:ln w="264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solidFill>
                <a:schemeClr val="bg1"/>
              </a:solidFill>
              <a:latin typeface="Garamond" pitchFamily="18" charset="0"/>
            </a:rPr>
            <a:t>22/03/2011</a:t>
          </a:r>
          <a:endParaRPr lang="it-IT" sz="1500" b="1" kern="1200" dirty="0">
            <a:solidFill>
              <a:schemeClr val="bg1"/>
            </a:solidFill>
            <a:latin typeface="Garamond" pitchFamily="18" charset="0"/>
          </a:endParaRPr>
        </a:p>
      </dsp:txBody>
      <dsp:txXfrm rot="5400000">
        <a:off x="-198742" y="199487"/>
        <a:ext cx="1324949" cy="927464"/>
      </dsp:txXfrm>
    </dsp:sp>
    <dsp:sp modelId="{E551A414-E30E-417D-B607-9449721DAA50}">
      <dsp:nvSpPr>
        <dsp:cNvPr id="0" name=""/>
        <dsp:cNvSpPr/>
      </dsp:nvSpPr>
      <dsp:spPr>
        <a:xfrm rot="5400000">
          <a:off x="3793911" y="-2866446"/>
          <a:ext cx="861217" cy="6594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>
              <a:latin typeface="Garamond" pitchFamily="18" charset="0"/>
            </a:rPr>
            <a:t>Presentazione studio di fattibilità per la realizzazione del DT </a:t>
          </a:r>
          <a:r>
            <a:rPr lang="it-IT" sz="2600" i="1" kern="1200" dirty="0" smtClean="0">
              <a:latin typeface="Garamond" pitchFamily="18" charset="0"/>
            </a:rPr>
            <a:t>Campania </a:t>
          </a:r>
          <a:r>
            <a:rPr lang="it-IT" sz="2600" i="1" kern="1200" dirty="0" err="1" smtClean="0">
              <a:latin typeface="Garamond" pitchFamily="18" charset="0"/>
            </a:rPr>
            <a:t>Bioscience</a:t>
          </a:r>
          <a:endParaRPr lang="it-IT" sz="2600" i="1" kern="1200" dirty="0">
            <a:latin typeface="Garamond" pitchFamily="18" charset="0"/>
          </a:endParaRPr>
        </a:p>
      </dsp:txBody>
      <dsp:txXfrm rot="5400000">
        <a:off x="3793911" y="-2866446"/>
        <a:ext cx="861217" cy="6594110"/>
      </dsp:txXfrm>
    </dsp:sp>
    <dsp:sp modelId="{8E6F05E5-993E-4404-809C-A27AF9CA1B05}">
      <dsp:nvSpPr>
        <dsp:cNvPr id="0" name=""/>
        <dsp:cNvSpPr/>
      </dsp:nvSpPr>
      <dsp:spPr>
        <a:xfrm rot="5400000">
          <a:off x="-198742" y="1326173"/>
          <a:ext cx="1324949" cy="927464"/>
        </a:xfrm>
        <a:prstGeom prst="chevron">
          <a:avLst/>
        </a:prstGeom>
        <a:solidFill>
          <a:srgbClr val="0070C0"/>
        </a:solidFill>
        <a:ln w="264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latin typeface="Garamond" pitchFamily="18" charset="0"/>
            </a:rPr>
            <a:t>23/04/2012</a:t>
          </a:r>
          <a:endParaRPr lang="it-IT" sz="1500" b="1" kern="1200" dirty="0">
            <a:latin typeface="Garamond" pitchFamily="18" charset="0"/>
          </a:endParaRPr>
        </a:p>
      </dsp:txBody>
      <dsp:txXfrm rot="5400000">
        <a:off x="-198742" y="1326173"/>
        <a:ext cx="1324949" cy="927464"/>
      </dsp:txXfrm>
    </dsp:sp>
    <dsp:sp modelId="{AAE007AE-216F-4007-8F35-C6B394DC23D1}">
      <dsp:nvSpPr>
        <dsp:cNvPr id="0" name=""/>
        <dsp:cNvSpPr/>
      </dsp:nvSpPr>
      <dsp:spPr>
        <a:xfrm rot="5400000">
          <a:off x="3793911" y="-1739015"/>
          <a:ext cx="861217" cy="6594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>
              <a:latin typeface="Garamond" pitchFamily="18" charset="0"/>
            </a:rPr>
            <a:t>Approvazione dello studio di fattibilità </a:t>
          </a:r>
          <a:r>
            <a:rPr lang="it-IT" sz="2600" i="1" kern="1200" dirty="0" smtClean="0">
              <a:latin typeface="Garamond" pitchFamily="18" charset="0"/>
            </a:rPr>
            <a:t>Campania </a:t>
          </a:r>
          <a:r>
            <a:rPr lang="it-IT" sz="2600" i="1" kern="1200" dirty="0" err="1" smtClean="0">
              <a:latin typeface="Garamond" pitchFamily="18" charset="0"/>
            </a:rPr>
            <a:t>Bioscience</a:t>
          </a:r>
          <a:r>
            <a:rPr lang="it-IT" sz="2600" i="1" kern="1200" dirty="0" smtClean="0">
              <a:latin typeface="Garamond" pitchFamily="18" charset="0"/>
            </a:rPr>
            <a:t> </a:t>
          </a:r>
          <a:r>
            <a:rPr lang="it-IT" sz="2600" kern="1200" dirty="0" smtClean="0">
              <a:latin typeface="Garamond" pitchFamily="18" charset="0"/>
            </a:rPr>
            <a:t>da parte del MIUR</a:t>
          </a:r>
          <a:endParaRPr lang="it-IT" sz="2600" kern="1200" dirty="0">
            <a:latin typeface="Garamond" pitchFamily="18" charset="0"/>
          </a:endParaRPr>
        </a:p>
      </dsp:txBody>
      <dsp:txXfrm rot="5400000">
        <a:off x="3793911" y="-1739015"/>
        <a:ext cx="861217" cy="6594110"/>
      </dsp:txXfrm>
    </dsp:sp>
    <dsp:sp modelId="{A8DB4FCF-7673-4383-8711-D040819FE7DC}">
      <dsp:nvSpPr>
        <dsp:cNvPr id="0" name=""/>
        <dsp:cNvSpPr/>
      </dsp:nvSpPr>
      <dsp:spPr>
        <a:xfrm rot="5400000">
          <a:off x="-198742" y="2452859"/>
          <a:ext cx="1324949" cy="927464"/>
        </a:xfrm>
        <a:prstGeom prst="chevron">
          <a:avLst/>
        </a:prstGeom>
        <a:solidFill>
          <a:srgbClr val="0070C0"/>
        </a:solidFill>
        <a:ln w="264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latin typeface="Garamond" pitchFamily="18" charset="0"/>
            </a:rPr>
            <a:t>07/08/2012</a:t>
          </a:r>
          <a:endParaRPr lang="it-IT" sz="1500" b="1" kern="1200" dirty="0">
            <a:latin typeface="Garamond" pitchFamily="18" charset="0"/>
          </a:endParaRPr>
        </a:p>
      </dsp:txBody>
      <dsp:txXfrm rot="5400000">
        <a:off x="-198742" y="2452859"/>
        <a:ext cx="1324949" cy="927464"/>
      </dsp:txXfrm>
    </dsp:sp>
    <dsp:sp modelId="{C37A32D0-32CA-4819-82BF-F2C03C08C5F3}">
      <dsp:nvSpPr>
        <dsp:cNvPr id="0" name=""/>
        <dsp:cNvSpPr/>
      </dsp:nvSpPr>
      <dsp:spPr>
        <a:xfrm rot="5400000">
          <a:off x="3793911" y="-559313"/>
          <a:ext cx="861217" cy="6594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>
              <a:latin typeface="Garamond" pitchFamily="18" charset="0"/>
            </a:rPr>
            <a:t>Stipula Accordo di Programma Quadro MIUR – Regione Campania</a:t>
          </a:r>
          <a:endParaRPr lang="it-IT" sz="2600" kern="1200" dirty="0">
            <a:latin typeface="Garamond" pitchFamily="18" charset="0"/>
          </a:endParaRPr>
        </a:p>
      </dsp:txBody>
      <dsp:txXfrm rot="5400000">
        <a:off x="3793911" y="-559313"/>
        <a:ext cx="861217" cy="65941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CB94D0-31BF-4876-B01B-E506CDF2FBD9}">
      <dsp:nvSpPr>
        <dsp:cNvPr id="0" name=""/>
        <dsp:cNvSpPr/>
      </dsp:nvSpPr>
      <dsp:spPr>
        <a:xfrm rot="16200000">
          <a:off x="201366" y="70598"/>
          <a:ext cx="3789702" cy="3792506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latin typeface="Garamond" pitchFamily="18" charset="0"/>
            </a:rPr>
            <a:t>N. 7 Organismi di Ricerca</a:t>
          </a:r>
          <a:endParaRPr lang="it-IT" sz="2400" b="1" kern="1200" dirty="0">
            <a:latin typeface="Garamond" pitchFamily="18" charset="0"/>
          </a:endParaRPr>
        </a:p>
      </dsp:txBody>
      <dsp:txXfrm rot="16200000">
        <a:off x="201366" y="70598"/>
        <a:ext cx="3789702" cy="3792506"/>
      </dsp:txXfrm>
    </dsp:sp>
    <dsp:sp modelId="{4CF08366-02DD-45D4-915F-F3210CF3F35D}">
      <dsp:nvSpPr>
        <dsp:cNvPr id="0" name=""/>
        <dsp:cNvSpPr/>
      </dsp:nvSpPr>
      <dsp:spPr>
        <a:xfrm rot="5400000">
          <a:off x="3987161" y="71979"/>
          <a:ext cx="3789702" cy="3789702"/>
        </a:xfrm>
        <a:prstGeom prst="downArrow">
          <a:avLst>
            <a:gd name="adj1" fmla="val 50000"/>
            <a:gd name="adj2" fmla="val 35000"/>
          </a:avLst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>
              <a:latin typeface="Garamond" pitchFamily="18" charset="0"/>
            </a:rPr>
            <a:t>N. 64 imprese, di cui: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>
              <a:latin typeface="Garamond" pitchFamily="18" charset="0"/>
            </a:rPr>
            <a:t>N. 15 GI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>
              <a:latin typeface="Garamond" pitchFamily="18" charset="0"/>
            </a:rPr>
            <a:t>N. 15 MI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>
              <a:latin typeface="Garamond" pitchFamily="18" charset="0"/>
            </a:rPr>
            <a:t>N. 34 PI, di cui N. 5 spin-off di ricerca</a:t>
          </a:r>
          <a:endParaRPr lang="it-IT" sz="1900" b="1" kern="1200" dirty="0">
            <a:latin typeface="Garamond" pitchFamily="18" charset="0"/>
          </a:endParaRPr>
        </a:p>
      </dsp:txBody>
      <dsp:txXfrm rot="5400000">
        <a:off x="3987161" y="71979"/>
        <a:ext cx="3789702" cy="3789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9331E-BF20-4BE7-9BB8-F8A6175008AE}" type="datetimeFigureOut">
              <a:rPr lang="it-IT" smtClean="0"/>
              <a:pPr/>
              <a:t>15-11-2012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8ABCC-28F8-48AC-B4DB-0728D489ACAD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622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3BAE1-B1CE-4774-8104-F78D484C0175}" type="datetimeFigureOut">
              <a:rPr lang="it-IT" smtClean="0"/>
              <a:pPr/>
              <a:t>15-11-2012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7046D-2AC0-4874-A548-772CE009DEE2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313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7046D-2AC0-4874-A548-772CE009DEE2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293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D810-DA6F-4CA4-A633-763B58B6A5EC}" type="datetime1">
              <a:rPr lang="it-IT" smtClean="0"/>
              <a:pPr/>
              <a:t>15-11-2012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2512-AB86-4603-B447-51735F718748}" type="slidenum">
              <a:rPr lang="it-IT" smtClean="0"/>
              <a:pPr/>
              <a:t>‹n.›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13A4-EB84-4CD1-813B-71ABDD3E6D7B}" type="datetime1">
              <a:rPr lang="it-IT" smtClean="0"/>
              <a:pPr/>
              <a:t>15-11-2012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2512-AB86-4603-B447-51735F71874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DE45-FF2A-49D5-BFB7-BE634822CDD3}" type="datetime1">
              <a:rPr lang="it-IT" smtClean="0"/>
              <a:pPr/>
              <a:t>15-11-2012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2512-AB86-4603-B447-51735F71874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1095-4B29-48F4-8800-E7CEB505F02E}" type="datetime1">
              <a:rPr lang="it-IT" smtClean="0"/>
              <a:pPr/>
              <a:t>15-11-2012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2</a:t>
            </a:r>
            <a:endParaRPr lang="it-IT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8B9E-59E5-46D4-BDE4-3D4D7AA9DAE6}" type="datetime1">
              <a:rPr lang="it-IT" smtClean="0"/>
              <a:pPr/>
              <a:t>15-11-2012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2512-AB86-4603-B447-51735F718748}" type="slidenum">
              <a:rPr lang="it-IT" smtClean="0"/>
              <a:pPr/>
              <a:t>‹n.›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E716-77FC-4AFA-9781-B7BF13AA7603}" type="datetime1">
              <a:rPr lang="it-IT" smtClean="0"/>
              <a:pPr/>
              <a:t>15-11-2012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2512-AB86-4603-B447-51735F71874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98FC-636B-4C71-A3BD-7D4FA2A1047D}" type="datetime1">
              <a:rPr lang="it-IT" smtClean="0"/>
              <a:pPr/>
              <a:t>15-11-2012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2512-AB86-4603-B447-51735F718748}" type="slidenum">
              <a:rPr lang="it-IT" smtClean="0"/>
              <a:pPr/>
              <a:t>‹n.›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E783-1108-4DB7-AE3D-9D4EEF3478A6}" type="datetime1">
              <a:rPr lang="it-IT" smtClean="0"/>
              <a:pPr/>
              <a:t>15-11-2012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3</a:t>
            </a:r>
            <a:endParaRPr lang="it-IT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0F4E-CB79-43E4-90F5-2EA8F2F0209B}" type="datetime1">
              <a:rPr lang="it-IT" smtClean="0"/>
              <a:pPr/>
              <a:t>15-11-2012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2512-AB86-4603-B447-51735F71874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59FC-006D-40B9-9FBA-198A768251A3}" type="datetime1">
              <a:rPr lang="it-IT" smtClean="0"/>
              <a:pPr/>
              <a:t>15-11-2012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2512-AB86-4603-B447-51735F718748}" type="slidenum">
              <a:rPr lang="it-IT" smtClean="0"/>
              <a:pPr/>
              <a:t>‹n.›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A42C-3106-40A0-A2A4-6FE87C1BF4CB}" type="datetime1">
              <a:rPr lang="it-IT" smtClean="0"/>
              <a:pPr/>
              <a:t>15-11-2012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2512-AB86-4603-B447-51735F71874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3203B50-B7A1-4202-84B0-ABC964A3DAD3}" type="datetime1">
              <a:rPr lang="it-IT" smtClean="0"/>
              <a:pPr/>
              <a:t>15-11-2012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CC72512-AB86-4603-B447-51735F718748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gif"/><Relationship Id="rId3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5.jpeg"/><Relationship Id="rId4" Type="http://schemas.openxmlformats.org/officeDocument/2006/relationships/image" Target="../media/image5.jpeg"/><Relationship Id="rId7" Type="http://schemas.openxmlformats.org/officeDocument/2006/relationships/image" Target="../media/image8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6" Type="http://schemas.openxmlformats.org/officeDocument/2006/relationships/image" Target="../media/image17.png"/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0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9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6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6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6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7.png"/><Relationship Id="rId4" Type="http://schemas.openxmlformats.org/officeDocument/2006/relationships/image" Target="../media/image26.png"/><Relationship Id="rId7" Type="http://schemas.openxmlformats.org/officeDocument/2006/relationships/image" Target="../media/image29.jpeg"/><Relationship Id="rId11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0" Type="http://schemas.openxmlformats.org/officeDocument/2006/relationships/image" Target="../media/image32.jpe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2" Type="http://schemas.openxmlformats.org/officeDocument/2006/relationships/image" Target="../media/image34.gif"/><Relationship Id="rId2" Type="http://schemas.openxmlformats.org/officeDocument/2006/relationships/image" Target="../media/image24.png"/><Relationship Id="rId9" Type="http://schemas.openxmlformats.org/officeDocument/2006/relationships/image" Target="../media/image31.jpeg"/><Relationship Id="rId3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4" Type="http://schemas.openxmlformats.org/officeDocument/2006/relationships/image" Target="../media/image3.png"/><Relationship Id="rId10" Type="http://schemas.openxmlformats.org/officeDocument/2006/relationships/image" Target="../media/image40.png"/><Relationship Id="rId5" Type="http://schemas.openxmlformats.org/officeDocument/2006/relationships/image" Target="../media/image16.png"/><Relationship Id="rId7" Type="http://schemas.openxmlformats.org/officeDocument/2006/relationships/image" Target="../media/image38.png"/><Relationship Id="rId11" Type="http://schemas.openxmlformats.org/officeDocument/2006/relationships/image" Target="../media/image41.jpeg"/><Relationship Id="rId1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9" Type="http://schemas.openxmlformats.org/officeDocument/2006/relationships/image" Target="../media/image17.png"/><Relationship Id="rId3" Type="http://schemas.openxmlformats.org/officeDocument/2006/relationships/image" Target="../media/image10.png"/><Relationship Id="rId6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1560" y="3505200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b="1" dirty="0" smtClean="0">
                <a:solidFill>
                  <a:srgbClr val="008000"/>
                </a:solidFill>
                <a:latin typeface="Garamond" pitchFamily="18" charset="0"/>
              </a:rPr>
              <a:t>Il Distretto ad Alta Tecnologia </a:t>
            </a:r>
          </a:p>
          <a:p>
            <a:pPr algn="ctr"/>
            <a:r>
              <a:rPr lang="it-IT" sz="2800" b="1" dirty="0" smtClean="0">
                <a:solidFill>
                  <a:srgbClr val="008000"/>
                </a:solidFill>
                <a:latin typeface="Garamond" pitchFamily="18" charset="0"/>
              </a:rPr>
              <a:t>Campania </a:t>
            </a:r>
            <a:r>
              <a:rPr lang="it-IT" sz="2800" b="1" dirty="0" err="1" smtClean="0">
                <a:solidFill>
                  <a:srgbClr val="008000"/>
                </a:solidFill>
                <a:latin typeface="Garamond" pitchFamily="18" charset="0"/>
              </a:rPr>
              <a:t>Bioscience</a:t>
            </a:r>
            <a:r>
              <a:rPr lang="it-IT" sz="2800" b="1" dirty="0" smtClean="0">
                <a:solidFill>
                  <a:srgbClr val="008000"/>
                </a:solidFill>
                <a:latin typeface="Garamond" pitchFamily="18" charset="0"/>
              </a:rPr>
              <a:t> </a:t>
            </a:r>
          </a:p>
          <a:p>
            <a:pPr algn="ctr"/>
            <a:r>
              <a:rPr lang="it-IT" b="1" dirty="0" smtClean="0">
                <a:solidFill>
                  <a:srgbClr val="008000"/>
                </a:solidFill>
                <a:latin typeface="Garamond" pitchFamily="18" charset="0"/>
              </a:rPr>
              <a:t>Dott. </a:t>
            </a:r>
            <a:r>
              <a:rPr lang="it-IT" b="1" dirty="0">
                <a:solidFill>
                  <a:srgbClr val="008000"/>
                </a:solidFill>
                <a:latin typeface="Garamond" pitchFamily="18" charset="0"/>
              </a:rPr>
              <a:t>A</a:t>
            </a:r>
            <a:r>
              <a:rPr lang="it-IT" b="1" dirty="0" smtClean="0">
                <a:solidFill>
                  <a:srgbClr val="008000"/>
                </a:solidFill>
                <a:latin typeface="Garamond" pitchFamily="18" charset="0"/>
              </a:rPr>
              <a:t>mleto D’Agostino </a:t>
            </a:r>
          </a:p>
          <a:p>
            <a:pPr algn="ctr"/>
            <a:r>
              <a:rPr lang="it-IT" sz="2000" b="1" dirty="0" smtClean="0">
                <a:solidFill>
                  <a:srgbClr val="008000"/>
                </a:solidFill>
                <a:latin typeface="Garamond" pitchFamily="18" charset="0"/>
              </a:rPr>
              <a:t>Napoli 16 novembre 2012</a:t>
            </a:r>
            <a:endParaRPr lang="it-IT" sz="2000" b="1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3600" b="1" dirty="0" smtClean="0">
                <a:solidFill>
                  <a:srgbClr val="0000FF"/>
                </a:solidFill>
                <a:latin typeface="Garamond" pitchFamily="18" charset="0"/>
              </a:rPr>
              <a:t>EVENTO annuale </a:t>
            </a:r>
            <a:r>
              <a:rPr lang="it-IT" sz="3600" b="1" dirty="0" err="1" smtClean="0">
                <a:solidFill>
                  <a:srgbClr val="0000FF"/>
                </a:solidFill>
                <a:latin typeface="Garamond" pitchFamily="18" charset="0"/>
              </a:rPr>
              <a:t>pon</a:t>
            </a:r>
            <a:r>
              <a:rPr lang="it-IT" sz="3600" b="1" dirty="0" smtClean="0">
                <a:solidFill>
                  <a:srgbClr val="0000FF"/>
                </a:solidFill>
                <a:latin typeface="Garamond" pitchFamily="18" charset="0"/>
              </a:rPr>
              <a:t> ricerca e </a:t>
            </a:r>
            <a:r>
              <a:rPr lang="it-IT" sz="3600" b="1" dirty="0" err="1" smtClean="0">
                <a:solidFill>
                  <a:srgbClr val="0000FF"/>
                </a:solidFill>
                <a:latin typeface="Garamond" pitchFamily="18" charset="0"/>
              </a:rPr>
              <a:t>competitivita’</a:t>
            </a:r>
            <a:r>
              <a:rPr lang="it-IT" sz="3600" b="1" dirty="0" smtClean="0">
                <a:solidFill>
                  <a:srgbClr val="0000FF"/>
                </a:solidFill>
                <a:latin typeface="Garamond" pitchFamily="18" charset="0"/>
              </a:rPr>
              <a:t> 2007-2013 ‘parliamo di risultati’</a:t>
            </a:r>
            <a:endParaRPr lang="it-IT" sz="36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5913" y="5986463"/>
            <a:ext cx="50180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540093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709" y="-18995"/>
            <a:ext cx="914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Garamond" pitchFamily="18" charset="0"/>
              </a:rPr>
              <a:t>Sviluppo e produzione di nutraceutici e cosmeceutici: le priorità dell’UE e la Vision del DT </a:t>
            </a:r>
            <a:endParaRPr lang="it-IT" b="1" dirty="0">
              <a:latin typeface="Garamond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620688"/>
            <a:ext cx="2657972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  <a:latin typeface="Garamond" pitchFamily="18" charset="0"/>
              </a:rPr>
              <a:t>1</a:t>
            </a:r>
            <a:r>
              <a:rPr lang="it-IT" b="1" dirty="0" smtClean="0">
                <a:solidFill>
                  <a:schemeClr val="bg1"/>
                </a:solidFill>
                <a:latin typeface="Garamond" pitchFamily="18" charset="0"/>
              </a:rPr>
              <a:t>) Be </a:t>
            </a:r>
            <a:r>
              <a:rPr lang="it-IT" b="1" dirty="0" err="1">
                <a:solidFill>
                  <a:schemeClr val="bg1"/>
                </a:solidFill>
                <a:latin typeface="Garamond" pitchFamily="18" charset="0"/>
              </a:rPr>
              <a:t>healthy</a:t>
            </a: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 from </a:t>
            </a:r>
            <a:r>
              <a:rPr lang="it-IT" b="1" dirty="0" err="1">
                <a:solidFill>
                  <a:schemeClr val="bg1"/>
                </a:solidFill>
                <a:latin typeface="Garamond" pitchFamily="18" charset="0"/>
              </a:rPr>
              <a:t>longer</a:t>
            </a:r>
            <a:endParaRPr lang="it-IT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862226" y="620688"/>
            <a:ext cx="2958246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2) Give </a:t>
            </a:r>
            <a:r>
              <a:rPr lang="en-US" b="1" dirty="0">
                <a:solidFill>
                  <a:schemeClr val="bg1"/>
                </a:solidFill>
                <a:latin typeface="Garamond" pitchFamily="18" charset="0"/>
              </a:rPr>
              <a:t>children a good start</a:t>
            </a:r>
            <a:endParaRPr lang="it-IT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55941" y="1124744"/>
            <a:ext cx="3200235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3) Be </a:t>
            </a:r>
            <a:r>
              <a:rPr lang="en-US" b="1" dirty="0">
                <a:latin typeface="Garamond" pitchFamily="18" charset="0"/>
              </a:rPr>
              <a:t>free from health problem</a:t>
            </a:r>
            <a:endParaRPr lang="it-IT" b="1" dirty="0">
              <a:latin typeface="Garamond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25" y="2411596"/>
            <a:ext cx="2267095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5) Food </a:t>
            </a:r>
            <a:r>
              <a:rPr lang="en-US" b="1" dirty="0">
                <a:latin typeface="Garamond" pitchFamily="18" charset="0"/>
              </a:rPr>
              <a:t>you can trust</a:t>
            </a:r>
            <a:endParaRPr lang="it-IT" b="1" dirty="0">
              <a:latin typeface="Garamond" pitchFamily="18" charset="0"/>
            </a:endParaRPr>
          </a:p>
        </p:txBody>
      </p:sp>
      <p:pic>
        <p:nvPicPr>
          <p:cNvPr id="6148" name="Picture 4" descr="http://spavelous.com/listen/wp-content/uploads/2008/03/healthy-living-long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625" y="1124744"/>
            <a:ext cx="1355175" cy="18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ccia in giù 11"/>
          <p:cNvSpPr/>
          <p:nvPr/>
        </p:nvSpPr>
        <p:spPr>
          <a:xfrm>
            <a:off x="3635896" y="2924944"/>
            <a:ext cx="1800200" cy="57606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>
              <a:latin typeface="Garamond" pitchFamily="18" charset="0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38200" y="3645024"/>
            <a:ext cx="8482272" cy="2298576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it-IT" sz="1700" b="1" dirty="0" smtClean="0">
                <a:solidFill>
                  <a:schemeClr val="tx1"/>
                </a:solidFill>
                <a:latin typeface="Garamond" pitchFamily="18" charset="0"/>
              </a:rPr>
              <a:t>Obiettivi </a:t>
            </a:r>
            <a:r>
              <a:rPr lang="it-IT" sz="1700" b="1" dirty="0">
                <a:solidFill>
                  <a:schemeClr val="tx1"/>
                </a:solidFill>
                <a:latin typeface="Garamond" pitchFamily="18" charset="0"/>
              </a:rPr>
              <a:t>tecnologici del Distretto Campania </a:t>
            </a:r>
            <a:r>
              <a:rPr lang="it-IT" sz="1700" b="1" dirty="0" err="1" smtClean="0">
                <a:solidFill>
                  <a:schemeClr val="tx1"/>
                </a:solidFill>
                <a:latin typeface="Garamond" pitchFamily="18" charset="0"/>
              </a:rPr>
              <a:t>Bioscience</a:t>
            </a:r>
            <a:r>
              <a:rPr lang="it-IT" sz="1700" b="1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 marL="342900" indent="-342900" algn="just">
              <a:buAutoNum type="arabicParenR"/>
            </a:pPr>
            <a:r>
              <a:rPr lang="it-IT" sz="1700" b="1" dirty="0" smtClean="0">
                <a:solidFill>
                  <a:schemeClr val="tx1"/>
                </a:solidFill>
                <a:latin typeface="Garamond" pitchFamily="18" charset="0"/>
              </a:rPr>
              <a:t>Sviluppo di nutraceutici efficaci nella prevenzione di </a:t>
            </a:r>
            <a:r>
              <a:rPr lang="it-IT" sz="1700" b="1" dirty="0">
                <a:solidFill>
                  <a:schemeClr val="tx1"/>
                </a:solidFill>
                <a:latin typeface="Garamond" pitchFamily="18" charset="0"/>
              </a:rPr>
              <a:t>malattie </a:t>
            </a:r>
            <a:r>
              <a:rPr lang="it-IT" sz="1700" b="1" dirty="0" smtClean="0">
                <a:solidFill>
                  <a:schemeClr val="tx1"/>
                </a:solidFill>
                <a:latin typeface="Garamond" pitchFamily="18" charset="0"/>
              </a:rPr>
              <a:t>croniche e/o degenerative</a:t>
            </a:r>
          </a:p>
          <a:p>
            <a:pPr marL="342900" indent="-342900" algn="just">
              <a:buFontTx/>
              <a:buAutoNum type="arabicParenR"/>
            </a:pPr>
            <a:r>
              <a:rPr lang="it-IT" sz="1700" b="1" dirty="0" smtClean="0">
                <a:solidFill>
                  <a:schemeClr val="tx1"/>
                </a:solidFill>
                <a:latin typeface="Garamond" pitchFamily="18" charset="0"/>
              </a:rPr>
              <a:t>Prodotti salutari per la crescita e lo sviluppo dei bambini </a:t>
            </a:r>
          </a:p>
          <a:p>
            <a:pPr marL="342900" indent="-342900" algn="just">
              <a:buAutoNum type="arabicParenR"/>
            </a:pPr>
            <a:r>
              <a:rPr lang="it-IT" sz="1700" b="1" dirty="0" smtClean="0">
                <a:solidFill>
                  <a:schemeClr val="tx1"/>
                </a:solidFill>
                <a:latin typeface="Garamond" pitchFamily="18" charset="0"/>
              </a:rPr>
              <a:t>Sviluppo </a:t>
            </a:r>
            <a:r>
              <a:rPr lang="it-IT" sz="1700" b="1" dirty="0">
                <a:solidFill>
                  <a:schemeClr val="tx1"/>
                </a:solidFill>
                <a:latin typeface="Garamond" pitchFamily="18" charset="0"/>
              </a:rPr>
              <a:t>e sperimentazione di</a:t>
            </a:r>
            <a:r>
              <a:rPr lang="it-IT" sz="1700" b="1" dirty="0" smtClean="0">
                <a:solidFill>
                  <a:schemeClr val="tx1"/>
                </a:solidFill>
                <a:latin typeface="Garamond" pitchFamily="18" charset="0"/>
              </a:rPr>
              <a:t> cibi funzionali, nutraceutici ed integratori alimentari per il mantenimento dello stato di salute</a:t>
            </a:r>
          </a:p>
          <a:p>
            <a:pPr marL="342900" indent="-342900" algn="just">
              <a:buAutoNum type="arabicParenR"/>
            </a:pPr>
            <a:r>
              <a:rPr lang="it-IT" sz="1700" b="1" dirty="0" smtClean="0">
                <a:solidFill>
                  <a:schemeClr val="tx1"/>
                </a:solidFill>
                <a:latin typeface="Garamond" pitchFamily="18" charset="0"/>
              </a:rPr>
              <a:t>Sviluppo e sperimentazione di cosmeceutici innovativi</a:t>
            </a:r>
          </a:p>
          <a:p>
            <a:pPr marL="342900" indent="-342900" algn="just">
              <a:buAutoNum type="arabicParenR"/>
            </a:pPr>
            <a:r>
              <a:rPr lang="it-IT" sz="1700" b="1" dirty="0" smtClean="0">
                <a:solidFill>
                  <a:schemeClr val="tx1"/>
                </a:solidFill>
                <a:latin typeface="Garamond" pitchFamily="18" charset="0"/>
              </a:rPr>
              <a:t>Tracciabilità </a:t>
            </a:r>
            <a:r>
              <a:rPr lang="it-IT" sz="1700" b="1" dirty="0">
                <a:solidFill>
                  <a:schemeClr val="tx1"/>
                </a:solidFill>
                <a:latin typeface="Garamond" pitchFamily="18" charset="0"/>
              </a:rPr>
              <a:t>genetico-molecolare dei prodotti alimentari </a:t>
            </a:r>
          </a:p>
          <a:p>
            <a:pPr marL="342900" indent="-342900" algn="just">
              <a:buAutoNum type="arabicParenR"/>
            </a:pPr>
            <a:endParaRPr lang="it-IT" sz="17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buAutoNum type="arabicParenR"/>
            </a:pPr>
            <a:endParaRPr lang="it-IT" sz="1700" dirty="0">
              <a:solidFill>
                <a:schemeClr val="tx1"/>
              </a:solidFill>
              <a:latin typeface="Garamond" pitchFamily="18" charset="0"/>
            </a:endParaRPr>
          </a:p>
          <a:p>
            <a:pPr lvl="0"/>
            <a:endParaRPr lang="it-IT" sz="17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6151" name="Picture 7" descr="http://www.askmumnow.com/images/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13206"/>
            <a:ext cx="2351856" cy="166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403236" y="1628800"/>
            <a:ext cx="22488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Garamond" pitchFamily="18" charset="0"/>
              </a:rPr>
              <a:t>4) Biotechnology for </a:t>
            </a:r>
          </a:p>
          <a:p>
            <a:pPr algn="ctr"/>
            <a:r>
              <a:rPr lang="en-US" b="1" dirty="0" smtClean="0">
                <a:latin typeface="Garamond" pitchFamily="18" charset="0"/>
              </a:rPr>
              <a:t>wellness industries</a:t>
            </a:r>
            <a:endParaRPr lang="it-IT" b="1" dirty="0">
              <a:latin typeface="Garamond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55833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1411029"/>
            <a:ext cx="4572000" cy="34778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endParaRPr lang="it-IT" sz="2000" b="1" dirty="0" smtClean="0">
              <a:latin typeface="Garamond" pitchFamily="18" charset="0"/>
            </a:endParaRPr>
          </a:p>
          <a:p>
            <a:r>
              <a:rPr lang="it-IT" sz="2000" b="1" dirty="0" smtClean="0">
                <a:latin typeface="Garamond" pitchFamily="18" charset="0"/>
              </a:rPr>
              <a:t>Industrie </a:t>
            </a:r>
            <a:r>
              <a:rPr lang="it-IT" sz="2000" b="1" dirty="0">
                <a:latin typeface="Garamond" pitchFamily="18" charset="0"/>
              </a:rPr>
              <a:t>Oleifici Biagio </a:t>
            </a:r>
            <a:r>
              <a:rPr lang="it-IT" sz="2000" b="1" dirty="0" err="1">
                <a:latin typeface="Garamond" pitchFamily="18" charset="0"/>
              </a:rPr>
              <a:t>Mataluni</a:t>
            </a:r>
            <a:r>
              <a:rPr lang="it-IT" sz="2000" b="1" dirty="0">
                <a:latin typeface="Garamond" pitchFamily="18" charset="0"/>
              </a:rPr>
              <a:t> SRL</a:t>
            </a:r>
          </a:p>
          <a:p>
            <a:r>
              <a:rPr lang="it-IT" sz="2000" b="1" dirty="0" smtClean="0">
                <a:latin typeface="Garamond" pitchFamily="18" charset="0"/>
              </a:rPr>
              <a:t>Giaguaro </a:t>
            </a:r>
            <a:r>
              <a:rPr lang="it-IT" sz="2000" b="1" dirty="0" err="1">
                <a:latin typeface="Garamond" pitchFamily="18" charset="0"/>
              </a:rPr>
              <a:t>SpA</a:t>
            </a:r>
            <a:endParaRPr lang="it-IT" sz="2000" b="1" dirty="0">
              <a:latin typeface="Garamond" pitchFamily="18" charset="0"/>
            </a:endParaRPr>
          </a:p>
          <a:p>
            <a:r>
              <a:rPr lang="it-IT" sz="2000" dirty="0" err="1">
                <a:latin typeface="Garamond" pitchFamily="18" charset="0"/>
              </a:rPr>
              <a:t>Damor</a:t>
            </a:r>
            <a:r>
              <a:rPr lang="it-IT" sz="2000" dirty="0">
                <a:latin typeface="Garamond" pitchFamily="18" charset="0"/>
              </a:rPr>
              <a:t> Farmaceutici </a:t>
            </a:r>
            <a:r>
              <a:rPr lang="it-IT" sz="2000" dirty="0" err="1">
                <a:latin typeface="Garamond" pitchFamily="18" charset="0"/>
              </a:rPr>
              <a:t>SpA</a:t>
            </a:r>
            <a:endParaRPr lang="it-IT" sz="2000" dirty="0">
              <a:latin typeface="Garamond" pitchFamily="18" charset="0"/>
            </a:endParaRPr>
          </a:p>
          <a:p>
            <a:r>
              <a:rPr lang="it-IT" sz="2000" dirty="0" err="1" smtClean="0">
                <a:latin typeface="Garamond" pitchFamily="18" charset="0"/>
              </a:rPr>
              <a:t>Dermofarma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dirty="0">
                <a:latin typeface="Garamond" pitchFamily="18" charset="0"/>
              </a:rPr>
              <a:t>Italia SRL</a:t>
            </a:r>
          </a:p>
          <a:p>
            <a:r>
              <a:rPr lang="it-IT" sz="2000" dirty="0" smtClean="0">
                <a:latin typeface="Garamond" pitchFamily="18" charset="0"/>
              </a:rPr>
              <a:t>ICAB </a:t>
            </a:r>
            <a:r>
              <a:rPr lang="it-IT" sz="2000" dirty="0" err="1" smtClean="0">
                <a:latin typeface="Garamond" pitchFamily="18" charset="0"/>
              </a:rPr>
              <a:t>SpA</a:t>
            </a:r>
            <a:r>
              <a:rPr lang="it-IT" sz="2000" dirty="0" smtClean="0">
                <a:latin typeface="Garamond" pitchFamily="18" charset="0"/>
              </a:rPr>
              <a:t> </a:t>
            </a:r>
          </a:p>
          <a:p>
            <a:r>
              <a:rPr lang="it-IT" sz="2000" dirty="0" smtClean="0">
                <a:latin typeface="Garamond" pitchFamily="18" charset="0"/>
              </a:rPr>
              <a:t>FEGER </a:t>
            </a:r>
            <a:r>
              <a:rPr lang="it-IT" sz="2000" dirty="0" err="1">
                <a:latin typeface="Garamond" pitchFamily="18" charset="0"/>
              </a:rPr>
              <a:t>SpA</a:t>
            </a:r>
            <a:r>
              <a:rPr lang="it-IT" sz="2000" dirty="0">
                <a:latin typeface="Garamond" pitchFamily="18" charset="0"/>
              </a:rPr>
              <a:t> </a:t>
            </a:r>
            <a:endParaRPr lang="it-IT" sz="2000" dirty="0" smtClean="0">
              <a:latin typeface="Garamond" pitchFamily="18" charset="0"/>
            </a:endParaRPr>
          </a:p>
          <a:p>
            <a:r>
              <a:rPr lang="it-IT" sz="2000" dirty="0" err="1" smtClean="0">
                <a:latin typeface="Garamond" pitchFamily="18" charset="0"/>
              </a:rPr>
              <a:t>Facos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dirty="0" err="1">
                <a:latin typeface="Garamond" pitchFamily="18" charset="0"/>
              </a:rPr>
              <a:t>Innovation</a:t>
            </a:r>
            <a:r>
              <a:rPr lang="it-IT" sz="2000" dirty="0">
                <a:latin typeface="Garamond" pitchFamily="18" charset="0"/>
              </a:rPr>
              <a:t> Sas </a:t>
            </a:r>
            <a:endParaRPr lang="it-IT" sz="2000" dirty="0" smtClean="0">
              <a:latin typeface="Garamond" pitchFamily="18" charset="0"/>
            </a:endParaRPr>
          </a:p>
          <a:p>
            <a:r>
              <a:rPr lang="it-IT" sz="2000" dirty="0" err="1" smtClean="0">
                <a:latin typeface="Garamond" pitchFamily="18" charset="0"/>
              </a:rPr>
              <a:t>Arterra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dirty="0" err="1">
                <a:latin typeface="Garamond" pitchFamily="18" charset="0"/>
              </a:rPr>
              <a:t>Bioscience</a:t>
            </a:r>
            <a:r>
              <a:rPr lang="it-IT" sz="2000" dirty="0">
                <a:latin typeface="Garamond" pitchFamily="18" charset="0"/>
              </a:rPr>
              <a:t> SRL</a:t>
            </a:r>
          </a:p>
          <a:p>
            <a:r>
              <a:rPr lang="it-IT" sz="2000" dirty="0">
                <a:latin typeface="Garamond" pitchFamily="18" charset="0"/>
              </a:rPr>
              <a:t>Penelope </a:t>
            </a:r>
            <a:r>
              <a:rPr lang="it-IT" sz="2000" dirty="0" err="1">
                <a:latin typeface="Garamond" pitchFamily="18" charset="0"/>
              </a:rPr>
              <a:t>SpA</a:t>
            </a:r>
            <a:endParaRPr lang="it-IT" sz="2000" dirty="0">
              <a:latin typeface="Garamond" pitchFamily="18" charset="0"/>
            </a:endParaRPr>
          </a:p>
          <a:p>
            <a:r>
              <a:rPr lang="it-IT" sz="2000" dirty="0" err="1">
                <a:latin typeface="Garamond" pitchFamily="18" charset="0"/>
              </a:rPr>
              <a:t>Celi.Net</a:t>
            </a:r>
            <a:r>
              <a:rPr lang="it-IT" sz="2000" dirty="0">
                <a:latin typeface="Garamond" pitchFamily="18" charset="0"/>
              </a:rPr>
              <a:t> </a:t>
            </a:r>
            <a:r>
              <a:rPr lang="it-IT" sz="2000" dirty="0" smtClean="0">
                <a:latin typeface="Garamond" pitchFamily="18" charset="0"/>
              </a:rPr>
              <a:t>SRL</a:t>
            </a:r>
            <a:endParaRPr lang="it-IT" sz="2000" dirty="0">
              <a:latin typeface="Garamond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72000" y="1452840"/>
            <a:ext cx="4608512" cy="34163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endParaRPr lang="it-IT" sz="20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it-IT" sz="2000" b="1" dirty="0" smtClean="0">
                <a:solidFill>
                  <a:schemeClr val="bg1"/>
                </a:solidFill>
                <a:latin typeface="Garamond" pitchFamily="18" charset="0"/>
              </a:rPr>
              <a:t>La Doria </a:t>
            </a:r>
            <a:r>
              <a:rPr lang="it-IT" sz="2000" b="1" dirty="0" err="1" smtClean="0">
                <a:solidFill>
                  <a:schemeClr val="bg1"/>
                </a:solidFill>
                <a:latin typeface="Garamond" pitchFamily="18" charset="0"/>
              </a:rPr>
              <a:t>SpA</a:t>
            </a:r>
            <a:endParaRPr lang="it-IT" sz="2000" b="1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it-IT" sz="2000" dirty="0" err="1">
                <a:solidFill>
                  <a:schemeClr val="bg1"/>
                </a:solidFill>
                <a:latin typeface="Garamond" pitchFamily="18" charset="0"/>
              </a:rPr>
              <a:t>Dupi</a:t>
            </a:r>
            <a:r>
              <a:rPr lang="it-IT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Garamond" pitchFamily="18" charset="0"/>
              </a:rPr>
              <a:t>Italia SRL</a:t>
            </a:r>
            <a:endParaRPr lang="it-IT" sz="2000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Garamond" pitchFamily="18" charset="0"/>
              </a:rPr>
              <a:t>Magaldi Life SRL</a:t>
            </a:r>
          </a:p>
          <a:p>
            <a:r>
              <a:rPr lang="it-IT" sz="2000" dirty="0" smtClean="0">
                <a:solidFill>
                  <a:schemeClr val="bg1"/>
                </a:solidFill>
                <a:latin typeface="Garamond" pitchFamily="18" charset="0"/>
              </a:rPr>
              <a:t>Marino </a:t>
            </a:r>
            <a:r>
              <a:rPr lang="it-IT" sz="2000" dirty="0">
                <a:solidFill>
                  <a:schemeClr val="bg1"/>
                </a:solidFill>
                <a:latin typeface="Garamond" pitchFamily="18" charset="0"/>
              </a:rPr>
              <a:t>SRL</a:t>
            </a:r>
          </a:p>
          <a:p>
            <a:r>
              <a:rPr lang="it-IT" sz="2000" b="1" dirty="0" err="1" smtClean="0">
                <a:solidFill>
                  <a:schemeClr val="bg1"/>
                </a:solidFill>
                <a:latin typeface="Garamond" pitchFamily="18" charset="0"/>
              </a:rPr>
              <a:t>Bouty</a:t>
            </a:r>
            <a:r>
              <a:rPr lang="it-IT" sz="20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Garamond" pitchFamily="18" charset="0"/>
              </a:rPr>
              <a:t>SpA</a:t>
            </a:r>
            <a:endParaRPr lang="it-IT" sz="2000" b="1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Garamond" pitchFamily="18" charset="0"/>
              </a:rPr>
              <a:t>La </a:t>
            </a:r>
            <a:r>
              <a:rPr lang="it-IT" sz="2000" dirty="0">
                <a:solidFill>
                  <a:schemeClr val="bg1"/>
                </a:solidFill>
                <a:latin typeface="Garamond" pitchFamily="18" charset="0"/>
              </a:rPr>
              <a:t>Perla del Mediterraneo </a:t>
            </a:r>
            <a:r>
              <a:rPr lang="it-IT" sz="2000" dirty="0" smtClean="0">
                <a:solidFill>
                  <a:schemeClr val="bg1"/>
                </a:solidFill>
                <a:latin typeface="Garamond" pitchFamily="18" charset="0"/>
              </a:rPr>
              <a:t>SRL</a:t>
            </a:r>
          </a:p>
          <a:p>
            <a:r>
              <a:rPr lang="it-IT" sz="2000" dirty="0" smtClean="0">
                <a:solidFill>
                  <a:schemeClr val="bg1"/>
                </a:solidFill>
                <a:latin typeface="Garamond" pitchFamily="18" charset="0"/>
              </a:rPr>
              <a:t>Centro Laser SRL</a:t>
            </a:r>
          </a:p>
          <a:p>
            <a:r>
              <a:rPr lang="it-IT" sz="2000" dirty="0" err="1" smtClean="0">
                <a:solidFill>
                  <a:schemeClr val="bg1"/>
                </a:solidFill>
                <a:latin typeface="Garamond" pitchFamily="18" charset="0"/>
              </a:rPr>
              <a:t>Okolab</a:t>
            </a:r>
            <a:r>
              <a:rPr lang="it-IT" sz="2000" dirty="0" smtClean="0">
                <a:solidFill>
                  <a:schemeClr val="bg1"/>
                </a:solidFill>
                <a:latin typeface="Garamond" pitchFamily="18" charset="0"/>
              </a:rPr>
              <a:t> SRL</a:t>
            </a:r>
          </a:p>
          <a:p>
            <a:r>
              <a:rPr lang="it-IT" sz="2000" dirty="0" err="1" smtClean="0">
                <a:solidFill>
                  <a:schemeClr val="bg1"/>
                </a:solidFill>
                <a:latin typeface="Garamond" pitchFamily="18" charset="0"/>
              </a:rPr>
              <a:t>Tecnobios</a:t>
            </a:r>
            <a:r>
              <a:rPr lang="it-IT" sz="2000" dirty="0" smtClean="0">
                <a:solidFill>
                  <a:schemeClr val="bg1"/>
                </a:solidFill>
                <a:latin typeface="Garamond" pitchFamily="18" charset="0"/>
              </a:rPr>
              <a:t> SRL </a:t>
            </a:r>
            <a:endParaRPr lang="it-IT" sz="2000" dirty="0">
              <a:solidFill>
                <a:schemeClr val="bg1"/>
              </a:solidFill>
              <a:latin typeface="Garamond" pitchFamily="18" charset="0"/>
            </a:endParaRPr>
          </a:p>
          <a:p>
            <a:endParaRPr lang="it-IT" sz="160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6986" y="-18995"/>
            <a:ext cx="5921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Garamond" pitchFamily="18" charset="0"/>
              </a:rPr>
              <a:t>Sviluppo e produzione di nutraceutici e cosmeceutici</a:t>
            </a:r>
            <a:endParaRPr lang="it-IT" sz="2000" b="1" dirty="0">
              <a:latin typeface="Garamond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07504" y="52611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Garamond" pitchFamily="18" charset="0"/>
              </a:rPr>
              <a:t>Le imprese attualmente coinvolte nelle attività di R&amp;S</a:t>
            </a:r>
            <a:endParaRPr lang="it-IT" sz="2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170569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4909" y="0"/>
            <a:ext cx="908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Garamond" pitchFamily="18" charset="0"/>
              </a:rPr>
              <a:t>Diagnostica, sistemi biosensori e tecnologie innovative per l’industria biomedicale</a:t>
            </a:r>
          </a:p>
          <a:p>
            <a:r>
              <a:rPr lang="it-IT" sz="2000" b="1" dirty="0" smtClean="0">
                <a:latin typeface="Garamond" pitchFamily="18" charset="0"/>
              </a:rPr>
              <a:t> </a:t>
            </a:r>
            <a:endParaRPr lang="it-IT" sz="2000" b="1" dirty="0"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980728"/>
            <a:ext cx="2479590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bg1"/>
                </a:solidFill>
                <a:latin typeface="Garamond" pitchFamily="18" charset="0"/>
              </a:rPr>
              <a:t>1</a:t>
            </a:r>
            <a:r>
              <a:rPr lang="it-IT" sz="2000" b="1" dirty="0" smtClean="0">
                <a:solidFill>
                  <a:schemeClr val="bg1"/>
                </a:solidFill>
                <a:latin typeface="Garamond" pitchFamily="18" charset="0"/>
              </a:rPr>
              <a:t>) </a:t>
            </a:r>
            <a:r>
              <a:rPr lang="it-IT" sz="2000" b="1" dirty="0" err="1" smtClean="0">
                <a:solidFill>
                  <a:schemeClr val="bg1"/>
                </a:solidFill>
                <a:latin typeface="Garamond" pitchFamily="18" charset="0"/>
              </a:rPr>
              <a:t>Molecular</a:t>
            </a:r>
            <a:r>
              <a:rPr lang="it-IT" sz="2000" b="1" dirty="0" smtClean="0">
                <a:solidFill>
                  <a:schemeClr val="bg1"/>
                </a:solidFill>
                <a:latin typeface="Garamond" pitchFamily="18" charset="0"/>
              </a:rPr>
              <a:t>  </a:t>
            </a:r>
            <a:r>
              <a:rPr lang="it-IT" sz="2000" b="1" dirty="0" err="1" smtClean="0">
                <a:solidFill>
                  <a:schemeClr val="bg1"/>
                </a:solidFill>
                <a:latin typeface="Garamond" pitchFamily="18" charset="0"/>
              </a:rPr>
              <a:t>Testing</a:t>
            </a:r>
            <a:endParaRPr lang="it-IT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18100" y="1628800"/>
            <a:ext cx="3210084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latin typeface="Garamond" pitchFamily="18" charset="0"/>
              </a:rPr>
              <a:t>3</a:t>
            </a:r>
            <a:r>
              <a:rPr lang="it-IT" sz="2000" b="1" dirty="0" smtClean="0">
                <a:latin typeface="Garamond" pitchFamily="18" charset="0"/>
              </a:rPr>
              <a:t>) </a:t>
            </a:r>
            <a:r>
              <a:rPr lang="it-IT" sz="2000" b="1" dirty="0" err="1" smtClean="0">
                <a:latin typeface="Garamond" pitchFamily="18" charset="0"/>
              </a:rPr>
              <a:t>Biomedical</a:t>
            </a:r>
            <a:r>
              <a:rPr lang="it-IT" sz="2000" b="1" dirty="0" smtClean="0">
                <a:latin typeface="Garamond" pitchFamily="18" charset="0"/>
              </a:rPr>
              <a:t> </a:t>
            </a:r>
            <a:r>
              <a:rPr lang="it-IT" sz="2000" b="1" dirty="0">
                <a:latin typeface="Garamond" pitchFamily="18" charset="0"/>
              </a:rPr>
              <a:t>T</a:t>
            </a:r>
            <a:r>
              <a:rPr lang="it-IT" sz="2000" b="1" dirty="0" smtClean="0">
                <a:latin typeface="Garamond" pitchFamily="18" charset="0"/>
              </a:rPr>
              <a:t>echnologies</a:t>
            </a:r>
            <a:endParaRPr lang="it-IT" sz="2000" b="1" dirty="0">
              <a:latin typeface="Garamond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00800" y="980728"/>
            <a:ext cx="2567004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2) In vitro diagnostics</a:t>
            </a:r>
            <a:endParaRPr lang="it-IT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55370" y="2276872"/>
            <a:ext cx="2168758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latin typeface="Garamond" pitchFamily="18" charset="0"/>
              </a:rPr>
              <a:t>4</a:t>
            </a:r>
            <a:r>
              <a:rPr lang="it-IT" sz="2000" b="1" dirty="0" smtClean="0">
                <a:latin typeface="Garamond" pitchFamily="18" charset="0"/>
              </a:rPr>
              <a:t>) In vivo </a:t>
            </a:r>
            <a:r>
              <a:rPr lang="it-IT" sz="2000" b="1" dirty="0" err="1" smtClean="0">
                <a:latin typeface="Garamond" pitchFamily="18" charset="0"/>
              </a:rPr>
              <a:t>imaging</a:t>
            </a:r>
            <a:endParaRPr lang="it-IT" sz="2000" b="1" dirty="0">
              <a:latin typeface="Garamond" pitchFamily="18" charset="0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3491880" y="3645024"/>
            <a:ext cx="1800200" cy="2880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338200" y="3645024"/>
            <a:ext cx="8482272" cy="2222376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Obiettivi </a:t>
            </a:r>
            <a:r>
              <a:rPr lang="it-IT" b="1" dirty="0">
                <a:solidFill>
                  <a:schemeClr val="tx1"/>
                </a:solidFill>
                <a:latin typeface="Garamond" pitchFamily="18" charset="0"/>
              </a:rPr>
              <a:t>tecnologici del Distretto Campania </a:t>
            </a:r>
            <a:r>
              <a:rPr lang="it-IT" b="1" dirty="0" err="1" smtClean="0">
                <a:solidFill>
                  <a:schemeClr val="tx1"/>
                </a:solidFill>
                <a:latin typeface="Garamond" pitchFamily="18" charset="0"/>
              </a:rPr>
              <a:t>Bioscience</a:t>
            </a: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 marL="342900" indent="-342900" algn="just">
              <a:buFontTx/>
              <a:buAutoNum type="arabicParenR"/>
            </a:pP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Sistemi di diagnostica molecolare per la diagnosi o predisposizione a malattie cardiovascolari e neurodegenerative su varianti genetiche e per la diagnosi e la prognosi di patologie ereditarie e tumorali </a:t>
            </a:r>
          </a:p>
          <a:p>
            <a:pPr marL="342900" indent="-342900" algn="just">
              <a:buAutoNum type="arabicParenR"/>
            </a:pP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Nuove </a:t>
            </a:r>
            <a:r>
              <a:rPr lang="it-IT" b="1" dirty="0">
                <a:solidFill>
                  <a:schemeClr val="tx1"/>
                </a:solidFill>
                <a:latin typeface="Garamond" pitchFamily="18" charset="0"/>
              </a:rPr>
              <a:t>strategie per la diagnostica </a:t>
            </a: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medica</a:t>
            </a:r>
          </a:p>
          <a:p>
            <a:pPr marL="342900" indent="-342900" algn="just">
              <a:buAutoNum type="arabicParenR"/>
            </a:pP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Materiali intelligenti e nuovi dispositivi per applicazioni in campo biomedicale</a:t>
            </a:r>
          </a:p>
          <a:p>
            <a:pPr marL="342900" indent="-342900" algn="just">
              <a:buAutoNum type="arabicParenR"/>
            </a:pP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Tecnologie </a:t>
            </a:r>
            <a:r>
              <a:rPr lang="it-IT" b="1" dirty="0">
                <a:solidFill>
                  <a:schemeClr val="tx1"/>
                </a:solidFill>
                <a:latin typeface="Garamond" pitchFamily="18" charset="0"/>
              </a:rPr>
              <a:t>di </a:t>
            </a:r>
            <a:r>
              <a:rPr lang="it-IT" b="1" dirty="0" err="1">
                <a:solidFill>
                  <a:schemeClr val="tx1"/>
                </a:solidFill>
                <a:latin typeface="Garamond" pitchFamily="18" charset="0"/>
              </a:rPr>
              <a:t>imaging</a:t>
            </a:r>
            <a:r>
              <a:rPr lang="it-IT" b="1" dirty="0">
                <a:solidFill>
                  <a:schemeClr val="tx1"/>
                </a:solidFill>
                <a:latin typeface="Garamond" pitchFamily="18" charset="0"/>
              </a:rPr>
              <a:t> non invasivo per diagnosi e ausilio alla </a:t>
            </a: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terapia</a:t>
            </a:r>
          </a:p>
          <a:p>
            <a:pPr algn="just"/>
            <a:endParaRPr lang="it-IT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buAutoNum type="arabicParenR"/>
            </a:pPr>
            <a:endParaRPr lang="it-IT" dirty="0">
              <a:solidFill>
                <a:schemeClr val="tx1"/>
              </a:solidFill>
              <a:latin typeface="Garamond" pitchFamily="18" charset="0"/>
            </a:endParaRPr>
          </a:p>
          <a:p>
            <a:pPr lvl="0"/>
            <a:endParaRPr lang="it-IT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124" name="Picture 4" descr="http://westburydiagnostics.com/wp-content/uploads/2008/10/tes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5122" y="1557998"/>
            <a:ext cx="2542682" cy="17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pmag.com/issues/images/2011-09/2011-09_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00" y="1557997"/>
            <a:ext cx="2464918" cy="17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ccia in giù 17"/>
          <p:cNvSpPr/>
          <p:nvPr/>
        </p:nvSpPr>
        <p:spPr>
          <a:xfrm>
            <a:off x="3707904" y="2852936"/>
            <a:ext cx="1800200" cy="648072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0" y="3326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Garamond" pitchFamily="18" charset="0"/>
              </a:rPr>
              <a:t>Le priorità dell’EU e la Vision del Distretto</a:t>
            </a:r>
            <a:endParaRPr lang="it-IT" sz="2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641232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-1260648" y="5334000"/>
            <a:ext cx="9780512" cy="722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b="1" dirty="0">
                <a:solidFill>
                  <a:schemeClr val="bg1"/>
                </a:solidFill>
                <a:latin typeface="Garamond" pitchFamily="18" charset="0"/>
              </a:rPr>
              <a:t>Diagnostica, sistemi biosensori e tecnologie </a:t>
            </a:r>
            <a:endParaRPr lang="it-IT" sz="20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r"/>
            <a:r>
              <a:rPr lang="it-IT" sz="2000" b="1" dirty="0" smtClean="0">
                <a:solidFill>
                  <a:schemeClr val="bg1"/>
                </a:solidFill>
                <a:latin typeface="Garamond" pitchFamily="18" charset="0"/>
              </a:rPr>
              <a:t>innovative </a:t>
            </a:r>
            <a:r>
              <a:rPr lang="it-IT" sz="2000" b="1" dirty="0">
                <a:solidFill>
                  <a:schemeClr val="bg1"/>
                </a:solidFill>
                <a:latin typeface="Garamond" pitchFamily="18" charset="0"/>
              </a:rPr>
              <a:t>per l’industria biomedicale – </a:t>
            </a:r>
            <a:endParaRPr lang="it-IT" sz="20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r"/>
            <a:r>
              <a:rPr lang="it-IT" sz="2000" b="1" dirty="0" smtClean="0">
                <a:solidFill>
                  <a:schemeClr val="bg1"/>
                </a:solidFill>
                <a:latin typeface="Garamond" pitchFamily="18" charset="0"/>
              </a:rPr>
              <a:t>I partner industriali</a:t>
            </a:r>
            <a:endParaRPr lang="it-IT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513815"/>
            <a:ext cx="4572000" cy="313932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it-IT" b="1" dirty="0">
                <a:latin typeface="Garamond" pitchFamily="18" charset="0"/>
              </a:rPr>
              <a:t>GVS Sud </a:t>
            </a:r>
            <a:r>
              <a:rPr lang="it-IT" b="1" dirty="0" err="1">
                <a:latin typeface="Garamond" pitchFamily="18" charset="0"/>
              </a:rPr>
              <a:t>SpA</a:t>
            </a:r>
            <a:endParaRPr lang="it-IT" b="1" dirty="0">
              <a:latin typeface="Garamond" pitchFamily="18" charset="0"/>
            </a:endParaRPr>
          </a:p>
          <a:p>
            <a:r>
              <a:rPr lang="it-IT" dirty="0" err="1" smtClean="0">
                <a:latin typeface="Garamond" pitchFamily="18" charset="0"/>
              </a:rPr>
              <a:t>Biouniversa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>
                <a:latin typeface="Garamond" pitchFamily="18" charset="0"/>
              </a:rPr>
              <a:t>SRL</a:t>
            </a:r>
          </a:p>
          <a:p>
            <a:r>
              <a:rPr lang="it-IT" dirty="0" err="1">
                <a:latin typeface="Garamond" pitchFamily="18" charset="0"/>
              </a:rPr>
              <a:t>Prius</a:t>
            </a:r>
            <a:r>
              <a:rPr lang="it-IT" dirty="0">
                <a:latin typeface="Garamond" pitchFamily="18" charset="0"/>
              </a:rPr>
              <a:t> SRL</a:t>
            </a:r>
          </a:p>
          <a:p>
            <a:r>
              <a:rPr lang="it-IT" dirty="0" err="1">
                <a:latin typeface="Garamond" pitchFamily="18" charset="0"/>
              </a:rPr>
              <a:t>Bioricerche</a:t>
            </a:r>
            <a:r>
              <a:rPr lang="it-IT" dirty="0">
                <a:latin typeface="Garamond" pitchFamily="18" charset="0"/>
              </a:rPr>
              <a:t> 2010 SCARL</a:t>
            </a:r>
          </a:p>
          <a:p>
            <a:r>
              <a:rPr lang="it-IT" dirty="0">
                <a:latin typeface="Garamond" pitchFamily="18" charset="0"/>
              </a:rPr>
              <a:t>OKOLAB SRL</a:t>
            </a:r>
          </a:p>
          <a:p>
            <a:r>
              <a:rPr lang="it-IT" dirty="0" err="1">
                <a:latin typeface="Garamond" pitchFamily="18" charset="0"/>
              </a:rPr>
              <a:t>Avantech</a:t>
            </a:r>
            <a:r>
              <a:rPr lang="it-IT" dirty="0">
                <a:latin typeface="Garamond" pitchFamily="18" charset="0"/>
              </a:rPr>
              <a:t> Group SRL</a:t>
            </a:r>
          </a:p>
          <a:p>
            <a:r>
              <a:rPr lang="it-IT" dirty="0">
                <a:latin typeface="Garamond" pitchFamily="18" charset="0"/>
              </a:rPr>
              <a:t>OCIMA SRL</a:t>
            </a:r>
          </a:p>
          <a:p>
            <a:r>
              <a:rPr lang="it-IT" dirty="0">
                <a:latin typeface="Garamond" pitchFamily="18" charset="0"/>
              </a:rPr>
              <a:t>Blue </a:t>
            </a:r>
            <a:r>
              <a:rPr lang="it-IT" dirty="0" err="1">
                <a:latin typeface="Garamond" pitchFamily="18" charset="0"/>
              </a:rPr>
              <a:t>Engineering</a:t>
            </a:r>
            <a:r>
              <a:rPr lang="it-IT" dirty="0">
                <a:latin typeface="Garamond" pitchFamily="18" charset="0"/>
              </a:rPr>
              <a:t> </a:t>
            </a:r>
            <a:r>
              <a:rPr lang="it-IT" dirty="0" smtClean="0">
                <a:latin typeface="Garamond" pitchFamily="18" charset="0"/>
              </a:rPr>
              <a:t>SRL</a:t>
            </a:r>
          </a:p>
          <a:p>
            <a:r>
              <a:rPr lang="it-IT" dirty="0" err="1" smtClean="0">
                <a:latin typeface="Garamond" pitchFamily="18" charset="0"/>
              </a:rPr>
              <a:t>Geoslab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>
                <a:latin typeface="Garamond" pitchFamily="18" charset="0"/>
              </a:rPr>
              <a:t>SRL</a:t>
            </a:r>
          </a:p>
          <a:p>
            <a:r>
              <a:rPr lang="it-IT" dirty="0">
                <a:latin typeface="Garamond" pitchFamily="18" charset="0"/>
              </a:rPr>
              <a:t>Center for Advanced </a:t>
            </a:r>
            <a:r>
              <a:rPr lang="it-IT" dirty="0" err="1">
                <a:latin typeface="Garamond" pitchFamily="18" charset="0"/>
              </a:rPr>
              <a:t>Research</a:t>
            </a:r>
            <a:r>
              <a:rPr lang="it-IT" dirty="0">
                <a:latin typeface="Garamond" pitchFamily="18" charset="0"/>
              </a:rPr>
              <a:t> in Space </a:t>
            </a:r>
            <a:r>
              <a:rPr lang="it-IT" dirty="0" err="1" smtClean="0">
                <a:latin typeface="Garamond" pitchFamily="18" charset="0"/>
              </a:rPr>
              <a:t>Optics</a:t>
            </a:r>
            <a:endParaRPr lang="it-IT" dirty="0" smtClean="0">
              <a:latin typeface="Garamond" pitchFamily="18" charset="0"/>
            </a:endParaRPr>
          </a:p>
          <a:p>
            <a:r>
              <a:rPr lang="it-IT" dirty="0" smtClean="0">
                <a:latin typeface="Garamond" pitchFamily="18" charset="0"/>
              </a:rPr>
              <a:t>Penelope SRL</a:t>
            </a:r>
            <a:endParaRPr lang="it-IT" dirty="0">
              <a:latin typeface="Garamond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72000" y="1513815"/>
            <a:ext cx="457200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Garamond" pitchFamily="18" charset="0"/>
              </a:rPr>
              <a:t>Primm</a:t>
            </a:r>
            <a:r>
              <a:rPr lang="it-IT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Garamond" pitchFamily="18" charset="0"/>
              </a:rPr>
              <a:t>SRL</a:t>
            </a:r>
          </a:p>
          <a:p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BTP Tecno SRL</a:t>
            </a:r>
          </a:p>
          <a:p>
            <a:r>
              <a:rPr lang="it-IT" dirty="0" err="1">
                <a:solidFill>
                  <a:schemeClr val="bg1"/>
                </a:solidFill>
                <a:latin typeface="Garamond" pitchFamily="18" charset="0"/>
              </a:rPr>
              <a:t>Italsime</a:t>
            </a:r>
            <a:r>
              <a:rPr lang="it-IT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Garamond" pitchFamily="18" charset="0"/>
              </a:rPr>
              <a:t>SpA</a:t>
            </a:r>
            <a:endParaRPr lang="it-IT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Esaote SPA</a:t>
            </a:r>
          </a:p>
          <a:p>
            <a:r>
              <a:rPr lang="it-IT" dirty="0">
                <a:solidFill>
                  <a:schemeClr val="bg1"/>
                </a:solidFill>
                <a:latin typeface="Garamond" pitchFamily="18" charset="0"/>
              </a:rPr>
              <a:t>D'Arena SRL</a:t>
            </a:r>
          </a:p>
          <a:p>
            <a:r>
              <a:rPr lang="it-IT" dirty="0">
                <a:solidFill>
                  <a:schemeClr val="bg1"/>
                </a:solidFill>
                <a:latin typeface="Garamond" pitchFamily="18" charset="0"/>
              </a:rPr>
              <a:t>SDN SPA</a:t>
            </a:r>
          </a:p>
          <a:p>
            <a:r>
              <a:rPr lang="it-IT" b="1" dirty="0" err="1" smtClean="0">
                <a:solidFill>
                  <a:schemeClr val="bg1"/>
                </a:solidFill>
                <a:latin typeface="Garamond" pitchFamily="18" charset="0"/>
              </a:rPr>
              <a:t>Santer</a:t>
            </a:r>
            <a:r>
              <a:rPr lang="it-IT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Garamond" pitchFamily="18" charset="0"/>
              </a:rPr>
              <a:t>Reply</a:t>
            </a: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Garamond" pitchFamily="18" charset="0"/>
              </a:rPr>
              <a:t>SpA</a:t>
            </a:r>
            <a:endParaRPr lang="it-IT" b="1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SCAI </a:t>
            </a:r>
            <a:r>
              <a:rPr lang="it-IT" b="1" dirty="0" err="1" smtClean="0">
                <a:solidFill>
                  <a:schemeClr val="bg1"/>
                </a:solidFill>
                <a:latin typeface="Garamond" pitchFamily="18" charset="0"/>
              </a:rPr>
              <a:t>SpA</a:t>
            </a:r>
            <a:endParaRPr lang="it-IT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it-IT" dirty="0" smtClean="0">
                <a:solidFill>
                  <a:schemeClr val="bg1"/>
                </a:solidFill>
                <a:latin typeface="Garamond" pitchFamily="18" charset="0"/>
              </a:rPr>
              <a:t>Farmaceutici </a:t>
            </a:r>
            <a:r>
              <a:rPr lang="it-IT" dirty="0" err="1" smtClean="0">
                <a:solidFill>
                  <a:schemeClr val="bg1"/>
                </a:solidFill>
                <a:latin typeface="Garamond" pitchFamily="18" charset="0"/>
              </a:rPr>
              <a:t>Damor</a:t>
            </a:r>
            <a:r>
              <a:rPr lang="it-IT" dirty="0" smtClean="0">
                <a:solidFill>
                  <a:schemeClr val="bg1"/>
                </a:solidFill>
                <a:latin typeface="Garamond" pitchFamily="18" charset="0"/>
              </a:rPr>
              <a:t> SRL</a:t>
            </a:r>
          </a:p>
          <a:p>
            <a:r>
              <a:rPr lang="it-IT" dirty="0" err="1" smtClean="0">
                <a:solidFill>
                  <a:schemeClr val="bg1"/>
                </a:solidFill>
                <a:latin typeface="Garamond" pitchFamily="18" charset="0"/>
              </a:rPr>
              <a:t>Altergon</a:t>
            </a:r>
            <a:r>
              <a:rPr lang="it-IT" dirty="0" smtClean="0">
                <a:solidFill>
                  <a:schemeClr val="bg1"/>
                </a:solidFill>
                <a:latin typeface="Garamond" pitchFamily="18" charset="0"/>
              </a:rPr>
              <a:t> Italia SRL</a:t>
            </a:r>
          </a:p>
          <a:p>
            <a:endParaRPr lang="it-IT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5496" y="-15190"/>
            <a:ext cx="908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Garamond" pitchFamily="18" charset="0"/>
              </a:rPr>
              <a:t>Diagnostica, sistemi biosensori e tecnologie innovative per l’industria biomedicale</a:t>
            </a:r>
          </a:p>
          <a:p>
            <a:r>
              <a:rPr lang="it-IT" sz="2000" b="1" dirty="0" smtClean="0">
                <a:latin typeface="Garamond" pitchFamily="18" charset="0"/>
              </a:rPr>
              <a:t> </a:t>
            </a:r>
            <a:endParaRPr lang="it-IT" sz="2000" b="1" dirty="0">
              <a:latin typeface="Garamond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38937" y="513394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Garamond" pitchFamily="18" charset="0"/>
              </a:rPr>
              <a:t>Le imprese attualmente coinvolte nelle attività di R&amp;S</a:t>
            </a:r>
            <a:endParaRPr lang="it-IT" sz="2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823886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67744" y="-67454"/>
            <a:ext cx="4966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Garamond" pitchFamily="18" charset="0"/>
              </a:rPr>
              <a:t>Sviluppo e sperimentazione di nuove terapie</a:t>
            </a:r>
            <a:endParaRPr lang="it-IT" sz="2000" b="1" dirty="0">
              <a:latin typeface="Garamond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61072" y="2123564"/>
            <a:ext cx="1932901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Garamond" pitchFamily="18" charset="0"/>
              </a:rPr>
              <a:t>5) Brain </a:t>
            </a:r>
            <a:r>
              <a:rPr lang="it-IT" b="1" dirty="0" err="1" smtClean="0">
                <a:latin typeface="Garamond" pitchFamily="18" charset="0"/>
              </a:rPr>
              <a:t>Research</a:t>
            </a:r>
            <a:endParaRPr lang="it-IT" b="1" dirty="0">
              <a:latin typeface="Garamond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6823" y="764704"/>
            <a:ext cx="1882247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  <a:latin typeface="Garamond" pitchFamily="18" charset="0"/>
              </a:rPr>
              <a:t>1</a:t>
            </a:r>
            <a:r>
              <a:rPr lang="it-IT" b="1" dirty="0" smtClean="0">
                <a:solidFill>
                  <a:schemeClr val="bg1"/>
                </a:solidFill>
                <a:latin typeface="Garamond" pitchFamily="18" charset="0"/>
              </a:rPr>
              <a:t>) </a:t>
            </a:r>
            <a:r>
              <a:rPr lang="it-IT" b="1" dirty="0" err="1" smtClean="0">
                <a:solidFill>
                  <a:schemeClr val="bg1"/>
                </a:solidFill>
                <a:latin typeface="Garamond" pitchFamily="18" charset="0"/>
              </a:rPr>
              <a:t>Cancer</a:t>
            </a:r>
            <a:r>
              <a:rPr lang="it-IT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Garamond" pitchFamily="18" charset="0"/>
              </a:rPr>
              <a:t>disease</a:t>
            </a:r>
            <a:endParaRPr lang="it-IT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59832" y="1691516"/>
            <a:ext cx="2657779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Garamond" pitchFamily="18" charset="0"/>
              </a:rPr>
              <a:t>4) </a:t>
            </a:r>
            <a:r>
              <a:rPr lang="it-IT" b="1" dirty="0" err="1" smtClean="0">
                <a:latin typeface="Garamond" pitchFamily="18" charset="0"/>
              </a:rPr>
              <a:t>Cardiovascular</a:t>
            </a:r>
            <a:r>
              <a:rPr lang="it-IT" b="1" dirty="0" smtClean="0">
                <a:latin typeface="Garamond" pitchFamily="18" charset="0"/>
              </a:rPr>
              <a:t> </a:t>
            </a:r>
            <a:r>
              <a:rPr lang="it-IT" b="1" dirty="0" err="1" smtClean="0">
                <a:latin typeface="Garamond" pitchFamily="18" charset="0"/>
              </a:rPr>
              <a:t>disease</a:t>
            </a:r>
            <a:endParaRPr lang="it-IT" b="1" dirty="0">
              <a:latin typeface="Garamond" pitchFamily="18" charset="0"/>
            </a:endParaRPr>
          </a:p>
        </p:txBody>
      </p:sp>
      <p:pic>
        <p:nvPicPr>
          <p:cNvPr id="4100" name="Picture 4" descr="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18358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ages.suite101.com/2731657_com_pharmaco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401" y="1340768"/>
            <a:ext cx="217158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6302028" y="764704"/>
            <a:ext cx="266246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  <a:latin typeface="Garamond" pitchFamily="18" charset="0"/>
              </a:rPr>
              <a:t>2</a:t>
            </a:r>
            <a:r>
              <a:rPr lang="it-IT" b="1" dirty="0" smtClean="0">
                <a:solidFill>
                  <a:schemeClr val="bg1"/>
                </a:solidFill>
                <a:latin typeface="Garamond" pitchFamily="18" charset="0"/>
              </a:rPr>
              <a:t>) </a:t>
            </a:r>
            <a:r>
              <a:rPr lang="it-IT" b="1" dirty="0" err="1" smtClean="0">
                <a:solidFill>
                  <a:schemeClr val="bg1"/>
                </a:solidFill>
                <a:latin typeface="Garamond" pitchFamily="18" charset="0"/>
              </a:rPr>
              <a:t>Personalised</a:t>
            </a:r>
            <a:r>
              <a:rPr lang="it-IT" b="1" dirty="0" smtClean="0">
                <a:solidFill>
                  <a:schemeClr val="bg1"/>
                </a:solidFill>
                <a:latin typeface="Garamond" pitchFamily="18" charset="0"/>
              </a:rPr>
              <a:t> Medicine</a:t>
            </a:r>
            <a:endParaRPr lang="it-IT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09600" y="3284984"/>
            <a:ext cx="8439472" cy="263840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Obiettivi </a:t>
            </a:r>
            <a:r>
              <a:rPr lang="it-IT" b="1" dirty="0">
                <a:solidFill>
                  <a:schemeClr val="tx1"/>
                </a:solidFill>
                <a:latin typeface="Garamond" pitchFamily="18" charset="0"/>
              </a:rPr>
              <a:t>tecnologici del Distretto Campania </a:t>
            </a:r>
            <a:r>
              <a:rPr lang="it-IT" b="1" dirty="0" err="1" smtClean="0">
                <a:solidFill>
                  <a:schemeClr val="tx1"/>
                </a:solidFill>
                <a:latin typeface="Garamond" pitchFamily="18" charset="0"/>
              </a:rPr>
              <a:t>Bioscience</a:t>
            </a: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 marL="342900" indent="-342900" algn="just">
              <a:buAutoNum type="arabicParenR"/>
            </a:pP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Identificazione </a:t>
            </a:r>
            <a:r>
              <a:rPr lang="it-IT" b="1" dirty="0">
                <a:solidFill>
                  <a:schemeClr val="tx1"/>
                </a:solidFill>
                <a:latin typeface="Garamond" pitchFamily="18" charset="0"/>
              </a:rPr>
              <a:t>e sviluppo di </a:t>
            </a: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nuove terapie </a:t>
            </a:r>
            <a:r>
              <a:rPr lang="it-IT" b="1" dirty="0">
                <a:solidFill>
                  <a:schemeClr val="tx1"/>
                </a:solidFill>
                <a:latin typeface="Garamond" pitchFamily="18" charset="0"/>
              </a:rPr>
              <a:t>per il trattamento dei </a:t>
            </a: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tumori</a:t>
            </a:r>
          </a:p>
          <a:p>
            <a:pPr marL="342900" indent="-342900" algn="just">
              <a:buFontTx/>
              <a:buAutoNum type="arabicParenR"/>
            </a:pP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Personalizzazione dei trattamenti farmacologici mediante la definizione del ‘profilo genetico’ di un individuo effettuata con analisi </a:t>
            </a:r>
            <a:r>
              <a:rPr lang="it-IT" b="1" dirty="0" err="1" smtClean="0">
                <a:solidFill>
                  <a:schemeClr val="tx1"/>
                </a:solidFill>
                <a:latin typeface="Garamond" pitchFamily="18" charset="0"/>
              </a:rPr>
              <a:t>genome</a:t>
            </a: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-wide e sviluppo di nuove terapie cellulari</a:t>
            </a:r>
            <a:endParaRPr lang="it-IT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 algn="just">
              <a:buFontTx/>
              <a:buAutoNum type="arabicParenR"/>
            </a:pPr>
            <a:r>
              <a:rPr lang="it-IT" b="1" dirty="0" err="1" smtClean="0">
                <a:solidFill>
                  <a:schemeClr val="tx1"/>
                </a:solidFill>
                <a:latin typeface="Garamond" pitchFamily="18" charset="0"/>
              </a:rPr>
              <a:t>Bioprocessi</a:t>
            </a: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it-IT" b="1" dirty="0">
                <a:solidFill>
                  <a:schemeClr val="tx1"/>
                </a:solidFill>
                <a:latin typeface="Garamond" pitchFamily="18" charset="0"/>
              </a:rPr>
              <a:t>innovativi </a:t>
            </a: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per la produzione </a:t>
            </a:r>
            <a:r>
              <a:rPr lang="it-IT" b="1" dirty="0">
                <a:solidFill>
                  <a:schemeClr val="tx1"/>
                </a:solidFill>
                <a:latin typeface="Garamond" pitchFamily="18" charset="0"/>
              </a:rPr>
              <a:t>di molecole ad azione </a:t>
            </a: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farmacologica</a:t>
            </a:r>
          </a:p>
          <a:p>
            <a:pPr marL="342900" indent="-342900" algn="just">
              <a:buFontTx/>
              <a:buAutoNum type="arabicParenR"/>
            </a:pP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Sviluppo di nuove </a:t>
            </a:r>
            <a:r>
              <a:rPr lang="it-IT" b="1" dirty="0">
                <a:solidFill>
                  <a:schemeClr val="tx1"/>
                </a:solidFill>
                <a:latin typeface="Garamond" pitchFamily="18" charset="0"/>
              </a:rPr>
              <a:t>molecole per il trattamento di patologie </a:t>
            </a: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cardiovascolari</a:t>
            </a:r>
          </a:p>
          <a:p>
            <a:pPr marL="342900" indent="-342900" algn="just">
              <a:buFontTx/>
              <a:buAutoNum type="arabicParenR"/>
            </a:pPr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Identificazione e sviluppo di nuove terapie per il trattamento di malattie neurodegenerative</a:t>
            </a:r>
          </a:p>
          <a:p>
            <a:pPr marL="342900" indent="-342900" algn="just">
              <a:buAutoNum type="arabicParenR"/>
            </a:pPr>
            <a:endParaRPr lang="it-IT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buAutoNum type="arabicParenR"/>
            </a:pPr>
            <a:endParaRPr lang="it-IT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0"/>
            <a:endParaRPr lang="it-IT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8" name="Freccia in giù 17"/>
          <p:cNvSpPr/>
          <p:nvPr/>
        </p:nvSpPr>
        <p:spPr>
          <a:xfrm>
            <a:off x="3635896" y="2564904"/>
            <a:ext cx="1800200" cy="57606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699792" y="982469"/>
            <a:ext cx="34563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Garamond" pitchFamily="18" charset="0"/>
              </a:rPr>
              <a:t>3) Industrial </a:t>
            </a:r>
            <a:r>
              <a:rPr lang="it-IT" b="1" dirty="0" err="1" smtClean="0">
                <a:latin typeface="Garamond" pitchFamily="18" charset="0"/>
              </a:rPr>
              <a:t>bioprocesses</a:t>
            </a:r>
            <a:r>
              <a:rPr lang="it-IT" b="1" dirty="0" smtClean="0">
                <a:latin typeface="Garamond" pitchFamily="18" charset="0"/>
              </a:rPr>
              <a:t> and </a:t>
            </a:r>
            <a:r>
              <a:rPr lang="it-IT" b="1" dirty="0" err="1" smtClean="0">
                <a:latin typeface="Garamond" pitchFamily="18" charset="0"/>
              </a:rPr>
              <a:t>manifacturing</a:t>
            </a:r>
            <a:endParaRPr lang="it-IT" b="1" dirty="0">
              <a:latin typeface="Garamond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579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0" y="3326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Garamond" pitchFamily="18" charset="0"/>
              </a:rPr>
              <a:t>Le priorità dell’EU e la Vision del Distretto</a:t>
            </a:r>
            <a:endParaRPr lang="it-IT" sz="2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1862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18256" y="1780361"/>
            <a:ext cx="4572000" cy="280076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it-IT" sz="2200" b="1" dirty="0">
              <a:latin typeface="Garamond" pitchFamily="18" charset="0"/>
            </a:endParaRPr>
          </a:p>
          <a:p>
            <a:r>
              <a:rPr lang="it-IT" sz="2200" b="1" dirty="0" smtClean="0">
                <a:latin typeface="Garamond" pitchFamily="18" charset="0"/>
              </a:rPr>
              <a:t>Opera </a:t>
            </a:r>
            <a:r>
              <a:rPr lang="it-IT" sz="2200" b="1" dirty="0">
                <a:latin typeface="Garamond" pitchFamily="18" charset="0"/>
              </a:rPr>
              <a:t>21 </a:t>
            </a:r>
            <a:r>
              <a:rPr lang="it-IT" sz="2200" b="1" dirty="0" err="1">
                <a:latin typeface="Garamond" pitchFamily="18" charset="0"/>
              </a:rPr>
              <a:t>SpA</a:t>
            </a:r>
            <a:endParaRPr lang="it-IT" sz="2200" b="1" dirty="0">
              <a:latin typeface="Garamond" pitchFamily="18" charset="0"/>
            </a:endParaRPr>
          </a:p>
          <a:p>
            <a:r>
              <a:rPr lang="it-IT" sz="2200" dirty="0" err="1">
                <a:latin typeface="Garamond" pitchFamily="18" charset="0"/>
              </a:rPr>
              <a:t>Altergon</a:t>
            </a:r>
            <a:r>
              <a:rPr lang="it-IT" sz="2200" dirty="0">
                <a:latin typeface="Garamond" pitchFamily="18" charset="0"/>
              </a:rPr>
              <a:t> Italia SRL</a:t>
            </a:r>
          </a:p>
          <a:p>
            <a:r>
              <a:rPr lang="it-IT" sz="2200" dirty="0" err="1">
                <a:latin typeface="Garamond" pitchFamily="18" charset="0"/>
              </a:rPr>
              <a:t>Neuromed</a:t>
            </a:r>
            <a:r>
              <a:rPr lang="it-IT" sz="2200" dirty="0">
                <a:latin typeface="Garamond" pitchFamily="18" charset="0"/>
              </a:rPr>
              <a:t> SRL</a:t>
            </a:r>
          </a:p>
          <a:p>
            <a:r>
              <a:rPr lang="it-IT" sz="2200" dirty="0">
                <a:latin typeface="Garamond" pitchFamily="18" charset="0"/>
              </a:rPr>
              <a:t>TESLAB </a:t>
            </a:r>
            <a:r>
              <a:rPr lang="it-IT" sz="2200" dirty="0" smtClean="0">
                <a:latin typeface="Garamond" pitchFamily="18" charset="0"/>
              </a:rPr>
              <a:t>SRL</a:t>
            </a:r>
          </a:p>
          <a:p>
            <a:r>
              <a:rPr lang="it-IT" sz="2200" dirty="0" err="1" smtClean="0">
                <a:latin typeface="Garamond" pitchFamily="18" charset="0"/>
              </a:rPr>
              <a:t>Bioricerche</a:t>
            </a:r>
            <a:r>
              <a:rPr lang="it-IT" sz="2200" dirty="0" smtClean="0">
                <a:latin typeface="Garamond" pitchFamily="18" charset="0"/>
              </a:rPr>
              <a:t> 2010 </a:t>
            </a:r>
            <a:r>
              <a:rPr lang="it-IT" sz="2200" dirty="0" err="1" smtClean="0">
                <a:latin typeface="Garamond" pitchFamily="18" charset="0"/>
              </a:rPr>
              <a:t>Scarl</a:t>
            </a:r>
            <a:endParaRPr lang="it-IT" sz="2200" dirty="0" smtClean="0">
              <a:latin typeface="Garamond" pitchFamily="18" charset="0"/>
            </a:endParaRPr>
          </a:p>
          <a:p>
            <a:r>
              <a:rPr lang="it-IT" sz="2200" dirty="0" err="1" smtClean="0">
                <a:latin typeface="Garamond" pitchFamily="18" charset="0"/>
              </a:rPr>
              <a:t>Okolab</a:t>
            </a:r>
            <a:r>
              <a:rPr lang="it-IT" sz="2200" dirty="0" smtClean="0">
                <a:latin typeface="Garamond" pitchFamily="18" charset="0"/>
              </a:rPr>
              <a:t> SRL</a:t>
            </a:r>
          </a:p>
          <a:p>
            <a:r>
              <a:rPr lang="it-IT" sz="2200" dirty="0" smtClean="0">
                <a:latin typeface="Garamond" pitchFamily="18" charset="0"/>
              </a:rPr>
              <a:t>D’Arena SRL</a:t>
            </a:r>
            <a:endParaRPr lang="it-IT" sz="2200" dirty="0">
              <a:latin typeface="Garamond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72000" y="1780361"/>
            <a:ext cx="4608512" cy="280076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endParaRPr lang="it-IT" sz="2200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it-IT" sz="2200" b="1" dirty="0" err="1">
                <a:solidFill>
                  <a:schemeClr val="bg1"/>
                </a:solidFill>
                <a:latin typeface="Garamond" pitchFamily="18" charset="0"/>
              </a:rPr>
              <a:t>Baxter</a:t>
            </a:r>
            <a:r>
              <a:rPr lang="it-IT" sz="22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sz="2200" b="1" dirty="0" err="1">
                <a:solidFill>
                  <a:schemeClr val="bg1"/>
                </a:solidFill>
                <a:latin typeface="Garamond" pitchFamily="18" charset="0"/>
              </a:rPr>
              <a:t>SpA</a:t>
            </a:r>
            <a:endParaRPr lang="it-IT" sz="2200" b="1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it-IT" sz="2200" b="1" dirty="0" err="1">
                <a:solidFill>
                  <a:schemeClr val="bg1"/>
                </a:solidFill>
                <a:latin typeface="Garamond" pitchFamily="18" charset="0"/>
              </a:rPr>
              <a:t>Engineering</a:t>
            </a:r>
            <a:r>
              <a:rPr lang="it-IT" sz="2200" b="1" dirty="0" smtClean="0">
                <a:solidFill>
                  <a:schemeClr val="bg1"/>
                </a:solidFill>
                <a:latin typeface="Garamond" pitchFamily="18" charset="0"/>
              </a:rPr>
              <a:t> SpA</a:t>
            </a:r>
            <a:endParaRPr lang="it-IT" sz="2200" b="1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it-IT" sz="2200" dirty="0">
                <a:solidFill>
                  <a:schemeClr val="bg1"/>
                </a:solidFill>
                <a:latin typeface="Garamond" pitchFamily="18" charset="0"/>
              </a:rPr>
              <a:t>Dia-</a:t>
            </a:r>
            <a:r>
              <a:rPr lang="it-IT" sz="2200" dirty="0" err="1">
                <a:solidFill>
                  <a:schemeClr val="bg1"/>
                </a:solidFill>
                <a:latin typeface="Garamond" pitchFamily="18" charset="0"/>
              </a:rPr>
              <a:t>Chem</a:t>
            </a:r>
            <a:r>
              <a:rPr lang="it-IT" sz="2200" dirty="0">
                <a:solidFill>
                  <a:schemeClr val="bg1"/>
                </a:solidFill>
                <a:latin typeface="Garamond" pitchFamily="18" charset="0"/>
              </a:rPr>
              <a:t> SRL</a:t>
            </a:r>
          </a:p>
          <a:p>
            <a:r>
              <a:rPr lang="it-IT" sz="2200" dirty="0">
                <a:solidFill>
                  <a:schemeClr val="bg1"/>
                </a:solidFill>
                <a:latin typeface="Garamond" pitchFamily="18" charset="0"/>
              </a:rPr>
              <a:t>GSN SRL</a:t>
            </a:r>
          </a:p>
          <a:p>
            <a:r>
              <a:rPr lang="it-IT" sz="2200" dirty="0">
                <a:solidFill>
                  <a:schemeClr val="bg1"/>
                </a:solidFill>
                <a:latin typeface="Garamond" pitchFamily="18" charset="0"/>
              </a:rPr>
              <a:t>Informatica Medica </a:t>
            </a:r>
            <a:r>
              <a:rPr lang="it-IT" sz="2200" dirty="0" smtClean="0">
                <a:solidFill>
                  <a:schemeClr val="bg1"/>
                </a:solidFill>
                <a:latin typeface="Garamond" pitchFamily="18" charset="0"/>
              </a:rPr>
              <a:t>SRL</a:t>
            </a:r>
          </a:p>
          <a:p>
            <a:r>
              <a:rPr lang="it-IT" sz="2200" dirty="0" err="1" smtClean="0">
                <a:solidFill>
                  <a:schemeClr val="bg1"/>
                </a:solidFill>
                <a:latin typeface="Garamond" pitchFamily="18" charset="0"/>
              </a:rPr>
              <a:t>BioUniverSa</a:t>
            </a:r>
            <a:r>
              <a:rPr lang="it-IT" sz="2200" dirty="0" smtClean="0">
                <a:solidFill>
                  <a:schemeClr val="bg1"/>
                </a:solidFill>
                <a:latin typeface="Garamond" pitchFamily="18" charset="0"/>
              </a:rPr>
              <a:t> SRL</a:t>
            </a:r>
          </a:p>
          <a:p>
            <a:endParaRPr lang="it-IT" sz="22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267744" y="-67454"/>
            <a:ext cx="4966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Garamond" pitchFamily="18" charset="0"/>
              </a:rPr>
              <a:t>Sviluppo e sperimentazione di nuove terapie</a:t>
            </a:r>
            <a:endParaRPr lang="it-IT" sz="2000" b="1" dirty="0">
              <a:latin typeface="Garamond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7504" y="50851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Garamond" pitchFamily="18" charset="0"/>
              </a:rPr>
              <a:t>Le imprese attualmente coinvolte nelle attività di R&amp;S</a:t>
            </a:r>
            <a:endParaRPr lang="it-IT" sz="2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070533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451411"/>
            <a:ext cx="8763446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436563" algn="l"/>
              </a:tabLst>
            </a:pPr>
            <a:r>
              <a:rPr lang="it-IT" sz="2600" b="1" dirty="0">
                <a:solidFill>
                  <a:srgbClr val="0000FF"/>
                </a:solidFill>
                <a:latin typeface="Garamond" pitchFamily="18" charset="0"/>
              </a:rPr>
              <a:t>Linea d’intervento 2 </a:t>
            </a:r>
            <a:r>
              <a:rPr lang="it-IT" sz="2600" b="1" dirty="0" smtClean="0">
                <a:solidFill>
                  <a:srgbClr val="0000FF"/>
                </a:solidFill>
                <a:latin typeface="Garamond" pitchFamily="18" charset="0"/>
              </a:rPr>
              <a:t>– Attività di Alta Formazione</a:t>
            </a:r>
            <a:endParaRPr lang="it-IT" sz="2600" b="1" dirty="0">
              <a:solidFill>
                <a:srgbClr val="0000FF"/>
              </a:solidFill>
              <a:latin typeface="Garamond" pitchFamily="18" charset="0"/>
            </a:endParaRPr>
          </a:p>
          <a:p>
            <a:pPr algn="just">
              <a:tabLst>
                <a:tab pos="436563" algn="l"/>
              </a:tabLst>
            </a:pPr>
            <a:endParaRPr lang="it-IT" sz="1000" b="1" u="none" dirty="0">
              <a:solidFill>
                <a:schemeClr val="accent2"/>
              </a:solidFill>
              <a:latin typeface="Garamond" pitchFamily="18" charset="0"/>
            </a:endParaRPr>
          </a:p>
          <a:p>
            <a:pPr algn="just">
              <a:tabLst>
                <a:tab pos="436563" algn="l"/>
              </a:tabLst>
            </a:pPr>
            <a:r>
              <a:rPr lang="it-IT" sz="2200" u="none" dirty="0" smtClean="0">
                <a:solidFill>
                  <a:schemeClr val="tx1"/>
                </a:solidFill>
                <a:latin typeface="Garamond" pitchFamily="18" charset="0"/>
              </a:rPr>
              <a:t>La linea d’intervento 2 prevede la realizzazione di n</a:t>
            </a:r>
            <a:r>
              <a:rPr lang="it-IT" sz="2200" dirty="0">
                <a:latin typeface="Garamond" pitchFamily="18" charset="0"/>
              </a:rPr>
              <a:t>. 9 progetti di Alta Formazione biennali per ricercatori e tecnici di ricerca collegati direttamente ai n. 9 progetti di ricerca industriale e sviluppo </a:t>
            </a:r>
            <a:r>
              <a:rPr lang="it-IT" sz="2200" dirty="0" err="1" smtClean="0">
                <a:latin typeface="Garamond" pitchFamily="18" charset="0"/>
              </a:rPr>
              <a:t>precompetitivo</a:t>
            </a:r>
            <a:r>
              <a:rPr lang="it-IT" sz="2200" dirty="0" smtClean="0">
                <a:latin typeface="Garamond" pitchFamily="18" charset="0"/>
              </a:rPr>
              <a:t> e n. </a:t>
            </a:r>
            <a:r>
              <a:rPr lang="it-IT" sz="2200" dirty="0">
                <a:latin typeface="Garamond" pitchFamily="18" charset="0"/>
              </a:rPr>
              <a:t>1 progetto di Alta Formazione annuale </a:t>
            </a:r>
            <a:r>
              <a:rPr lang="it-IT" sz="2200" dirty="0" smtClean="0">
                <a:latin typeface="Garamond" pitchFamily="18" charset="0"/>
              </a:rPr>
              <a:t>su </a:t>
            </a:r>
            <a:r>
              <a:rPr lang="it-IT" sz="2200" dirty="0">
                <a:latin typeface="Garamond" pitchFamily="18" charset="0"/>
              </a:rPr>
              <a:t>tematiche economico-gestionali e di innovazione tecnologica, trasversale e funzionale rispetto ai progetti di </a:t>
            </a:r>
            <a:r>
              <a:rPr lang="it-IT" sz="2200" dirty="0" smtClean="0">
                <a:latin typeface="Garamond" pitchFamily="18" charset="0"/>
              </a:rPr>
              <a:t>ricerca.</a:t>
            </a:r>
          </a:p>
          <a:p>
            <a:pPr algn="just">
              <a:tabLst>
                <a:tab pos="436563" algn="l"/>
              </a:tabLst>
            </a:pPr>
            <a:endParaRPr lang="it-IT" sz="2200" dirty="0" smtClean="0">
              <a:latin typeface="Garamond" pitchFamily="18" charset="0"/>
            </a:endParaRPr>
          </a:p>
          <a:p>
            <a:pPr algn="just">
              <a:tabLst>
                <a:tab pos="436563" algn="l"/>
              </a:tabLst>
            </a:pPr>
            <a:r>
              <a:rPr lang="it-IT" sz="2600" b="1" dirty="0" smtClean="0">
                <a:solidFill>
                  <a:srgbClr val="0000FF"/>
                </a:solidFill>
                <a:latin typeface="Garamond" pitchFamily="18" charset="0"/>
              </a:rPr>
              <a:t>Linea </a:t>
            </a:r>
            <a:r>
              <a:rPr lang="it-IT" sz="2600" b="1" dirty="0">
                <a:solidFill>
                  <a:srgbClr val="0000FF"/>
                </a:solidFill>
                <a:latin typeface="Garamond" pitchFamily="18" charset="0"/>
              </a:rPr>
              <a:t>d’intervento 3 - Attività di promozione, internazionalizzazione, diffusione e trasferimento tecnologico </a:t>
            </a:r>
            <a:endParaRPr lang="it-IT" sz="1000" b="1" u="none" dirty="0">
              <a:solidFill>
                <a:srgbClr val="0000FF"/>
              </a:solidFill>
              <a:latin typeface="Garamond" pitchFamily="18" charset="0"/>
            </a:endParaRPr>
          </a:p>
          <a:p>
            <a:pPr algn="just">
              <a:tabLst>
                <a:tab pos="436563" algn="l"/>
              </a:tabLst>
            </a:pPr>
            <a:r>
              <a:rPr lang="it-IT" sz="2200" dirty="0">
                <a:latin typeface="Garamond" pitchFamily="18" charset="0"/>
              </a:rPr>
              <a:t>La linea d’intervento 3 prevede l’avvio delle attività di </a:t>
            </a:r>
            <a:r>
              <a:rPr lang="it-IT" sz="2200" dirty="0" smtClean="0">
                <a:latin typeface="Garamond" pitchFamily="18" charset="0"/>
              </a:rPr>
              <a:t>management, di </a:t>
            </a:r>
            <a:r>
              <a:rPr lang="it-IT" sz="2200" dirty="0">
                <a:latin typeface="Garamond" pitchFamily="18" charset="0"/>
              </a:rPr>
              <a:t>supporto al trasferimento </a:t>
            </a:r>
            <a:r>
              <a:rPr lang="it-IT" sz="2200" dirty="0" smtClean="0">
                <a:latin typeface="Garamond" pitchFamily="18" charset="0"/>
              </a:rPr>
              <a:t>tecnologico e delle attività </a:t>
            </a:r>
            <a:r>
              <a:rPr lang="it-IT" sz="2200" dirty="0">
                <a:latin typeface="Garamond" pitchFamily="18" charset="0"/>
              </a:rPr>
              <a:t>di comunicazione, diffusione e valorizzazione dei risultati della </a:t>
            </a:r>
            <a:r>
              <a:rPr lang="it-IT" sz="2200" dirty="0" smtClean="0">
                <a:latin typeface="Garamond" pitchFamily="18" charset="0"/>
              </a:rPr>
              <a:t>ricerca, promozione </a:t>
            </a:r>
            <a:r>
              <a:rPr lang="it-IT" sz="2200" dirty="0">
                <a:latin typeface="Garamond" pitchFamily="18" charset="0"/>
              </a:rPr>
              <a:t>dell’immagine e della visione strategica del Distretto, internazionalizzazione e networking</a:t>
            </a:r>
            <a:r>
              <a:rPr lang="it-IT" sz="2200" dirty="0" smtClean="0">
                <a:latin typeface="Garamond" pitchFamily="18" charset="0"/>
              </a:rPr>
              <a:t>. La linea di intervento 3 è articolata in n. 6 azioni. </a:t>
            </a:r>
            <a:endParaRPr lang="it-IT" sz="2200" u="none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0" y="-465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Garamond" pitchFamily="18" charset="0"/>
              </a:rPr>
              <a:t>Le linee di intervento: Alta Formazione e avvio del Distretto</a:t>
            </a:r>
            <a:endParaRPr lang="it-IT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01857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Garamond" pitchFamily="18" charset="0"/>
              </a:rPr>
              <a:t>La Linea d’intervento 3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1352957"/>
            <a:ext cx="876344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436563" algn="l"/>
              </a:tabLst>
            </a:pPr>
            <a:r>
              <a:rPr lang="it-IT" sz="2400" dirty="0">
                <a:latin typeface="Garamond" pitchFamily="18" charset="0"/>
              </a:rPr>
              <a:t>La linea di intervento 3 è articolata in n. 6 azioni, di seguito elencate</a:t>
            </a:r>
            <a:r>
              <a:rPr lang="it-IT" sz="2400" dirty="0" smtClean="0">
                <a:latin typeface="Garamond" pitchFamily="18" charset="0"/>
              </a:rPr>
              <a:t>:</a:t>
            </a:r>
          </a:p>
          <a:p>
            <a:pPr algn="just">
              <a:tabLst>
                <a:tab pos="436563" algn="l"/>
              </a:tabLst>
            </a:pPr>
            <a:endParaRPr lang="it-IT" sz="2400" dirty="0">
              <a:latin typeface="Garamond" pitchFamily="18" charset="0"/>
            </a:endParaRPr>
          </a:p>
          <a:p>
            <a:pPr algn="just">
              <a:tabLst>
                <a:tab pos="436563" algn="l"/>
              </a:tabLst>
            </a:pPr>
            <a:r>
              <a:rPr lang="it-IT" sz="2400" dirty="0">
                <a:latin typeface="Garamond" pitchFamily="18" charset="0"/>
              </a:rPr>
              <a:t>Azione 1: Diffusione, </a:t>
            </a:r>
            <a:r>
              <a:rPr lang="it-IT" sz="2400" i="1" dirty="0" err="1">
                <a:latin typeface="Garamond" pitchFamily="18" charset="0"/>
              </a:rPr>
              <a:t>dissemination</a:t>
            </a:r>
            <a:r>
              <a:rPr lang="it-IT" sz="2400" dirty="0">
                <a:latin typeface="Garamond" pitchFamily="18" charset="0"/>
              </a:rPr>
              <a:t> e valorizzazione dei risultati della ricerca;</a:t>
            </a:r>
          </a:p>
          <a:p>
            <a:pPr algn="just">
              <a:tabLst>
                <a:tab pos="436563" algn="l"/>
              </a:tabLst>
            </a:pPr>
            <a:r>
              <a:rPr lang="it-IT" sz="2400" dirty="0">
                <a:latin typeface="Garamond" pitchFamily="18" charset="0"/>
              </a:rPr>
              <a:t>Azione 2: Tutela </a:t>
            </a:r>
            <a:r>
              <a:rPr lang="it-IT" sz="2400" dirty="0" smtClean="0">
                <a:latin typeface="Garamond" pitchFamily="18" charset="0"/>
              </a:rPr>
              <a:t>brevettuale </a:t>
            </a:r>
            <a:r>
              <a:rPr lang="it-IT" sz="2400" dirty="0">
                <a:latin typeface="Garamond" pitchFamily="18" charset="0"/>
              </a:rPr>
              <a:t>dei trovati;</a:t>
            </a:r>
          </a:p>
          <a:p>
            <a:pPr algn="just">
              <a:tabLst>
                <a:tab pos="436563" algn="l"/>
              </a:tabLst>
            </a:pPr>
            <a:r>
              <a:rPr lang="it-IT" sz="2400" dirty="0">
                <a:latin typeface="Garamond" pitchFamily="18" charset="0"/>
              </a:rPr>
              <a:t>Azione 3: Supporto allo start-up di nuove iniziative imprenditoriali;</a:t>
            </a:r>
          </a:p>
          <a:p>
            <a:pPr algn="just">
              <a:tabLst>
                <a:tab pos="436563" algn="l"/>
              </a:tabLst>
            </a:pPr>
            <a:r>
              <a:rPr lang="it-IT" sz="2400" dirty="0">
                <a:latin typeface="Garamond" pitchFamily="18" charset="0"/>
              </a:rPr>
              <a:t>Azione 4 - Internazionalizzazione del Distretto e delle imprese aderenti e attività di networking anche funzionali all’attrazione di investimenti</a:t>
            </a:r>
          </a:p>
          <a:p>
            <a:pPr algn="just">
              <a:tabLst>
                <a:tab pos="436563" algn="l"/>
              </a:tabLst>
            </a:pPr>
            <a:r>
              <a:rPr lang="it-IT" sz="2400" dirty="0">
                <a:latin typeface="Garamond" pitchFamily="18" charset="0"/>
              </a:rPr>
              <a:t>Azione 5 - Comunicazione interna ed esterna al Distretto</a:t>
            </a:r>
          </a:p>
          <a:p>
            <a:pPr algn="just">
              <a:tabLst>
                <a:tab pos="436563" algn="l"/>
              </a:tabLst>
            </a:pPr>
            <a:r>
              <a:rPr lang="it-IT" sz="2400" dirty="0">
                <a:latin typeface="Garamond" pitchFamily="18" charset="0"/>
              </a:rPr>
              <a:t>Azione 6 - Cooperazione in materia di R&amp;S internazionale</a:t>
            </a:r>
          </a:p>
          <a:p>
            <a:pPr algn="just">
              <a:tabLst>
                <a:tab pos="436563" algn="l"/>
              </a:tabLst>
            </a:pPr>
            <a:endParaRPr lang="it-IT" sz="2400" dirty="0" smtClean="0">
              <a:latin typeface="Garamond" pitchFamily="18" charset="0"/>
            </a:endParaRPr>
          </a:p>
          <a:p>
            <a:pPr algn="just">
              <a:tabLst>
                <a:tab pos="436563" algn="l"/>
              </a:tabLst>
            </a:pPr>
            <a:r>
              <a:rPr lang="it-IT" sz="2400" dirty="0" smtClean="0">
                <a:latin typeface="Garamond" pitchFamily="18" charset="0"/>
              </a:rPr>
              <a:t> </a:t>
            </a:r>
            <a:endParaRPr lang="it-IT" sz="2400" u="none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141244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620000" y="810376"/>
            <a:ext cx="1066800" cy="329184"/>
          </a:xfrm>
        </p:spPr>
        <p:txBody>
          <a:bodyPr/>
          <a:lstStyle/>
          <a:p>
            <a:r>
              <a:rPr lang="it-IT" dirty="0" smtClean="0"/>
              <a:t>17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4806089"/>
              </p:ext>
            </p:extLst>
          </p:nvPr>
        </p:nvGraphicFramePr>
        <p:xfrm>
          <a:off x="2123728" y="1844824"/>
          <a:ext cx="5049133" cy="31243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89600"/>
                <a:gridCol w="1267368"/>
                <a:gridCol w="2092165"/>
              </a:tblGrid>
              <a:tr h="1296799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Settore salute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Tasso di crescita annuo </a:t>
                      </a: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2009-2014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Mercato europeo 2008 (miliardi di $)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447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Nutraceutica</a:t>
                      </a:r>
                      <a:endParaRPr lang="it-IT" sz="1800" b="1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4,3%</a:t>
                      </a:r>
                      <a:endParaRPr lang="it-IT" sz="1800" b="1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60,33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884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Diagnostica in vitro e per immagini</a:t>
                      </a:r>
                      <a:endParaRPr lang="it-IT" sz="1800" b="1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it-IT" sz="1800" b="1" dirty="0" smtClean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5,3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%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it-IT" sz="1800" b="1" dirty="0" smtClean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16,10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1447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Nuove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terapie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10%</a:t>
                      </a:r>
                      <a:endParaRPr lang="it-IT" sz="1800" b="1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132,48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14479">
                <a:tc gridSpan="2"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Totale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208,91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251520" y="5158933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 smtClean="0">
                <a:latin typeface="Garamond"/>
                <a:ea typeface="Times New Roman"/>
                <a:cs typeface="Minion-Semibold"/>
              </a:rPr>
              <a:t>I 3 segmenti </a:t>
            </a:r>
            <a:r>
              <a:rPr lang="it-IT" dirty="0">
                <a:latin typeface="Garamond"/>
                <a:ea typeface="Times New Roman"/>
                <a:cs typeface="Minion-Semibold"/>
              </a:rPr>
              <a:t>di </a:t>
            </a:r>
            <a:r>
              <a:rPr lang="it-IT" dirty="0" smtClean="0">
                <a:latin typeface="Garamond"/>
                <a:ea typeface="Times New Roman"/>
                <a:cs typeface="Minion-Semibold"/>
              </a:rPr>
              <a:t>mercato rappresentano </a:t>
            </a:r>
            <a:r>
              <a:rPr lang="it-IT" dirty="0">
                <a:latin typeface="Garamond"/>
                <a:ea typeface="Times New Roman"/>
                <a:cs typeface="Minion-Semibold"/>
              </a:rPr>
              <a:t>dei mercati rilevanti in </a:t>
            </a:r>
            <a:r>
              <a:rPr lang="it-IT" dirty="0" smtClean="0">
                <a:latin typeface="Garamond"/>
                <a:ea typeface="Times New Roman"/>
                <a:cs typeface="Minion-Semibold"/>
              </a:rPr>
              <a:t>assoluto, </a:t>
            </a:r>
            <a:r>
              <a:rPr lang="it-IT" dirty="0">
                <a:latin typeface="Garamond"/>
                <a:ea typeface="Times New Roman"/>
                <a:cs typeface="Minion-Semibold"/>
              </a:rPr>
              <a:t>per dimensione </a:t>
            </a:r>
            <a:r>
              <a:rPr lang="it-IT" dirty="0" smtClean="0">
                <a:latin typeface="Garamond"/>
                <a:ea typeface="Times New Roman"/>
                <a:cs typeface="Minion-Semibold"/>
              </a:rPr>
              <a:t>economica, e </a:t>
            </a:r>
            <a:r>
              <a:rPr lang="it-IT" dirty="0">
                <a:latin typeface="Garamond"/>
                <a:ea typeface="Times New Roman"/>
                <a:cs typeface="Minion-Semibold"/>
              </a:rPr>
              <a:t>presentano</a:t>
            </a:r>
            <a:r>
              <a:rPr lang="it-IT" dirty="0" smtClean="0">
                <a:latin typeface="Garamond"/>
                <a:ea typeface="Times New Roman"/>
                <a:cs typeface="Minion-Semibold"/>
              </a:rPr>
              <a:t> dei </a:t>
            </a:r>
            <a:r>
              <a:rPr lang="it-IT" dirty="0">
                <a:latin typeface="Garamond"/>
                <a:ea typeface="Times New Roman"/>
                <a:cs typeface="Minion-Semibold"/>
              </a:rPr>
              <a:t>tassi di crescita attesi nei prossimi anni</a:t>
            </a:r>
            <a:r>
              <a:rPr lang="it-IT" dirty="0" smtClean="0">
                <a:latin typeface="Garamond"/>
                <a:ea typeface="Times New Roman"/>
                <a:cs typeface="Minion-Semibold"/>
              </a:rPr>
              <a:t> significativamente elevati. </a:t>
            </a:r>
            <a:endParaRPr lang="it-IT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1520" y="54868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latin typeface="Garamond"/>
                <a:ea typeface="Times New Roman"/>
              </a:rPr>
              <a:t>Se ci </a:t>
            </a:r>
            <a:r>
              <a:rPr lang="it-IT" dirty="0" smtClean="0">
                <a:latin typeface="Garamond"/>
                <a:ea typeface="Times New Roman"/>
              </a:rPr>
              <a:t>si limita </a:t>
            </a:r>
            <a:r>
              <a:rPr lang="it-IT" dirty="0">
                <a:latin typeface="Garamond"/>
                <a:ea typeface="Times New Roman"/>
              </a:rPr>
              <a:t>al solo dato europeo, nell’anno 2008, il</a:t>
            </a:r>
            <a:r>
              <a:rPr lang="it-IT" dirty="0">
                <a:latin typeface="Garamond"/>
                <a:ea typeface="Times New Roman"/>
                <a:cs typeface="Minion-Semibold"/>
              </a:rPr>
              <a:t> mercato della “salute”, nell’accezione </a:t>
            </a:r>
            <a:r>
              <a:rPr lang="it-IT" dirty="0" smtClean="0">
                <a:latin typeface="Garamond"/>
                <a:ea typeface="Times New Roman"/>
                <a:cs typeface="Minion-Semibold"/>
              </a:rPr>
              <a:t>più ampia, </a:t>
            </a:r>
            <a:r>
              <a:rPr lang="it-IT" dirty="0">
                <a:latin typeface="Garamond"/>
                <a:ea typeface="Times New Roman"/>
                <a:cs typeface="Minion-Semibold"/>
              </a:rPr>
              <a:t>che include nutraceutica, diagnostica (</a:t>
            </a:r>
            <a:r>
              <a:rPr lang="it-IT" i="1" dirty="0">
                <a:latin typeface="Garamond"/>
                <a:ea typeface="Times New Roman"/>
                <a:cs typeface="Minion-Semibold"/>
              </a:rPr>
              <a:t>in vitro</a:t>
            </a:r>
            <a:r>
              <a:rPr lang="it-IT" dirty="0">
                <a:latin typeface="Garamond"/>
                <a:ea typeface="Times New Roman"/>
                <a:cs typeface="Minion-Semibold"/>
              </a:rPr>
              <a:t> e per immagini) e </a:t>
            </a:r>
            <a:r>
              <a:rPr lang="it-IT" dirty="0" smtClean="0">
                <a:latin typeface="Garamond"/>
                <a:ea typeface="Times New Roman"/>
                <a:cs typeface="Minion-Semibold"/>
              </a:rPr>
              <a:t>nuove terapie ha </a:t>
            </a:r>
            <a:r>
              <a:rPr lang="it-IT" dirty="0">
                <a:latin typeface="Garamond"/>
                <a:ea typeface="Times New Roman"/>
                <a:cs typeface="Minion-Semibold"/>
              </a:rPr>
              <a:t>generato circa </a:t>
            </a:r>
            <a:r>
              <a:rPr lang="it-IT" b="1" dirty="0">
                <a:latin typeface="Garamond"/>
                <a:ea typeface="Times New Roman"/>
                <a:cs typeface="Minion-Semibold"/>
              </a:rPr>
              <a:t>208,91 miliardi di $</a:t>
            </a:r>
            <a:r>
              <a:rPr lang="it-IT" dirty="0">
                <a:latin typeface="Garamond"/>
                <a:ea typeface="Times New Roman"/>
                <a:cs typeface="Minion-Semibold"/>
              </a:rPr>
              <a:t>. Si stima che tale mercato crescerà con un </a:t>
            </a:r>
            <a:r>
              <a:rPr lang="it-IT" dirty="0" smtClean="0">
                <a:latin typeface="Garamond"/>
                <a:ea typeface="Times New Roman"/>
                <a:cs typeface="Minion-Semibold"/>
              </a:rPr>
              <a:t>tasso di crescita annuo (CAGR) superiore </a:t>
            </a:r>
            <a:r>
              <a:rPr lang="it-IT" dirty="0">
                <a:latin typeface="Garamond"/>
                <a:ea typeface="Times New Roman"/>
                <a:cs typeface="Minion-Semibold"/>
              </a:rPr>
              <a:t>al </a:t>
            </a:r>
            <a:r>
              <a:rPr lang="it-IT" b="1" dirty="0">
                <a:latin typeface="Garamond"/>
                <a:ea typeface="Times New Roman"/>
                <a:cs typeface="Minion-Semibold"/>
              </a:rPr>
              <a:t>6%</a:t>
            </a:r>
            <a:r>
              <a:rPr lang="it-IT" dirty="0">
                <a:latin typeface="Garamond"/>
                <a:ea typeface="Times New Roman"/>
                <a:cs typeface="Minion-Semibold"/>
              </a:rPr>
              <a:t> dal 2009 al </a:t>
            </a:r>
            <a:r>
              <a:rPr lang="it-IT" dirty="0" smtClean="0">
                <a:latin typeface="Garamond"/>
                <a:ea typeface="Times New Roman"/>
                <a:cs typeface="Minion-Semibold"/>
              </a:rPr>
              <a:t>2014.</a:t>
            </a:r>
            <a:endParaRPr lang="it-IT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67544" y="-80665"/>
            <a:ext cx="8418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Garamond" pitchFamily="18" charset="0"/>
              </a:rPr>
              <a:t>Le opportunità economiche del Distretto </a:t>
            </a:r>
            <a:r>
              <a:rPr lang="it-IT" sz="2400" b="1" i="1" dirty="0" smtClean="0">
                <a:latin typeface="Garamond" pitchFamily="18" charset="0"/>
              </a:rPr>
              <a:t>Campania </a:t>
            </a:r>
            <a:r>
              <a:rPr lang="it-IT" sz="2400" b="1" i="1" dirty="0" err="1" smtClean="0">
                <a:latin typeface="Garamond" pitchFamily="18" charset="0"/>
              </a:rPr>
              <a:t>Bioscience</a:t>
            </a:r>
            <a:endParaRPr lang="it-IT" sz="2400" b="1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563720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arrotondato 20"/>
          <p:cNvSpPr/>
          <p:nvPr/>
        </p:nvSpPr>
        <p:spPr>
          <a:xfrm>
            <a:off x="1187624" y="764704"/>
            <a:ext cx="1872208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Denominazione</a:t>
            </a:r>
            <a:endParaRPr lang="it-IT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3203848" y="764704"/>
            <a:ext cx="5184576" cy="6480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latin typeface="Garamond" pitchFamily="18" charset="0"/>
              </a:rPr>
              <a:t>Distretto ad Alta Tecnologia Campania </a:t>
            </a:r>
            <a:r>
              <a:rPr lang="it-IT" b="1" dirty="0" err="1" smtClean="0">
                <a:latin typeface="Garamond" pitchFamily="18" charset="0"/>
              </a:rPr>
              <a:t>Bioscience</a:t>
            </a:r>
            <a:endParaRPr lang="it-IT" b="1" dirty="0">
              <a:latin typeface="Garamond" pitchFamily="18" charset="0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1187624" y="1556792"/>
            <a:ext cx="1872208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Forma giuridica</a:t>
            </a:r>
            <a:endParaRPr lang="it-IT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3203848" y="1556792"/>
            <a:ext cx="5184576" cy="6480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latin typeface="Garamond" pitchFamily="18" charset="0"/>
              </a:rPr>
              <a:t>Società Consortile a Responsabilità Limitata</a:t>
            </a:r>
            <a:endParaRPr lang="it-IT" b="1" dirty="0">
              <a:latin typeface="Garamond" pitchFamily="18" charset="0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1187624" y="2348880"/>
            <a:ext cx="1872208" cy="79208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Soci</a:t>
            </a:r>
            <a:endParaRPr lang="it-IT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3203848" y="2348880"/>
            <a:ext cx="5184576" cy="7920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latin typeface="Garamond" pitchFamily="18" charset="0"/>
              </a:rPr>
              <a:t>Organismi di Ricerca</a:t>
            </a:r>
          </a:p>
          <a:p>
            <a:r>
              <a:rPr lang="it-IT" b="1" dirty="0" smtClean="0">
                <a:latin typeface="Garamond" pitchFamily="18" charset="0"/>
              </a:rPr>
              <a:t>Imprese</a:t>
            </a:r>
          </a:p>
          <a:p>
            <a:r>
              <a:rPr lang="it-IT" b="1" dirty="0" smtClean="0">
                <a:latin typeface="Garamond" pitchFamily="18" charset="0"/>
              </a:rPr>
              <a:t>Strutture di trasferimento tecnologico</a:t>
            </a:r>
            <a:endParaRPr lang="it-IT" b="1" dirty="0">
              <a:latin typeface="Garamond" pitchFamily="18" charset="0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1187624" y="3284984"/>
            <a:ext cx="1872208" cy="79208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Quote Societarie</a:t>
            </a:r>
            <a:endParaRPr lang="it-IT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3203848" y="3284984"/>
            <a:ext cx="5184576" cy="7920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latin typeface="Garamond" pitchFamily="18" charset="0"/>
              </a:rPr>
              <a:t>44 % Organismi di Ricerca</a:t>
            </a:r>
          </a:p>
          <a:p>
            <a:r>
              <a:rPr lang="it-IT" b="1" dirty="0" smtClean="0">
                <a:latin typeface="Garamond" pitchFamily="18" charset="0"/>
              </a:rPr>
              <a:t>44 % Imprese</a:t>
            </a:r>
          </a:p>
          <a:p>
            <a:r>
              <a:rPr lang="it-IT" b="1" dirty="0" smtClean="0">
                <a:latin typeface="Garamond" pitchFamily="18" charset="0"/>
              </a:rPr>
              <a:t>12 % Strutture di trasferimento tecnologico</a:t>
            </a:r>
            <a:endParaRPr lang="it-IT" b="1" dirty="0">
              <a:latin typeface="Garamond" pitchFamily="18" charset="0"/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1187624" y="4221088"/>
            <a:ext cx="1872208" cy="79208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Oggetto Sociale</a:t>
            </a:r>
            <a:endParaRPr lang="it-IT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3203848" y="4221088"/>
            <a:ext cx="5184576" cy="7920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>
                <a:latin typeface="Garamond" pitchFamily="18" charset="0"/>
              </a:rPr>
              <a:t>Scopo mutualistico con utili interamente reinvestiti in attività di Ricerca &amp; Sviluppo, formazione, </a:t>
            </a:r>
            <a:r>
              <a:rPr lang="it-IT" b="1" dirty="0" err="1">
                <a:latin typeface="Garamond" pitchFamily="18" charset="0"/>
              </a:rPr>
              <a:t>etc</a:t>
            </a:r>
            <a:endParaRPr lang="it-IT" b="1" dirty="0">
              <a:latin typeface="Garamond" pitchFamily="18" charset="0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1187624" y="5157192"/>
            <a:ext cx="1872208" cy="39604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Capitale Sociale</a:t>
            </a:r>
            <a:endParaRPr lang="it-IT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3203848" y="5157192"/>
            <a:ext cx="5184576" cy="39604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latin typeface="Garamond" pitchFamily="18" charset="0"/>
              </a:rPr>
              <a:t>1,7 Milioni di </a:t>
            </a:r>
            <a:r>
              <a:rPr lang="it-IT" b="1" dirty="0" smtClean="0">
                <a:latin typeface="Garamond" pitchFamily="18" charset="0"/>
              </a:rPr>
              <a:t>euro </a:t>
            </a:r>
            <a:r>
              <a:rPr lang="it-IT" b="1" dirty="0" err="1" smtClean="0">
                <a:latin typeface="Garamond" pitchFamily="18" charset="0"/>
              </a:rPr>
              <a:t>ca</a:t>
            </a:r>
            <a:endParaRPr lang="it-IT" b="1" dirty="0">
              <a:latin typeface="Garamond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1247165" y="-67454"/>
            <a:ext cx="6565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Garamond" pitchFamily="18" charset="0"/>
              </a:rPr>
              <a:t>Il soggetto giuridico che coordinerà gli interventi</a:t>
            </a:r>
            <a:endParaRPr lang="it-IT" sz="2400" b="1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316887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5026" y="1935870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</a:rPr>
              <a:t>La prima fase di aggregazione:</a:t>
            </a:r>
            <a:br>
              <a:rPr lang="it-IT" sz="24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</a:rPr>
              <a:t>La realizzazione dei Centri di competenza</a:t>
            </a:r>
            <a:endParaRPr lang="it-IT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auto">
          <a:xfrm>
            <a:off x="683568" y="696486"/>
            <a:ext cx="7299724" cy="300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363" indent="-360363" defTabSz="95885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it-IT" sz="2400" u="none">
              <a:solidFill>
                <a:schemeClr val="tx1"/>
              </a:solidFill>
            </a:endParaRPr>
          </a:p>
          <a:p>
            <a:pPr marL="360363" indent="-360363" defTabSz="95885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altLang="zh-CN" sz="2400" u="none">
                <a:solidFill>
                  <a:schemeClr val="tx1"/>
                </a:solidFill>
                <a:ea typeface="SimSun" pitchFamily="2" charset="-122"/>
                <a:cs typeface="Times New Roman" pitchFamily="18" charset="0"/>
              </a:rPr>
              <a:t>	</a:t>
            </a:r>
          </a:p>
          <a:p>
            <a:pPr marL="360363" indent="-360363" defTabSz="95885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it-IT" sz="2400" u="none">
              <a:solidFill>
                <a:schemeClr val="tx1"/>
              </a:solidFill>
              <a:ea typeface="SimSun" pitchFamily="2" charset="-122"/>
            </a:endParaRPr>
          </a:p>
          <a:p>
            <a:pPr marL="360363" indent="-360363" defTabSz="95885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it-IT" sz="800" u="none">
              <a:solidFill>
                <a:schemeClr val="accent2"/>
              </a:solidFill>
            </a:endParaRPr>
          </a:p>
        </p:txBody>
      </p:sp>
      <p:pic>
        <p:nvPicPr>
          <p:cNvPr id="6" name="Picture 4" descr="Nuova imma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496" t="12010" r="13304" b="9409"/>
          <a:stretch>
            <a:fillRect/>
          </a:stretch>
        </p:blipFill>
        <p:spPr bwMode="auto">
          <a:xfrm>
            <a:off x="6139674" y="624478"/>
            <a:ext cx="787596" cy="7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DFM_COL compres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205" y="2683371"/>
            <a:ext cx="1811951" cy="71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508499" y="4130205"/>
            <a:ext cx="2146825" cy="655596"/>
            <a:chOff x="479" y="1026"/>
            <a:chExt cx="2174" cy="544"/>
          </a:xfrm>
        </p:grpSpPr>
        <p:pic>
          <p:nvPicPr>
            <p:cNvPr id="43" name="Picture 11" descr="logo GEAR compress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1102"/>
              <a:ext cx="167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2336" y="1026"/>
              <a:ext cx="317" cy="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9" name="Picture 14" descr="LogoMini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68688"/>
            <a:ext cx="172819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logo_cardarelli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2150" y="2664632"/>
            <a:ext cx="1619245" cy="37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sann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469" y="808305"/>
            <a:ext cx="723238" cy="73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4139952" y="1073760"/>
            <a:ext cx="1295363" cy="285097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>
            <a:off x="4139952" y="1302340"/>
            <a:ext cx="1884637" cy="169551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4139948" y="1529035"/>
            <a:ext cx="2866414" cy="5714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5" name="Picture 20" descr="Logo_CNR_blu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401" y="1986924"/>
            <a:ext cx="1652994" cy="53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attuatori_unis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710" t="10525" r="10537" b="12637"/>
          <a:stretch/>
        </p:blipFill>
        <p:spPr bwMode="auto">
          <a:xfrm>
            <a:off x="7712982" y="1254120"/>
            <a:ext cx="792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ippb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2874" y="3828781"/>
            <a:ext cx="416217" cy="84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 descr="logo-cein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272" y="4675678"/>
            <a:ext cx="831258" cy="68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logo_bioge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803" y="3680383"/>
            <a:ext cx="898141" cy="44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28"/>
          <p:cNvSpPr>
            <a:spLocks noChangeShapeType="1"/>
          </p:cNvSpPr>
          <p:nvPr/>
        </p:nvSpPr>
        <p:spPr bwMode="auto">
          <a:xfrm flipH="1" flipV="1">
            <a:off x="4139952" y="1700471"/>
            <a:ext cx="2708842" cy="570194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 flipH="1" flipV="1">
            <a:off x="4139952" y="1814760"/>
            <a:ext cx="2649136" cy="968324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H="1" flipV="1">
            <a:off x="4060859" y="1880830"/>
            <a:ext cx="2649136" cy="1309937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H="1">
            <a:off x="4297088" y="2222445"/>
            <a:ext cx="2472613" cy="9670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flipH="1">
            <a:off x="4297088" y="1254120"/>
            <a:ext cx="1648408" cy="17080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H="1">
            <a:off x="4237382" y="1025540"/>
            <a:ext cx="1118841" cy="18236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H="1">
            <a:off x="4297086" y="1682928"/>
            <a:ext cx="3314685" cy="1393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 flipH="1">
            <a:off x="4297088" y="3190768"/>
            <a:ext cx="2412908" cy="1142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4216614" y="1038099"/>
            <a:ext cx="1143503" cy="3225235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 flipH="1">
            <a:off x="4275023" y="1254120"/>
            <a:ext cx="1670473" cy="3088339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" name="Line 38"/>
          <p:cNvSpPr>
            <a:spLocks noChangeShapeType="1"/>
          </p:cNvSpPr>
          <p:nvPr/>
        </p:nvSpPr>
        <p:spPr bwMode="auto">
          <a:xfrm flipH="1">
            <a:off x="4275023" y="2222445"/>
            <a:ext cx="2494678" cy="2233047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 flipH="1">
            <a:off x="4275023" y="4228168"/>
            <a:ext cx="3355225" cy="399387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flipH="1" flipV="1">
            <a:off x="4275020" y="4758705"/>
            <a:ext cx="2789317" cy="130498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flipH="1">
            <a:off x="4333431" y="3889066"/>
            <a:ext cx="2309071" cy="624199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4" name="Group 60"/>
          <p:cNvGrpSpPr>
            <a:grpSpLocks/>
          </p:cNvGrpSpPr>
          <p:nvPr/>
        </p:nvGrpSpPr>
        <p:grpSpPr bwMode="auto">
          <a:xfrm>
            <a:off x="2234547" y="1224472"/>
            <a:ext cx="2367479" cy="989675"/>
            <a:chOff x="3878" y="749"/>
            <a:chExt cx="1769" cy="757"/>
          </a:xfrm>
        </p:grpSpPr>
        <p:pic>
          <p:nvPicPr>
            <p:cNvPr id="41" name="Picture 61" descr="logobioteknet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" y="749"/>
              <a:ext cx="72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62"/>
            <p:cNvSpPr txBox="1">
              <a:spLocks noChangeArrowheads="1"/>
            </p:cNvSpPr>
            <p:nvPr/>
          </p:nvSpPr>
          <p:spPr bwMode="auto">
            <a:xfrm>
              <a:off x="3878" y="1210"/>
              <a:ext cx="176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 u="sng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900" u="sng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900" u="sng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900" u="sng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900" u="sng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900" u="sng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900" u="sng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900" u="sng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900" u="sng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it-IT" altLang="zh-CN" sz="1800" u="none">
                  <a:solidFill>
                    <a:srgbClr val="000000"/>
                  </a:solidFill>
                  <a:latin typeface="Arial" charset="0"/>
                  <a:ea typeface="SimSun" pitchFamily="2" charset="-122"/>
                </a:rPr>
                <a:t> </a:t>
              </a:r>
              <a:r>
                <a:rPr lang="it-IT" altLang="zh-CN" sz="800" u="none">
                  <a:solidFill>
                    <a:srgbClr val="000000"/>
                  </a:solidFill>
                  <a:ea typeface="SimSun" pitchFamily="2" charset="-122"/>
                </a:rPr>
                <a:t>Centro Regionale di Competenza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zh-CN" sz="800" u="none">
                  <a:solidFill>
                    <a:srgbClr val="000000"/>
                  </a:solidFill>
                  <a:ea typeface="SimSun" pitchFamily="2" charset="-122"/>
                </a:rPr>
                <a:t>     in Biotecnologie Industriali</a:t>
              </a:r>
              <a:endParaRPr lang="it-IT" sz="800" u="none">
                <a:solidFill>
                  <a:srgbClr val="000000"/>
                </a:solidFill>
              </a:endParaRPr>
            </a:p>
          </p:txBody>
        </p:sp>
      </p:grpSp>
      <p:sp>
        <p:nvSpPr>
          <p:cNvPr id="35" name="Rettangolo arrotondato 59"/>
          <p:cNvSpPr>
            <a:spLocks noChangeArrowheads="1"/>
          </p:cNvSpPr>
          <p:nvPr/>
        </p:nvSpPr>
        <p:spPr bwMode="auto">
          <a:xfrm>
            <a:off x="2235927" y="1252864"/>
            <a:ext cx="715176" cy="32654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58850"/>
            <a:endParaRPr lang="it-IT"/>
          </a:p>
        </p:txBody>
      </p:sp>
      <p:sp>
        <p:nvSpPr>
          <p:cNvPr id="36" name="CasellaDiTesto 36"/>
          <p:cNvSpPr txBox="1">
            <a:spLocks noChangeArrowheads="1"/>
          </p:cNvSpPr>
          <p:nvPr/>
        </p:nvSpPr>
        <p:spPr bwMode="auto">
          <a:xfrm>
            <a:off x="743274" y="4398975"/>
            <a:ext cx="1353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 u="none" dirty="0">
                <a:solidFill>
                  <a:schemeClr val="tx1"/>
                </a:solidFill>
                <a:latin typeface="Garamond" pitchFamily="18" charset="0"/>
              </a:rPr>
              <a:t>Inizio 2008</a:t>
            </a:r>
          </a:p>
        </p:txBody>
      </p:sp>
      <p:sp>
        <p:nvSpPr>
          <p:cNvPr id="37" name="CasellaDiTesto 35"/>
          <p:cNvSpPr txBox="1">
            <a:spLocks noChangeArrowheads="1"/>
          </p:cNvSpPr>
          <p:nvPr/>
        </p:nvSpPr>
        <p:spPr bwMode="auto">
          <a:xfrm>
            <a:off x="683568" y="2974747"/>
            <a:ext cx="1413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 u="none">
                <a:solidFill>
                  <a:schemeClr val="tx1"/>
                </a:solidFill>
                <a:latin typeface="Garamond" pitchFamily="18" charset="0"/>
              </a:rPr>
              <a:t>14.12.2007</a:t>
            </a:r>
          </a:p>
        </p:txBody>
      </p:sp>
      <p:sp>
        <p:nvSpPr>
          <p:cNvPr id="38" name="CasellaDiTesto 35"/>
          <p:cNvSpPr txBox="1">
            <a:spLocks noChangeArrowheads="1"/>
          </p:cNvSpPr>
          <p:nvPr/>
        </p:nvSpPr>
        <p:spPr bwMode="auto">
          <a:xfrm>
            <a:off x="683568" y="1323197"/>
            <a:ext cx="14121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 u="none" dirty="0">
                <a:solidFill>
                  <a:schemeClr val="tx1"/>
                </a:solidFill>
                <a:latin typeface="Garamond" pitchFamily="18" charset="0"/>
              </a:rPr>
              <a:t>14.12.2007</a:t>
            </a:r>
          </a:p>
        </p:txBody>
      </p:sp>
      <p:pic>
        <p:nvPicPr>
          <p:cNvPr id="39" name="Picture 131" descr="logo Tige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316" y="4913060"/>
            <a:ext cx="837185" cy="67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ine 40"/>
          <p:cNvSpPr>
            <a:spLocks noChangeShapeType="1"/>
          </p:cNvSpPr>
          <p:nvPr/>
        </p:nvSpPr>
        <p:spPr bwMode="auto">
          <a:xfrm flipH="1" flipV="1">
            <a:off x="4333431" y="4854879"/>
            <a:ext cx="1471886" cy="341613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45" name="Picture 13" descr="federico_ii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622" y="576400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0" y="-366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Garamond" pitchFamily="18" charset="0"/>
              </a:rPr>
              <a:t>Le premesse: l’aggregazione del sistema pubblico di ricerca</a:t>
            </a:r>
            <a:endParaRPr lang="it-IT" sz="2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76650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5904696"/>
            <a:ext cx="7520940" cy="548640"/>
          </a:xfrm>
        </p:spPr>
        <p:txBody>
          <a:bodyPr>
            <a:normAutofit fontScale="90000"/>
          </a:bodyPr>
          <a:lstStyle/>
          <a:p>
            <a:pPr algn="r"/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</a:rPr>
              <a:t>La seconda fase di aggregazione:</a:t>
            </a:r>
            <a:br>
              <a:rPr lang="it-IT" sz="24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</a:rPr>
              <a:t>La realizzazione del Distretto tecnologico </a:t>
            </a:r>
            <a:endParaRPr lang="it-IT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CasellaDiTesto 25"/>
          <p:cNvSpPr txBox="1">
            <a:spLocks noChangeArrowheads="1"/>
          </p:cNvSpPr>
          <p:nvPr/>
        </p:nvSpPr>
        <p:spPr bwMode="auto">
          <a:xfrm>
            <a:off x="7086600" y="4077072"/>
            <a:ext cx="17281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37931725" indent="-37474525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</a:rPr>
              <a:t>Imprese comparto</a:t>
            </a:r>
            <a:r>
              <a:rPr kumimoji="0" lang="it-IT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</a:rPr>
              <a:t> alimentare e nutraceutica</a:t>
            </a: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</a:endParaRPr>
          </a:p>
        </p:txBody>
      </p:sp>
      <p:pic>
        <p:nvPicPr>
          <p:cNvPr id="3078" name="Picture 6" descr="http://www.orticalab.it/sites/ortica/local/cache-gd2/3856187c8e682957c238579b7f7cd8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148843"/>
            <a:ext cx="3600400" cy="22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61" name="Picture 289" descr="http://d34kr5jvxlwc7m.cloudfront.net/agricolturaonweb/materiali/ArticoliThumb/Agroalimentare_2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1819423" cy="12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63" name="Picture 291" descr="http://www.unige.it/newsletter_uff/images/n8_spinof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1645" b="14455"/>
          <a:stretch/>
        </p:blipFill>
        <p:spPr bwMode="auto">
          <a:xfrm>
            <a:off x="4087239" y="4510043"/>
            <a:ext cx="1507887" cy="10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69" name="Picture 297" descr="http://www.ticonsiglio.com/wp-content/uploads/2012/05/farmaceuti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1295400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1" name="Picture 299" descr="http://www.irst.emr.it/Portals/IRST2010/Immagini/Img_Diagnostica%20Molecolare/Logo%20diagnostic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6499" t="-12169" r="14452" b="27761"/>
          <a:stretch/>
        </p:blipFill>
        <p:spPr bwMode="auto">
          <a:xfrm>
            <a:off x="5364088" y="476672"/>
            <a:ext cx="1831754" cy="13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117019" y="1772816"/>
            <a:ext cx="2479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1400" b="1" kern="0" dirty="0">
                <a:solidFill>
                  <a:srgbClr val="000000"/>
                </a:solidFill>
                <a:latin typeface="Garamond" pitchFamily="18" charset="0"/>
              </a:rPr>
              <a:t>Imprese </a:t>
            </a:r>
            <a:r>
              <a:rPr lang="it-IT" sz="1400" b="1" kern="0" dirty="0" smtClean="0">
                <a:solidFill>
                  <a:srgbClr val="000000"/>
                </a:solidFill>
                <a:latin typeface="Garamond" pitchFamily="18" charset="0"/>
              </a:rPr>
              <a:t>settore diagnostico</a:t>
            </a:r>
            <a:endParaRPr lang="it-IT" sz="1400" b="1" kern="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525212" y="1772816"/>
            <a:ext cx="2479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1400" b="1" kern="0" dirty="0">
                <a:solidFill>
                  <a:srgbClr val="000000"/>
                </a:solidFill>
                <a:latin typeface="Garamond" pitchFamily="18" charset="0"/>
              </a:rPr>
              <a:t>Imprese </a:t>
            </a:r>
            <a:r>
              <a:rPr lang="it-IT" sz="1400" b="1" kern="0" dirty="0" smtClean="0">
                <a:solidFill>
                  <a:srgbClr val="000000"/>
                </a:solidFill>
                <a:latin typeface="Garamond" pitchFamily="18" charset="0"/>
              </a:rPr>
              <a:t>farmaceutiche</a:t>
            </a:r>
            <a:endParaRPr lang="it-IT" sz="1400" b="1" kern="0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CasellaDiTesto 32"/>
          <p:cNvSpPr txBox="1"/>
          <p:nvPr/>
        </p:nvSpPr>
        <p:spPr>
          <a:xfrm>
            <a:off x="0" y="-366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Garamond" pitchFamily="18" charset="0"/>
              </a:rPr>
              <a:t>La seconda fase di aggregazione: la realizzazione del Distretto Tecnologico</a:t>
            </a:r>
            <a:endParaRPr lang="it-IT" sz="2000" b="1" dirty="0">
              <a:latin typeface="Garamond" pitchFamily="18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304800" y="2514600"/>
            <a:ext cx="2088232" cy="2893797"/>
            <a:chOff x="467544" y="2036802"/>
            <a:chExt cx="1944216" cy="25717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036802"/>
              <a:ext cx="1724025" cy="257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467544" y="3933056"/>
              <a:ext cx="1944216" cy="6034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sp>
        <p:nvSpPr>
          <p:cNvPr id="34" name="CasellaDiTesto 25"/>
          <p:cNvSpPr txBox="1">
            <a:spLocks noChangeArrowheads="1"/>
          </p:cNvSpPr>
          <p:nvPr/>
        </p:nvSpPr>
        <p:spPr bwMode="auto">
          <a:xfrm>
            <a:off x="457200" y="4648200"/>
            <a:ext cx="1728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37931725" indent="-37474525"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900" u="sng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</a:rPr>
              <a:t>Il sistema pubblico della ricerca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537123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6184541"/>
              </p:ext>
            </p:extLst>
          </p:nvPr>
        </p:nvGraphicFramePr>
        <p:xfrm>
          <a:off x="811212" y="752510"/>
          <a:ext cx="7521575" cy="35798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620000" y="654166"/>
            <a:ext cx="1066800" cy="329184"/>
          </a:xfrm>
        </p:spPr>
        <p:txBody>
          <a:bodyPr/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027724" y="5373216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</a:rPr>
              <a:t>Lo stato dell’arte</a:t>
            </a:r>
            <a:endParaRPr lang="it-IT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4409236"/>
            <a:ext cx="8496944" cy="1107996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>
                <a:alpha val="90000"/>
              </a:srgb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 err="1" smtClean="0">
                <a:latin typeface="Garamond" pitchFamily="18" charset="0"/>
              </a:rPr>
              <a:t>Next</a:t>
            </a:r>
            <a:r>
              <a:rPr lang="it-IT" sz="2200" b="1" dirty="0" smtClean="0">
                <a:latin typeface="Garamond" pitchFamily="18" charset="0"/>
              </a:rPr>
              <a:t> </a:t>
            </a:r>
            <a:r>
              <a:rPr lang="it-IT" sz="2200" b="1" dirty="0" err="1" smtClean="0">
                <a:latin typeface="Garamond" pitchFamily="18" charset="0"/>
              </a:rPr>
              <a:t>step</a:t>
            </a:r>
            <a:r>
              <a:rPr lang="it-IT" sz="2200" b="1" dirty="0" smtClean="0">
                <a:latin typeface="Garamond" pitchFamily="18" charset="0"/>
              </a:rPr>
              <a:t> (entro Dicembre 2012):</a:t>
            </a:r>
          </a:p>
          <a:p>
            <a:pPr algn="just"/>
            <a:r>
              <a:rPr lang="it-IT" sz="2200" b="1" dirty="0" smtClean="0">
                <a:latin typeface="Garamond" pitchFamily="18" charset="0"/>
              </a:rPr>
              <a:t>Progettazione esecutiva e costituzione della Società Consortile a Responsabilità Limitata che coordinerà gli interventi</a:t>
            </a:r>
            <a:endParaRPr lang="it-IT" sz="2200" b="1" dirty="0">
              <a:latin typeface="Garamond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Garamond" pitchFamily="18" charset="0"/>
              </a:rPr>
              <a:t>Lo stato dell’arte</a:t>
            </a:r>
            <a:endParaRPr lang="it-IT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79140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1090342"/>
              </p:ext>
            </p:extLst>
          </p:nvPr>
        </p:nvGraphicFramePr>
        <p:xfrm>
          <a:off x="611560" y="1196752"/>
          <a:ext cx="7776864" cy="388843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0" y="-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Garamond" pitchFamily="18" charset="0"/>
              </a:rPr>
              <a:t>I numeri di Campania </a:t>
            </a:r>
            <a:r>
              <a:rPr lang="it-IT" sz="2400" b="1" dirty="0" err="1" smtClean="0">
                <a:latin typeface="Garamond" pitchFamily="18" charset="0"/>
              </a:rPr>
              <a:t>Bioscience</a:t>
            </a:r>
            <a:r>
              <a:rPr lang="it-IT" sz="2400" b="1" dirty="0" smtClean="0">
                <a:latin typeface="Garamond" pitchFamily="18" charset="0"/>
              </a:rPr>
              <a:t> nella fase di fattibilità</a:t>
            </a:r>
            <a:endParaRPr lang="it-IT" sz="2400" b="1" dirty="0">
              <a:latin typeface="Garamond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833794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00286"/>
            <a:ext cx="1571194" cy="69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4358"/>
            <a:ext cx="907354" cy="90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1" descr="B3253014C77243A78F4D606FE566C79F@ConcettaPC"/>
          <p:cNvSpPr>
            <a:spLocks noChangeAspect="1" noChangeArrowheads="1"/>
          </p:cNvSpPr>
          <p:nvPr/>
        </p:nvSpPr>
        <p:spPr bwMode="auto">
          <a:xfrm>
            <a:off x="3457575" y="1948160"/>
            <a:ext cx="2990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873" y="742370"/>
            <a:ext cx="1991334" cy="5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313" y="2470651"/>
            <a:ext cx="1661969" cy="117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4946" b="14718"/>
          <a:stretch/>
        </p:blipFill>
        <p:spPr bwMode="auto">
          <a:xfrm>
            <a:off x="3457575" y="689125"/>
            <a:ext cx="1826615" cy="12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t0.gstatic.com/images?q=tbn:ANd9GcTejpiY33IbRQmycbYPNnr2wMMRKH99tmoF_AwUdqIHJ325U5M4dj7KwtO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8425" y="756274"/>
            <a:ext cx="2296230" cy="7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.bp.blogspot.com/-ycM4r0GO6D8/TZ4TLo4LoYI/AAAAAAAAID0/45Tz3bs2vZQ/s1600/baxter-logo-677241%255B1%255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540" y="2885679"/>
            <a:ext cx="1943924" cy="7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coffeeurope.eu/news3/la-DORIA-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0958" y="2060847"/>
            <a:ext cx="1128926" cy="8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eb.tiscali.it/vasculab/cpanel/logo/Farmaceutici%20Damor%20Sp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9663" y="4660714"/>
            <a:ext cx="1190488" cy="121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22" descr="data:image/jpeg;base64,/9j/4AAQSkZJRgABAQAAAQABAAD/2wCEAAkGBggRERUUEhQUFRUWGBcYFxgWGCEdHBcbIBkdGBwcHhwgGygeHxkkHBcXKy8gJCgqLDgsGCAxNTAqNSYsLCkBCQoKDQwOGg8PGTUiHyQpNTIvNDI1NTU1LCkwKi0sNSw0MzQ1LDUwMCw1LjAsLC8tLCwvKiouLC0qLCwsLCosLP/AABEIADwAoAMBIgACEQEDEQH/xAAbAAABBQEBAAAAAAAAAAAAAAAGAAEEBQcDAv/EAEcQAAECAwUCCAcOBQUAAAAAAAECAwAEEQUGEiExQVETIjJhcYGRoQdSVLGywdEUFRYkM0JDYnKCkpPS4SM1c6LCJVODs8P/xAAaAQACAwEBAAAAAAAAAAAAAAADBAECBQAG/8QANBEAAQMBBgMHAgUFAAAAAAAAAQACEQMEEiExQVEFIpETYXGBocHRMvEUcpKx8CNDUmKy/9oADAMBAAIRAxEAPwDcYUVc9eayWFlDryEKABodaHTZEf4bXf8AKG+/2RUvaMyjts1dwkMJHgVeQoo/htd/yhvv9kQ7R8IthtCqVl07mx5yaARBqMGqu2xWlxgUz0KJ6iPDr7SBVSgkDUk0HaYzp69l5ZoEsNhlr/cOQA51q4vYIo5iVkySuZmXZhRzoykqGtOWsYaVyyGsCNcaD2WjS4Q4n+o6DsOY+cYDqtFm79WC39MlR3IqrzCkU73hVs0chp1XTQesnugQ91SiMIakcRIqkvlSyobwkUGw9hjz8JrYqA2Et15IbZSK7MuKSdDATaHb9AtKnwih/iT4uA/5lEi/CdPK+Sla9JUr0Uwwv7eM6Sg/A5Auu8N4FZcM/t0qNNdBs2xGenbWHLcfGh4ylDI6bdsDNd256JxvDKAw7NvUn4Rmb+3iGsn/AGOCGR4UZpPysrToUU+kmAs2haiSKuPJyBFVq0Oh10MSxb14EV/ivgClcQJp01ER27tz0C48LoH+20+ZHyjmW8Kdkq5aHUdQIHYa90XcnfCw3SAl9up2KOE99Iy739tBXyrLToqUnGyK1GZFUgGoGzWG902QsfxJVbfOws00qeKsEaEHopBW2h2/XBJ1OD0Tk0jwII9YK2pK0kVBqOaHrGPybBQQqUnFNEmgS8C3UjZXNs9EXrN9bdlaCcZxoP0goK9ChVB7oOK41Cy6vCHgxScHHY8p6H5WiQoHZK/1guJxF0NnaleRHqPVHf4a2B5Q32/tBL7d0gbHaGmDTPQq7hRSfDWwPKG+39ok2feOy5hRQy6lagK0G7fpEhzTkVR1mrNEuYQPAoDvTKMu2sELBKS2CQDQmjala9UUEtMWatQSiTcUo6APqJPUEQSXh/nA/pf+S4FLuTrjMy0tNCcQTnuVxT3GM90X/M+y9nZgTZxE4U2wJIx5tiNgrFco0MzZ8wP+Rf6I4ys6zX4tJ1cFc1lTuHnCaUr0gwYXtvXNybraUJQpKklSsVa5KpkQcso7uFpMzLTDaQkzALa6jYUcID9oUpXdBjSEwDl3BJttj+zD3swcCRzOIMYwQSs3tSbtBazw6l4h81WVN3F0A6osrPtC1+DTwTOJCBhBDZIpUKUCdtSkE+qHvyPjzv3PREEng2nFlpxvLChQUN/GrXzQCmwmqWyn7TWDLG2sGA5GNBP3Qa3bb4ABCSnClNDUVAxAZggjlbN0SmXrWWG3EMkhsKCVJbJABTQ1O0DM9JMElsXF4SZSpqgacOJynzTqcPMrZzwQWpMIl5R0shP8JJSE6gaCh56GCtoOxvHAJSrxGgbgotBLs50nDHv9ln0lalrODiNcKEhQJCVGuLNWIg51IqQd0Qn7Qm0pW0tABISFYgcXFSAnU5UpXrMFXg7K22n3FEBoUzO9Iqc91D2x5v7ZzTrbc21mCAFEbUnkq9UVNN3Z3gfsjNtNNtrNAsAE4H/bOOvqqNxu2XAmkuugwKBCFGpToc99Blpl0x6mrTtRkAOMBCSRktCqKIpTMnM5DbB1ZU5PvSKFt8GHSkAYuTkcOfUI5TQmRKve7yyUkHDgqNhpr86tKUgpo4SCckmLfzXH0xg6IkznmEHNv27TEJdRJ4wWEK2g5jZmVE1548uP22CPi6kEklIDahnhINPu7Nw5oIri3gnX1Kbcw4W204aCh1w5msUpvlabkw0FcHxHaCid5wHbuMDIbAN44pprqpqvZ2beUbnUYKDPi1niUKYWFcohKVVpVWHi6AVUrPb1RGs2etVpeBorqagt0xA01BQQR3RorkytNpJQNFsZ7+KtRFO2Hm7vp92szLYzqQ4N/FICunYYubOZkHWEu3ijA25UYILZGonYz4fsgKam5IKo9JlDmVQhamwefAQaV5od5EkhOJUk+lO8uqA7cEGzFmsKn5h5YCi2lsJFNDgqT00yEVljX8emJhLS2kYHCQNSRlUVrkeeINMD6jnlgri1uc2aTCQ1oLuYiJEwMUKCdsfyZf55/TBVceWbatN9tNcKULAqammJB164Gb2WY1LzS0IySaKA8UHOnbWCq6x/1h/nSr/CKUwQ+DoflHtha6zFzCYcwnEk6t3ndcrwfzgf0j/1LgSu/NSbb7a3gVNpzIArnTLKo20gwvbZFtmfL8u0pVEJAUACOSQRQnniq97L0+So/Ia9kQ8EOmNdlWy1KfYNF4YsA+qCM/HdW87e+67ygp1ta1J5JU3pnXxt8VMxfNLs4y4oFDLRJCRmcwRXLbplDCzL0+So/Ia9kcJtFpNj43JpKN4bwFPOFoFB15RLqjz3eSilZrM3BpvYEDnBInOBgFAvPaDExMrcbrhVhpUUOSQIsrnXgk5UPB3FxwmmFNdKg7eeK/3ss535B4JUfmP8Tsc5J66RFm7Hn2s1tqA8alUnoUKg9sBBe119PmnQq0RZySBAEHA4fzRXlj33fYllNEYlpADSjokbj0bP2hpK8ksmQeZWVl1wrIyqCVEGpPUYF6wqxHbvyO0K5sFAkkCJcHeYRqxfKzpeWbaZbLhGS+EGEHaTtqax2Yv1ZzzS2phrg0qGEBsYhToyoQaRSSwsPg2goprUKczViJwKCk6USMRTShzpEZ92zQ8xhCVNpoF1BFRwis1aEnDhg/avGohZ/wCCs7yeR16SZ7/29FaqvJI+93uYFfCUpXDQcvFWtd0KXvNIvShYm8dU0CFpTUimh11GnOIhtTFk4GapQSHOOPq1VVSjQHOqMtMogTipbgGgngyvVRTkoZHJW8nWvQBEGo4YyMkZtmpE3bpBvzOx7uin3PtyVlHVqdxUUkAYRXPFXfuinQ+kO486cJi56Yq9tIjwoWNQwBstEWdgqOqDN0T5I3evhZxnkPjhODDSkHi51JJ0rpmIVmX7Ybfex4yytZWjLjJJ1FK6GBaUsW0Hc0tqw+MripH3lUESBIWa18s9jUPmMZjrcPFHUDDArVc8lmPsNji5icIwxOBnyPeVc/DVtE648gKU04EJUk5HIajZUGvTE5F5LqtKLzTSuFNdEEZnpNE9Iikkkz7orLSSMG8t8JX76jn1RK967yeRNfkp9sXbUf4+SDUs1mmCbuABF8CQNCh21LSemHVur1UdBoBsA5gINLtq/wBYc50K9BBiqNl3i8ha/IR7Ytbo2VbQn+HmGVICkrqqgArhAGQOWkRSaQ7XNWtdWmaDgC0AMIABB2+Fo9BCoIeFGgvEJqCEUiHhRy5D1qXEsR+pLeBXjN8Xu5J7IHHbg23L5ykySPFJKO7NB6wI0SFAnUmHGFoUuI2mmLt6RscR6rJp2TtxJpMSLbv1kt5/ibPqiqcdsStHGH2T9VytPurSD3xt0cnpZlYotKVD6wB88CNnnXqE/T4zH1Mj8pI9MQsUErYR0mH0/aZB9FcP722P5X2sK9sazM3YsZfKl2j0IA81IiKuDd4/QAdClfqihs52HqnG8bpal4/SfZZibOsfbN16GFesx5MtYY1ffV9lkD0lxqCbg3eH0APSpR/yiUxdaxE8mXZ60A+esR+GOw9Vx43S0Lz+keyyRM1YoNEsOuH67tP7UJ9cWsixbyz8Wk0NDYrgs/xuZxqrEhKo5DaE/ZSB5hEiCNs5GvRK1eMg/TTn8xJ9MlmzPg9tp81mpig3VLh7KhI74JLKuBYrFDgLihtcNR+Hk90EtIUFbRYMYWfW4naaou3oGwwXlKEgUAoBpSHoIeFBVnJqCFSHhRy5f//Z"/>
          <p:cNvSpPr>
            <a:spLocks noChangeAspect="1" noChangeArrowheads="1"/>
          </p:cNvSpPr>
          <p:nvPr/>
        </p:nvSpPr>
        <p:spPr bwMode="auto">
          <a:xfrm>
            <a:off x="155575" y="-274638"/>
            <a:ext cx="1524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" name="AutoShape 24" descr="data:image/jpeg;base64,/9j/4AAQSkZJRgABAQAAAQABAAD/2wCEAAkGBggRERUUEhQUFRUWGBcYFxgWGCEdHBcbIBkdGBwcHhwgGygeHxkkHBcXKy8gJCgqLDgsGCAxNTAqNSYsLCkBCQoKDQwOGg8PGTUiHyQpNTIvNDI1NTU1LCkwKi0sNSw0MzQ1LDUwMCw1LjAsLC8tLCwvKiouLC0qLCwsLCosLP/AABEIADwAoAMBIgACEQEDEQH/xAAbAAABBQEBAAAAAAAAAAAAAAAGAAEEBQcDAv/EAEcQAAECAwUCCAcOBQUAAAAAAAECAwAEEQUGEiExQVETIjJhcYGRoQdSVLGywdEUFRYkM0JDYnKCkpPS4SM1c6LCJVODs8P/xAAaAQACAwEBAAAAAAAAAAAAAAADBAECBQAG/8QANBEAAQMBBgMHAgUFAAAAAAAAAQACEQMEEiExQVEFIpETYXGBocHRMvEUcpKx8CNDUmKy/9oADAMBAAIRAxEAPwDcYUVc9eayWFlDryEKABodaHTZEf4bXf8AKG+/2RUvaMyjts1dwkMJHgVeQoo/htd/yhvv9kQ7R8IthtCqVl07mx5yaARBqMGqu2xWlxgUz0KJ6iPDr7SBVSgkDUk0HaYzp69l5ZoEsNhlr/cOQA51q4vYIo5iVkySuZmXZhRzoykqGtOWsYaVyyGsCNcaD2WjS4Q4n+o6DsOY+cYDqtFm79WC39MlR3IqrzCkU73hVs0chp1XTQesnugQ91SiMIakcRIqkvlSyobwkUGw9hjz8JrYqA2Et15IbZSK7MuKSdDATaHb9AtKnwih/iT4uA/5lEi/CdPK+Sla9JUr0Uwwv7eM6Sg/A5Auu8N4FZcM/t0qNNdBs2xGenbWHLcfGh4ylDI6bdsDNd256JxvDKAw7NvUn4Rmb+3iGsn/AGOCGR4UZpPysrToUU+kmAs2haiSKuPJyBFVq0Oh10MSxb14EV/ivgClcQJp01ER27tz0C48LoH+20+ZHyjmW8Kdkq5aHUdQIHYa90XcnfCw3SAl9up2KOE99Iy739tBXyrLToqUnGyK1GZFUgGoGzWG902QsfxJVbfOws00qeKsEaEHopBW2h2/XBJ1OD0Tk0jwII9YK2pK0kVBqOaHrGPybBQQqUnFNEmgS8C3UjZXNs9EXrN9bdlaCcZxoP0goK9ChVB7oOK41Cy6vCHgxScHHY8p6H5WiQoHZK/1guJxF0NnaleRHqPVHf4a2B5Q32/tBL7d0gbHaGmDTPQq7hRSfDWwPKG+39ok2feOy5hRQy6lagK0G7fpEhzTkVR1mrNEuYQPAoDvTKMu2sELBKS2CQDQmjala9UUEtMWatQSiTcUo6APqJPUEQSXh/nA/pf+S4FLuTrjMy0tNCcQTnuVxT3GM90X/M+y9nZgTZxE4U2wJIx5tiNgrFco0MzZ8wP+Rf6I4ys6zX4tJ1cFc1lTuHnCaUr0gwYXtvXNybraUJQpKklSsVa5KpkQcso7uFpMzLTDaQkzALa6jYUcID9oUpXdBjSEwDl3BJttj+zD3swcCRzOIMYwQSs3tSbtBazw6l4h81WVN3F0A6osrPtC1+DTwTOJCBhBDZIpUKUCdtSkE+qHvyPjzv3PREEng2nFlpxvLChQUN/GrXzQCmwmqWyn7TWDLG2sGA5GNBP3Qa3bb4ABCSnClNDUVAxAZggjlbN0SmXrWWG3EMkhsKCVJbJABTQ1O0DM9JMElsXF4SZSpqgacOJynzTqcPMrZzwQWpMIl5R0shP8JJSE6gaCh56GCtoOxvHAJSrxGgbgotBLs50nDHv9ln0lalrODiNcKEhQJCVGuLNWIg51IqQd0Qn7Qm0pW0tABISFYgcXFSAnU5UpXrMFXg7K22n3FEBoUzO9Iqc91D2x5v7ZzTrbc21mCAFEbUnkq9UVNN3Z3gfsjNtNNtrNAsAE4H/bOOvqqNxu2XAmkuugwKBCFGpToc99Blpl0x6mrTtRkAOMBCSRktCqKIpTMnM5DbB1ZU5PvSKFt8GHSkAYuTkcOfUI5TQmRKve7yyUkHDgqNhpr86tKUgpo4SCckmLfzXH0xg6IkznmEHNv27TEJdRJ4wWEK2g5jZmVE1548uP22CPi6kEklIDahnhINPu7Nw5oIri3gnX1Kbcw4W204aCh1w5msUpvlabkw0FcHxHaCid5wHbuMDIbAN44pprqpqvZ2beUbnUYKDPi1niUKYWFcohKVVpVWHi6AVUrPb1RGs2etVpeBorqagt0xA01BQQR3RorkytNpJQNFsZ7+KtRFO2Hm7vp92szLYzqQ4N/FICunYYubOZkHWEu3ijA25UYILZGonYz4fsgKam5IKo9JlDmVQhamwefAQaV5od5EkhOJUk+lO8uqA7cEGzFmsKn5h5YCi2lsJFNDgqT00yEVljX8emJhLS2kYHCQNSRlUVrkeeINMD6jnlgri1uc2aTCQ1oLuYiJEwMUKCdsfyZf55/TBVceWbatN9tNcKULAqammJB164Gb2WY1LzS0IySaKA8UHOnbWCq6x/1h/nSr/CKUwQ+DoflHtha6zFzCYcwnEk6t3ndcrwfzgf0j/1LgSu/NSbb7a3gVNpzIArnTLKo20gwvbZFtmfL8u0pVEJAUACOSQRQnniq97L0+So/Ia9kQ8EOmNdlWy1KfYNF4YsA+qCM/HdW87e+67ygp1ta1J5JU3pnXxt8VMxfNLs4y4oFDLRJCRmcwRXLbplDCzL0+So/Ia9kcJtFpNj43JpKN4bwFPOFoFB15RLqjz3eSilZrM3BpvYEDnBInOBgFAvPaDExMrcbrhVhpUUOSQIsrnXgk5UPB3FxwmmFNdKg7eeK/3ss535B4JUfmP8Tsc5J66RFm7Hn2s1tqA8alUnoUKg9sBBe119PmnQq0RZySBAEHA4fzRXlj33fYllNEYlpADSjokbj0bP2hpK8ksmQeZWVl1wrIyqCVEGpPUYF6wqxHbvyO0K5sFAkkCJcHeYRqxfKzpeWbaZbLhGS+EGEHaTtqax2Yv1ZzzS2phrg0qGEBsYhToyoQaRSSwsPg2goprUKczViJwKCk6USMRTShzpEZ92zQ8xhCVNpoF1BFRwis1aEnDhg/avGohZ/wCCs7yeR16SZ7/29FaqvJI+93uYFfCUpXDQcvFWtd0KXvNIvShYm8dU0CFpTUimh11GnOIhtTFk4GapQSHOOPq1VVSjQHOqMtMogTipbgGgngyvVRTkoZHJW8nWvQBEGo4YyMkZtmpE3bpBvzOx7uin3PtyVlHVqdxUUkAYRXPFXfuinQ+kO486cJi56Yq9tIjwoWNQwBstEWdgqOqDN0T5I3evhZxnkPjhODDSkHi51JJ0rpmIVmX7Ybfex4yytZWjLjJJ1FK6GBaUsW0Hc0tqw+MripH3lUESBIWa18s9jUPmMZjrcPFHUDDArVc8lmPsNji5icIwxOBnyPeVc/DVtE648gKU04EJUk5HIajZUGvTE5F5LqtKLzTSuFNdEEZnpNE9Iikkkz7orLSSMG8t8JX76jn1RK967yeRNfkp9sXbUf4+SDUs1mmCbuABF8CQNCh21LSemHVur1UdBoBsA5gINLtq/wBYc50K9BBiqNl3i8ha/IR7Ytbo2VbQn+HmGVICkrqqgArhAGQOWkRSaQ7XNWtdWmaDgC0AMIABB2+Fo9BCoIeFGgvEJqCEUiHhRy5D1qXEsR+pLeBXjN8Xu5J7IHHbg23L5ykySPFJKO7NB6wI0SFAnUmHGFoUuI2mmLt6RscR6rJp2TtxJpMSLbv1kt5/ibPqiqcdsStHGH2T9VytPurSD3xt0cnpZlYotKVD6wB88CNnnXqE/T4zH1Mj8pI9MQsUErYR0mH0/aZB9FcP722P5X2sK9sazM3YsZfKl2j0IA81IiKuDd4/QAdClfqihs52HqnG8bpal4/SfZZibOsfbN16GFesx5MtYY1ffV9lkD0lxqCbg3eH0APSpR/yiUxdaxE8mXZ60A+esR+GOw9Vx43S0Lz+keyyRM1YoNEsOuH67tP7UJ9cWsixbyz8Wk0NDYrgs/xuZxqrEhKo5DaE/ZSB5hEiCNs5GvRK1eMg/TTn8xJ9MlmzPg9tp81mpig3VLh7KhI74JLKuBYrFDgLihtcNR+Hk90EtIUFbRYMYWfW4naaou3oGwwXlKEgUAoBpSHoIeFBVnJqCFSHhRy5f//Z"/>
          <p:cNvSpPr>
            <a:spLocks noChangeAspect="1" noChangeArrowheads="1"/>
          </p:cNvSpPr>
          <p:nvPr/>
        </p:nvSpPr>
        <p:spPr bwMode="auto">
          <a:xfrm>
            <a:off x="307975" y="-122238"/>
            <a:ext cx="1524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" name="AutoShape 26" descr="data:image/jpeg;base64,/9j/4AAQSkZJRgABAQAAAQABAAD/2wCEAAkGBggRERUUEhQUFRUWGBcYFxgWGCEdHBcbIBkdGBwcHhwgGygeHxkkHBcXKy8gJCgqLDgsGCAxNTAqNSYsLCkBCQoKDQwOGg8PGTUiHyQpNTIvNDI1NTU1LCkwKi0sNSw0MzQ1LDUwMCw1LjAsLC8tLCwvKiouLC0qLCwsLCosLP/AABEIADwAoAMBIgACEQEDEQH/xAAbAAABBQEBAAAAAAAAAAAAAAAGAAEEBQcDAv/EAEcQAAECAwUCCAcOBQUAAAAAAAECAwAEEQUGEiExQVETIjJhcYGRoQdSVLGywdEUFRYkM0JDYnKCkpPS4SM1c6LCJVODs8P/xAAaAQACAwEBAAAAAAAAAAAAAAADBAECBQAG/8QANBEAAQMBBgMHAgUFAAAAAAAAAQACEQMEEiExQVEFIpETYXGBocHRMvEUcpKx8CNDUmKy/9oADAMBAAIRAxEAPwDcYUVc9eayWFlDryEKABodaHTZEf4bXf8AKG+/2RUvaMyjts1dwkMJHgVeQoo/htd/yhvv9kQ7R8IthtCqVl07mx5yaARBqMGqu2xWlxgUz0KJ6iPDr7SBVSgkDUk0HaYzp69l5ZoEsNhlr/cOQA51q4vYIo5iVkySuZmXZhRzoykqGtOWsYaVyyGsCNcaD2WjS4Q4n+o6DsOY+cYDqtFm79WC39MlR3IqrzCkU73hVs0chp1XTQesnugQ91SiMIakcRIqkvlSyobwkUGw9hjz8JrYqA2Et15IbZSK7MuKSdDATaHb9AtKnwih/iT4uA/5lEi/CdPK+Sla9JUr0Uwwv7eM6Sg/A5Auu8N4FZcM/t0qNNdBs2xGenbWHLcfGh4ylDI6bdsDNd256JxvDKAw7NvUn4Rmb+3iGsn/AGOCGR4UZpPysrToUU+kmAs2haiSKuPJyBFVq0Oh10MSxb14EV/ivgClcQJp01ER27tz0C48LoH+20+ZHyjmW8Kdkq5aHUdQIHYa90XcnfCw3SAl9up2KOE99Iy739tBXyrLToqUnGyK1GZFUgGoGzWG902QsfxJVbfOws00qeKsEaEHopBW2h2/XBJ1OD0Tk0jwII9YK2pK0kVBqOaHrGPybBQQqUnFNEmgS8C3UjZXNs9EXrN9bdlaCcZxoP0goK9ChVB7oOK41Cy6vCHgxScHHY8p6H5WiQoHZK/1guJxF0NnaleRHqPVHf4a2B5Q32/tBL7d0gbHaGmDTPQq7hRSfDWwPKG+39ok2feOy5hRQy6lagK0G7fpEhzTkVR1mrNEuYQPAoDvTKMu2sELBKS2CQDQmjala9UUEtMWatQSiTcUo6APqJPUEQSXh/nA/pf+S4FLuTrjMy0tNCcQTnuVxT3GM90X/M+y9nZgTZxE4U2wJIx5tiNgrFco0MzZ8wP+Rf6I4ys6zX4tJ1cFc1lTuHnCaUr0gwYXtvXNybraUJQpKklSsVa5KpkQcso7uFpMzLTDaQkzALa6jYUcID9oUpXdBjSEwDl3BJttj+zD3swcCRzOIMYwQSs3tSbtBazw6l4h81WVN3F0A6osrPtC1+DTwTOJCBhBDZIpUKUCdtSkE+qHvyPjzv3PREEng2nFlpxvLChQUN/GrXzQCmwmqWyn7TWDLG2sGA5GNBP3Qa3bb4ABCSnClNDUVAxAZggjlbN0SmXrWWG3EMkhsKCVJbJABTQ1O0DM9JMElsXF4SZSpqgacOJynzTqcPMrZzwQWpMIl5R0shP8JJSE6gaCh56GCtoOxvHAJSrxGgbgotBLs50nDHv9ln0lalrODiNcKEhQJCVGuLNWIg51IqQd0Qn7Qm0pW0tABISFYgcXFSAnU5UpXrMFXg7K22n3FEBoUzO9Iqc91D2x5v7ZzTrbc21mCAFEbUnkq9UVNN3Z3gfsjNtNNtrNAsAE4H/bOOvqqNxu2XAmkuugwKBCFGpToc99Blpl0x6mrTtRkAOMBCSRktCqKIpTMnM5DbB1ZU5PvSKFt8GHSkAYuTkcOfUI5TQmRKve7yyUkHDgqNhpr86tKUgpo4SCckmLfzXH0xg6IkznmEHNv27TEJdRJ4wWEK2g5jZmVE1548uP22CPi6kEklIDahnhINPu7Nw5oIri3gnX1Kbcw4W204aCh1w5msUpvlabkw0FcHxHaCid5wHbuMDIbAN44pprqpqvZ2beUbnUYKDPi1niUKYWFcohKVVpVWHi6AVUrPb1RGs2etVpeBorqagt0xA01BQQR3RorkytNpJQNFsZ7+KtRFO2Hm7vp92szLYzqQ4N/FICunYYubOZkHWEu3ijA25UYILZGonYz4fsgKam5IKo9JlDmVQhamwefAQaV5od5EkhOJUk+lO8uqA7cEGzFmsKn5h5YCi2lsJFNDgqT00yEVljX8emJhLS2kYHCQNSRlUVrkeeINMD6jnlgri1uc2aTCQ1oLuYiJEwMUKCdsfyZf55/TBVceWbatN9tNcKULAqammJB164Gb2WY1LzS0IySaKA8UHOnbWCq6x/1h/nSr/CKUwQ+DoflHtha6zFzCYcwnEk6t3ndcrwfzgf0j/1LgSu/NSbb7a3gVNpzIArnTLKo20gwvbZFtmfL8u0pVEJAUACOSQRQnniq97L0+So/Ia9kQ8EOmNdlWy1KfYNF4YsA+qCM/HdW87e+67ygp1ta1J5JU3pnXxt8VMxfNLs4y4oFDLRJCRmcwRXLbplDCzL0+So/Ia9kcJtFpNj43JpKN4bwFPOFoFB15RLqjz3eSilZrM3BpvYEDnBInOBgFAvPaDExMrcbrhVhpUUOSQIsrnXgk5UPB3FxwmmFNdKg7eeK/3ss535B4JUfmP8Tsc5J66RFm7Hn2s1tqA8alUnoUKg9sBBe119PmnQq0RZySBAEHA4fzRXlj33fYllNEYlpADSjokbj0bP2hpK8ksmQeZWVl1wrIyqCVEGpPUYF6wqxHbvyO0K5sFAkkCJcHeYRqxfKzpeWbaZbLhGS+EGEHaTtqax2Yv1ZzzS2phrg0qGEBsYhToyoQaRSSwsPg2goprUKczViJwKCk6USMRTShzpEZ92zQ8xhCVNpoF1BFRwis1aEnDhg/avGohZ/wCCs7yeR16SZ7/29FaqvJI+93uYFfCUpXDQcvFWtd0KXvNIvShYm8dU0CFpTUimh11GnOIhtTFk4GapQSHOOPq1VVSjQHOqMtMogTipbgGgngyvVRTkoZHJW8nWvQBEGo4YyMkZtmpE3bpBvzOx7uin3PtyVlHVqdxUUkAYRXPFXfuinQ+kO486cJi56Yq9tIjwoWNQwBstEWdgqOqDN0T5I3evhZxnkPjhODDSkHi51JJ0rpmIVmX7Ybfex4yytZWjLjJJ1FK6GBaUsW0Hc0tqw+MripH3lUESBIWa18s9jUPmMZjrcPFHUDDArVc8lmPsNji5icIwxOBnyPeVc/DVtE648gKU04EJUk5HIajZUGvTE5F5LqtKLzTSuFNdEEZnpNE9Iikkkz7orLSSMG8t8JX76jn1RK967yeRNfkp9sXbUf4+SDUs1mmCbuABF8CQNCh21LSemHVur1UdBoBsA5gINLtq/wBYc50K9BBiqNl3i8ha/IR7Ytbo2VbQn+HmGVICkrqqgArhAGQOWkRSaQ7XNWtdWmaDgC0AMIABB2+Fo9BCoIeFGgvEJqCEUiHhRy5D1qXEsR+pLeBXjN8Xu5J7IHHbg23L5ykySPFJKO7NB6wI0SFAnUmHGFoUuI2mmLt6RscR6rJp2TtxJpMSLbv1kt5/ibPqiqcdsStHGH2T9VytPurSD3xt0cnpZlYotKVD6wB88CNnnXqE/T4zH1Mj8pI9MQsUErYR0mH0/aZB9FcP722P5X2sK9sazM3YsZfKl2j0IA81IiKuDd4/QAdClfqihs52HqnG8bpal4/SfZZibOsfbN16GFesx5MtYY1ffV9lkD0lxqCbg3eH0APSpR/yiUxdaxE8mXZ60A+esR+GOw9Vx43S0Lz+keyyRM1YoNEsOuH67tP7UJ9cWsixbyz8Wk0NDYrgs/xuZxqrEhKo5DaE/ZSB5hEiCNs5GvRK1eMg/TTn8xJ9MlmzPg9tp81mpig3VLh7KhI74JLKuBYrFDgLihtcNR+Hk90EtIUFbRYMYWfW4naaou3oGwwXlKEgUAoBpSHoIeFBVnJqCFSHhRy5f//Z"/>
          <p:cNvSpPr>
            <a:spLocks noChangeAspect="1" noChangeArrowheads="1"/>
          </p:cNvSpPr>
          <p:nvPr/>
        </p:nvSpPr>
        <p:spPr bwMode="auto">
          <a:xfrm>
            <a:off x="460375" y="30162"/>
            <a:ext cx="1524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30" name="Picture 34" descr="http://www.senaf.it/exo/imgCCS/13531_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t="25530" r="71" b="23077"/>
          <a:stretch/>
        </p:blipFill>
        <p:spPr bwMode="auto">
          <a:xfrm>
            <a:off x="3779912" y="2786360"/>
            <a:ext cx="1669624" cy="85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http://www.dermofarma.it/img/marchio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25" y="4890702"/>
            <a:ext cx="1595492" cy="8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italianprivatelabel.com/images/36743322feger_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08257"/>
            <a:ext cx="888694" cy="8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sellaDiTesto 30"/>
          <p:cNvSpPr txBox="1"/>
          <p:nvPr/>
        </p:nvSpPr>
        <p:spPr>
          <a:xfrm>
            <a:off x="0" y="-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Garamond" pitchFamily="18" charset="0"/>
              </a:rPr>
              <a:t>I principali partner industriali</a:t>
            </a:r>
            <a:endParaRPr lang="it-IT" sz="2400" b="1" dirty="0">
              <a:latin typeface="Garamond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6950" y="5158861"/>
            <a:ext cx="1796024" cy="71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670864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an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38241"/>
            <a:ext cx="13001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attuatori_unis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307" t="14804" r="12061" b="9715"/>
          <a:stretch/>
        </p:blipFill>
        <p:spPr bwMode="auto">
          <a:xfrm>
            <a:off x="849312" y="2554225"/>
            <a:ext cx="1346424" cy="130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Nuova imma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496" t="12010" r="13304" b="9409"/>
          <a:stretch>
            <a:fillRect/>
          </a:stretch>
        </p:blipFill>
        <p:spPr bwMode="auto">
          <a:xfrm>
            <a:off x="3707904" y="720303"/>
            <a:ext cx="1371586" cy="141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federico_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757" y="792534"/>
            <a:ext cx="1296193" cy="129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1255550" cy="107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1762125" cy="103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Logo_CNR_blu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2130" y="1052736"/>
            <a:ext cx="256745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0" y="-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Garamond" pitchFamily="18" charset="0"/>
              </a:rPr>
              <a:t>Gli organismi della ricerca e le strutture di TT</a:t>
            </a:r>
            <a:endParaRPr lang="it-IT" sz="2400" b="1" dirty="0">
              <a:latin typeface="Garamond" pitchFamily="18" charset="0"/>
            </a:endParaRPr>
          </a:p>
        </p:txBody>
      </p:sp>
      <p:pic>
        <p:nvPicPr>
          <p:cNvPr id="15" name="Picture 19" descr="logo ingle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118261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ttp://www.na.camcom.it/contents-sa/instance4/files/photo/215_15_logotecnapolibianc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1476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http://www.ilsannita.it/wp-content/uploads/2012/03/parco-scientifico_logo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19600"/>
            <a:ext cx="142221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730230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847740"/>
            <a:ext cx="87137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58850"/>
            <a:r>
              <a:rPr lang="it-IT" sz="2600" b="1" u="none" dirty="0">
                <a:solidFill>
                  <a:srgbClr val="0000FF"/>
                </a:solidFill>
                <a:latin typeface="Garamond" pitchFamily="18" charset="0"/>
              </a:rPr>
              <a:t>Linea d’intervento 1 </a:t>
            </a:r>
            <a:r>
              <a:rPr lang="it-IT" sz="2600" b="1" u="none" dirty="0" smtClean="0">
                <a:solidFill>
                  <a:srgbClr val="0000FF"/>
                </a:solidFill>
                <a:latin typeface="Garamond" pitchFamily="18" charset="0"/>
              </a:rPr>
              <a:t>– Attività di Ricerca Industriale e Sviluppo Sperimentale</a:t>
            </a:r>
            <a:endParaRPr lang="it-IT" sz="2600" u="none" dirty="0" smtClean="0">
              <a:solidFill>
                <a:srgbClr val="0000FF"/>
              </a:solidFill>
              <a:latin typeface="Garamond" pitchFamily="18" charset="0"/>
            </a:endParaRPr>
          </a:p>
          <a:p>
            <a:pPr algn="just" defTabSz="958850"/>
            <a:endParaRPr lang="it-IT" sz="2600" u="none" dirty="0">
              <a:solidFill>
                <a:schemeClr val="accent2"/>
              </a:solidFill>
              <a:latin typeface="Garamond" pitchFamily="18" charset="0"/>
            </a:endParaRPr>
          </a:p>
          <a:p>
            <a:pPr algn="just" defTabSz="958850"/>
            <a:r>
              <a:rPr lang="it-IT" sz="2600" u="none" dirty="0">
                <a:solidFill>
                  <a:schemeClr val="tx1"/>
                </a:solidFill>
                <a:latin typeface="Garamond" pitchFamily="18" charset="0"/>
              </a:rPr>
              <a:t>La linea d’intervento </a:t>
            </a:r>
            <a:r>
              <a:rPr lang="it-IT" sz="2600" u="none" dirty="0" smtClean="0">
                <a:solidFill>
                  <a:schemeClr val="tx1"/>
                </a:solidFill>
                <a:latin typeface="Garamond" pitchFamily="18" charset="0"/>
              </a:rPr>
              <a:t>1 prevede la realizzazione di n. 9 progetti di Ricerca Industriale e Sviluppo Sperimentale nei tre ambiti tematici di interesse del Distretto, di seguito indicati:</a:t>
            </a:r>
          </a:p>
          <a:p>
            <a:pPr algn="just" defTabSz="958850"/>
            <a:endParaRPr lang="it-IT" sz="2600" u="none" dirty="0">
              <a:solidFill>
                <a:schemeClr val="tx1"/>
              </a:solidFill>
              <a:latin typeface="Garamond" pitchFamily="18" charset="0"/>
            </a:endParaRPr>
          </a:p>
          <a:p>
            <a:pPr algn="just" defTabSz="958850"/>
            <a:r>
              <a:rPr lang="it-IT" sz="2600" b="1" u="none" dirty="0">
                <a:solidFill>
                  <a:srgbClr val="008000"/>
                </a:solidFill>
                <a:latin typeface="Garamond" pitchFamily="18" charset="0"/>
              </a:rPr>
              <a:t>1) Sviluppo e produzione di nutraceutici e cosmeceutici</a:t>
            </a:r>
          </a:p>
          <a:p>
            <a:pPr algn="just" defTabSz="958850"/>
            <a:r>
              <a:rPr lang="it-IT" sz="2600" b="1" u="none" dirty="0" smtClean="0">
                <a:solidFill>
                  <a:srgbClr val="008000"/>
                </a:solidFill>
                <a:latin typeface="Garamond" pitchFamily="18" charset="0"/>
              </a:rPr>
              <a:t>2) Diagnostica</a:t>
            </a:r>
            <a:r>
              <a:rPr lang="it-IT" sz="2600" b="1" u="none" dirty="0">
                <a:solidFill>
                  <a:srgbClr val="008000"/>
                </a:solidFill>
                <a:latin typeface="Garamond" pitchFamily="18" charset="0"/>
              </a:rPr>
              <a:t>, sistemi biosensori e tecnologie innovative per l’industria biomedicale</a:t>
            </a:r>
          </a:p>
          <a:p>
            <a:pPr algn="just" defTabSz="958850"/>
            <a:r>
              <a:rPr lang="it-IT" sz="2600" b="1" u="none" dirty="0">
                <a:solidFill>
                  <a:srgbClr val="008000"/>
                </a:solidFill>
                <a:latin typeface="Garamond" pitchFamily="18" charset="0"/>
              </a:rPr>
              <a:t>3) Sviluppo e sperimentazione di nuove </a:t>
            </a:r>
            <a:r>
              <a:rPr lang="it-IT" sz="2600" b="1" u="none" dirty="0" smtClean="0">
                <a:solidFill>
                  <a:srgbClr val="008000"/>
                </a:solidFill>
                <a:latin typeface="Garamond" pitchFamily="18" charset="0"/>
              </a:rPr>
              <a:t>terapie</a:t>
            </a:r>
            <a:endParaRPr lang="it-IT" sz="2600" b="1" u="none" dirty="0">
              <a:solidFill>
                <a:srgbClr val="008000"/>
              </a:solidFill>
              <a:latin typeface="Garamond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0" y="-465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Garamond" pitchFamily="18" charset="0"/>
              </a:rPr>
              <a:t>Le linee di intervento – le attività di R&amp;S del Distretto</a:t>
            </a:r>
            <a:endParaRPr lang="it-IT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334032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92" y="5949280"/>
            <a:ext cx="5020421" cy="8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0" y="-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Garamond" pitchFamily="18" charset="0"/>
              </a:rPr>
              <a:t>La linea di intervento 1 </a:t>
            </a:r>
            <a:r>
              <a:rPr lang="it-IT" sz="2400" b="1" dirty="0" err="1" smtClean="0">
                <a:latin typeface="Garamond" pitchFamily="18" charset="0"/>
              </a:rPr>
              <a:t>–</a:t>
            </a:r>
            <a:r>
              <a:rPr lang="it-IT" sz="2400" b="1" dirty="0" smtClean="0">
                <a:latin typeface="Garamond" pitchFamily="18" charset="0"/>
              </a:rPr>
              <a:t> I progetti di R&amp;S del Distretto</a:t>
            </a:r>
            <a:endParaRPr lang="it-IT" sz="2400" b="1" dirty="0">
              <a:latin typeface="Garamond" pitchFamily="18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2139778"/>
              </p:ext>
            </p:extLst>
          </p:nvPr>
        </p:nvGraphicFramePr>
        <p:xfrm>
          <a:off x="1259632" y="416503"/>
          <a:ext cx="6696745" cy="5544904"/>
        </p:xfrm>
        <a:graphic>
          <a:graphicData uri="http://schemas.openxmlformats.org/drawingml/2006/table">
            <a:tbl>
              <a:tblPr/>
              <a:tblGrid>
                <a:gridCol w="4849462"/>
                <a:gridCol w="1847283"/>
              </a:tblGrid>
              <a:tr h="526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Titolo progetto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Costo totale (euro)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</a:tr>
              <a:tr h="454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Strategie di recupero di composti bioattivi da biomasse di scarto dell’industria alimentare 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3.610.000,00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5822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Progettazione, sviluppo e produzione di cibi funzionali e/o arricchiti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7.833.000,000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454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Sviluppo e sperimentazione di molecole ad azione nutraceutica e cosmeceutica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9.165.000,00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454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Nuove strategie per la diagnostica medica e molecolare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5.651.000,00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454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Imaging</a:t>
                      </a:r>
                      <a:r>
                        <a:rPr lang="it-IT" sz="1400" dirty="0" smtClean="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it-IT" sz="1400" dirty="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non invasivo </a:t>
                      </a:r>
                      <a:r>
                        <a:rPr lang="it-IT" sz="1400" dirty="0" err="1">
                          <a:effectLst/>
                          <a:latin typeface="Garamond"/>
                          <a:ea typeface="Calibri"/>
                          <a:cs typeface="TimesNewRomanPSMT"/>
                        </a:rPr>
                        <a:t>pre</a:t>
                      </a:r>
                      <a:r>
                        <a:rPr lang="it-IT" sz="1400" dirty="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 e post-operatorio per l’impianto di protesi osteoarticolari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6.252.000,00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454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Materiali intelligenti e nuovi dispositivi per applicazioni in campo biomedicale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5.927.000,00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454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Applicazioni delle biotecnologie per la tracciabilità ed il monitoraggio dei prodotti alimentari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3.052.000,00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519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Sviluppo preclinico di nuove terapie e di strategie innovative per la produzione di molecole ad azione farmacologica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7.385.000,00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519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Valutazione preclinica e clinica di fase 1 di nuove molecole e/o di nuove indicazioni terapeutiche per molecole già approvate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4.670.000,00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4542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Costo totale Attività di R&amp;S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Garamond"/>
                          <a:ea typeface="Calibri"/>
                          <a:cs typeface="TimesNewRomanPSMT"/>
                        </a:rPr>
                        <a:t>53.545.000,00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1" marR="49081" marT="68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906940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omposi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2510</TotalTime>
  <Words>1469</Words>
  <Application>Microsoft Macintosh PowerPoint</Application>
  <PresentationFormat>Presentazione su schermo (4:3)</PresentationFormat>
  <Paragraphs>234</Paragraphs>
  <Slides>19</Slides>
  <Notes>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Chiaro</vt:lpstr>
      <vt:lpstr>EVENTO annuale pon ricerca e competitivita’ 2007-2013 ‘parliamo di risultati’</vt:lpstr>
      <vt:lpstr>La prima fase di aggregazione: La realizzazione dei Centri di competenza</vt:lpstr>
      <vt:lpstr>La seconda fase di aggregazione: La realizzazione del Distretto tecnologico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Campania Bioscience</dc:title>
  <dc:creator>Concetta</dc:creator>
  <cp:lastModifiedBy>Amleto D'Agostino</cp:lastModifiedBy>
  <cp:revision>230</cp:revision>
  <dcterms:created xsi:type="dcterms:W3CDTF">2012-11-15T16:13:32Z</dcterms:created>
  <dcterms:modified xsi:type="dcterms:W3CDTF">2012-11-15T16:16:03Z</dcterms:modified>
</cp:coreProperties>
</file>