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 id="2147483805" r:id="rId3"/>
    <p:sldMasterId id="2147483806" r:id="rId4"/>
  </p:sldMasterIdLst>
  <p:notesMasterIdLst>
    <p:notesMasterId r:id="rId31"/>
  </p:notesMasterIdLst>
  <p:sldIdLst>
    <p:sldId id="314" r:id="rId5"/>
    <p:sldId id="258" r:id="rId6"/>
    <p:sldId id="268" r:id="rId7"/>
    <p:sldId id="318" r:id="rId8"/>
    <p:sldId id="263" r:id="rId9"/>
    <p:sldId id="260" r:id="rId10"/>
    <p:sldId id="286" r:id="rId11"/>
    <p:sldId id="287" r:id="rId12"/>
    <p:sldId id="317" r:id="rId13"/>
    <p:sldId id="302" r:id="rId14"/>
    <p:sldId id="303" r:id="rId15"/>
    <p:sldId id="304" r:id="rId16"/>
    <p:sldId id="319" r:id="rId17"/>
    <p:sldId id="289" r:id="rId18"/>
    <p:sldId id="290" r:id="rId19"/>
    <p:sldId id="291" r:id="rId20"/>
    <p:sldId id="292" r:id="rId21"/>
    <p:sldId id="329" r:id="rId22"/>
    <p:sldId id="330" r:id="rId23"/>
    <p:sldId id="313" r:id="rId24"/>
    <p:sldId id="326" r:id="rId25"/>
    <p:sldId id="327" r:id="rId26"/>
    <p:sldId id="328" r:id="rId27"/>
    <p:sldId id="316" r:id="rId28"/>
    <p:sldId id="315" r:id="rId29"/>
    <p:sldId id="332" r:id="rId30"/>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BA42C"/>
  </p:clrMru>
</p:presentationPr>
</file>

<file path=ppt/tableStyles.xml><?xml version="1.0" encoding="utf-8"?>
<a:tblStyleLst xmlns:a="http://schemas.openxmlformats.org/drawingml/2006/main" def="{5C22544A-7EE6-4342-B048-85BDC9FD1C3A}">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5537" autoAdjust="0"/>
  </p:normalViewPr>
  <p:slideViewPr>
    <p:cSldViewPr>
      <p:cViewPr varScale="1">
        <p:scale>
          <a:sx n="106" d="100"/>
          <a:sy n="106" d="100"/>
        </p:scale>
        <p:origin x="-522" y="-84"/>
      </p:cViewPr>
      <p:guideLst>
        <p:guide orient="horz" pos="2160"/>
        <p:guide pos="2880"/>
      </p:guideLst>
    </p:cSldViewPr>
  </p:slideViewPr>
  <p:outlineViewPr>
    <p:cViewPr>
      <p:scale>
        <a:sx n="33" d="100"/>
        <a:sy n="33" d="100"/>
      </p:scale>
      <p:origin x="54" y="648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FC04E8E-4DD5-48C3-AE30-F0619AB35354}" type="datetimeFigureOut">
              <a:rPr lang="it-IT"/>
              <a:pPr>
                <a:defRPr/>
              </a:pPr>
              <a:t>16/11/2012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11B2B73-6492-44AE-8D4B-D97300EA7C3D}"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egnaposto immagine diapositiva 1"/>
          <p:cNvSpPr>
            <a:spLocks noGrp="1" noRot="1" noChangeAspect="1"/>
          </p:cNvSpPr>
          <p:nvPr>
            <p:ph type="sldImg"/>
          </p:nvPr>
        </p:nvSpPr>
        <p:spPr bwMode="auto">
          <a:noFill/>
          <a:ln>
            <a:solidFill>
              <a:srgbClr val="000000"/>
            </a:solidFill>
            <a:miter lim="800000"/>
            <a:headEnd/>
            <a:tailEnd/>
          </a:ln>
        </p:spPr>
      </p:sp>
      <p:sp>
        <p:nvSpPr>
          <p:cNvPr id="1741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5363"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E32B3C-BB1A-4080-9C1E-0E89C80B4082}" type="slidenum">
              <a:rPr lang="it-IT"/>
              <a:pPr fontAlgn="base">
                <a:spcBef>
                  <a:spcPct val="0"/>
                </a:spcBef>
                <a:spcAft>
                  <a:spcPct val="0"/>
                </a:spcAft>
                <a:defRPr/>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451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4515"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D1DD706-3145-4AAA-ACB0-BD43F3BFA3EC}" type="slidenum">
              <a:rPr lang="it-IT" sz="1200">
                <a:latin typeface="Calibri" pitchFamily="34" charset="0"/>
              </a:rPr>
              <a:pPr algn="r"/>
              <a:t>10</a:t>
            </a:fld>
            <a:endParaRPr lang="it-IT"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656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6563"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D43CDA4-594F-4760-AE6D-EDB03086DE0C}" type="slidenum">
              <a:rPr lang="it-IT" sz="1200">
                <a:latin typeface="Calibri" pitchFamily="34" charset="0"/>
              </a:rPr>
              <a:pPr algn="r"/>
              <a:t>11</a:t>
            </a:fld>
            <a:endParaRPr lang="it-IT"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861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8611"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078C8E5-83D5-428E-AD6A-B11A50F0F0AF}" type="slidenum">
              <a:rPr lang="it-IT" sz="1200">
                <a:latin typeface="Calibri" pitchFamily="34" charset="0"/>
              </a:rPr>
              <a:pPr algn="r"/>
              <a:t>12</a:t>
            </a:fld>
            <a:endParaRPr lang="it-IT"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854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Ridurre al minimo</a:t>
            </a:r>
          </a:p>
        </p:txBody>
      </p:sp>
      <p:sp>
        <p:nvSpPr>
          <p:cNvPr id="31747" name="Segnaposto numero diapositiva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BFF5AEA-8100-47BF-8801-51353A8F1ABE}" type="slidenum">
              <a:rPr lang="it-IT" sz="1200">
                <a:latin typeface="+mn-lt"/>
              </a:rPr>
              <a:pPr algn="r">
                <a:defRPr/>
              </a:pPr>
              <a:t>13</a:t>
            </a:fld>
            <a:endParaRPr lang="it-IT" sz="120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egnaposto immagine diapositiva 1"/>
          <p:cNvSpPr>
            <a:spLocks noGrp="1" noRot="1" noChangeAspect="1"/>
          </p:cNvSpPr>
          <p:nvPr>
            <p:ph type="sldImg"/>
          </p:nvPr>
        </p:nvSpPr>
        <p:spPr bwMode="auto">
          <a:noFill/>
          <a:ln>
            <a:solidFill>
              <a:srgbClr val="000000"/>
            </a:solidFill>
            <a:miter lim="800000"/>
            <a:headEnd/>
            <a:tailEnd/>
          </a:ln>
        </p:spPr>
      </p:sp>
      <p:sp>
        <p:nvSpPr>
          <p:cNvPr id="4198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3795"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02FBD4-3431-46C3-8917-C5ABD9F3C8F6}" type="slidenum">
              <a:rPr lang="it-IT"/>
              <a:pPr fontAlgn="base">
                <a:spcBef>
                  <a:spcPct val="0"/>
                </a:spcBef>
                <a:spcAft>
                  <a:spcPct val="0"/>
                </a:spcAft>
                <a:defRPr/>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egnaposto immagine diapositiva 1"/>
          <p:cNvSpPr>
            <a:spLocks noGrp="1" noRot="1" noChangeAspect="1"/>
          </p:cNvSpPr>
          <p:nvPr>
            <p:ph type="sldImg"/>
          </p:nvPr>
        </p:nvSpPr>
        <p:spPr bwMode="auto">
          <a:noFill/>
          <a:ln>
            <a:solidFill>
              <a:srgbClr val="000000"/>
            </a:solidFill>
            <a:miter lim="800000"/>
            <a:headEnd/>
            <a:tailEnd/>
          </a:ln>
        </p:spPr>
      </p:sp>
      <p:sp>
        <p:nvSpPr>
          <p:cNvPr id="4403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5843"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301750-562E-4A61-9BA3-E16265C0AEE5}" type="slidenum">
              <a:rPr lang="it-IT"/>
              <a:pPr fontAlgn="base">
                <a:spcBef>
                  <a:spcPct val="0"/>
                </a:spcBef>
                <a:spcAft>
                  <a:spcPct val="0"/>
                </a:spcAft>
                <a:defRPr/>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egnaposto immagine diapositiva 1"/>
          <p:cNvSpPr>
            <a:spLocks noGrp="1" noRot="1" noChangeAspect="1"/>
          </p:cNvSpPr>
          <p:nvPr>
            <p:ph type="sldImg"/>
          </p:nvPr>
        </p:nvSpPr>
        <p:spPr bwMode="auto">
          <a:noFill/>
          <a:ln>
            <a:solidFill>
              <a:srgbClr val="000000"/>
            </a:solidFill>
            <a:miter lim="800000"/>
            <a:headEnd/>
            <a:tailEnd/>
          </a:ln>
        </p:spPr>
      </p:sp>
      <p:sp>
        <p:nvSpPr>
          <p:cNvPr id="4608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7891"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1327BA-485B-4A8C-BCCC-859125CF311A}" type="slidenum">
              <a:rPr lang="it-IT"/>
              <a:pPr fontAlgn="base">
                <a:spcBef>
                  <a:spcPct val="0"/>
                </a:spcBef>
                <a:spcAft>
                  <a:spcPct val="0"/>
                </a:spcAft>
                <a:defRPr/>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egnaposto immagine diapositiva 1"/>
          <p:cNvSpPr>
            <a:spLocks noGrp="1" noRot="1" noChangeAspect="1"/>
          </p:cNvSpPr>
          <p:nvPr>
            <p:ph type="sldImg"/>
          </p:nvPr>
        </p:nvSpPr>
        <p:spPr bwMode="auto">
          <a:noFill/>
          <a:ln>
            <a:solidFill>
              <a:srgbClr val="000000"/>
            </a:solidFill>
            <a:miter lim="800000"/>
            <a:headEnd/>
            <a:tailEnd/>
          </a:ln>
        </p:spPr>
      </p:sp>
      <p:sp>
        <p:nvSpPr>
          <p:cNvPr id="4813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9939"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D7FC0B-A92E-415F-B213-48854B1193D8}" type="slidenum">
              <a:rPr lang="it-IT"/>
              <a:pPr fontAlgn="base">
                <a:spcBef>
                  <a:spcPct val="0"/>
                </a:spcBef>
                <a:spcAft>
                  <a:spcPct val="0"/>
                </a:spcAft>
                <a:defRPr/>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233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0179" name="Segnaposto numero diapositiva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3B67505-A854-4B1A-9365-E01870734806}" type="slidenum">
              <a:rPr lang="it-IT" sz="1200">
                <a:latin typeface="+mn-lt"/>
              </a:rPr>
              <a:pPr algn="r">
                <a:defRPr/>
              </a:pPr>
              <a:t>18</a:t>
            </a:fld>
            <a:endParaRPr lang="it-IT" sz="1200">
              <a:latin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643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9939" name="Segnaposto numero diapositiva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CB1F4C2-C89B-4E61-96A1-8A6A59BC4BE5}" type="slidenum">
              <a:rPr lang="it-IT" sz="1200">
                <a:latin typeface="+mn-lt"/>
              </a:rPr>
              <a:pPr algn="r">
                <a:defRPr/>
              </a:pPr>
              <a:t>19</a:t>
            </a:fld>
            <a:endParaRPr lang="it-IT"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p:spPr>
      </p:sp>
      <p:sp>
        <p:nvSpPr>
          <p:cNvPr id="1945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7411"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8276A0-F002-489B-88EC-5DD920291ADC}" type="slidenum">
              <a:rPr lang="it-IT"/>
              <a:pPr fontAlgn="base">
                <a:spcBef>
                  <a:spcPct val="0"/>
                </a:spcBef>
                <a:spcAft>
                  <a:spcPct val="0"/>
                </a:spcAft>
                <a:defRPr/>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immagine diapositiva 1"/>
          <p:cNvSpPr>
            <a:spLocks noGrp="1" noRot="1" noChangeAspect="1"/>
          </p:cNvSpPr>
          <p:nvPr>
            <p:ph type="sldImg"/>
          </p:nvPr>
        </p:nvSpPr>
        <p:spPr bwMode="auto">
          <a:noFill/>
          <a:ln>
            <a:solidFill>
              <a:srgbClr val="000000"/>
            </a:solidFill>
            <a:miter lim="800000"/>
            <a:headEnd/>
            <a:tailEnd/>
          </a:ln>
        </p:spPr>
      </p:sp>
      <p:sp>
        <p:nvSpPr>
          <p:cNvPr id="2355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Da comprimere e magari suddividere in più slides</a:t>
            </a:r>
          </a:p>
        </p:txBody>
      </p:sp>
      <p:sp>
        <p:nvSpPr>
          <p:cNvPr id="19459"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903A41-70A7-443D-867D-67EF2752638F}" type="slidenum">
              <a:rPr lang="it-IT"/>
              <a:pPr fontAlgn="base">
                <a:spcBef>
                  <a:spcPct val="0"/>
                </a:spcBef>
                <a:spcAft>
                  <a:spcPct val="0"/>
                </a:spcAft>
                <a:defRPr/>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414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34148"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03CBE14-C5C9-4F84-9D24-0AA704CA2336}" type="slidenum">
              <a:rPr lang="it-IT" sz="1200">
                <a:latin typeface="Calibri" pitchFamily="34" charset="0"/>
              </a:rPr>
              <a:pPr algn="r"/>
              <a:t>21</a:t>
            </a:fld>
            <a:endParaRPr lang="it-IT"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61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36196"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91A8657-03C9-4A05-9BE3-FA94362EF62F}" type="slidenum">
              <a:rPr lang="it-IT" sz="1200">
                <a:latin typeface="Calibri" pitchFamily="34" charset="0"/>
              </a:rPr>
              <a:pPr algn="r"/>
              <a:t>22</a:t>
            </a:fld>
            <a:endParaRPr lang="it-IT"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82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38244"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37550CD-152E-4977-BD3C-8F15A3690E17}" type="slidenum">
              <a:rPr lang="it-IT" sz="1200">
                <a:latin typeface="Calibri" pitchFamily="34" charset="0"/>
              </a:rPr>
              <a:pPr algn="r"/>
              <a:t>23</a:t>
            </a:fld>
            <a:endParaRPr lang="it-IT"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egnaposto immagine diapositiva 1"/>
          <p:cNvSpPr>
            <a:spLocks noGrp="1" noRot="1" noChangeAspect="1"/>
          </p:cNvSpPr>
          <p:nvPr>
            <p:ph type="sldImg"/>
          </p:nvPr>
        </p:nvSpPr>
        <p:spPr bwMode="auto">
          <a:noFill/>
          <a:ln>
            <a:solidFill>
              <a:srgbClr val="000000"/>
            </a:solidFill>
            <a:miter lim="800000"/>
            <a:headEnd/>
            <a:tailEnd/>
          </a:ln>
        </p:spPr>
      </p:sp>
      <p:sp>
        <p:nvSpPr>
          <p:cNvPr id="2560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Da comprimere e magari suddividere in più slides</a:t>
            </a:r>
          </a:p>
        </p:txBody>
      </p:sp>
      <p:sp>
        <p:nvSpPr>
          <p:cNvPr id="19459"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94B5EF-E4EA-478F-A7A7-1DD4D61B7511}" type="slidenum">
              <a:rPr lang="it-IT"/>
              <a:pPr fontAlgn="base">
                <a:spcBef>
                  <a:spcPct val="0"/>
                </a:spcBef>
                <a:spcAft>
                  <a:spcPct val="0"/>
                </a:spcAft>
                <a:defRPr/>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p:cNvSpPr>
          <p:nvPr>
            <p:ph type="sldImg"/>
          </p:nvPr>
        </p:nvSpPr>
        <p:spPr bwMode="auto">
          <a:noFill/>
          <a:ln>
            <a:solidFill>
              <a:srgbClr val="000000"/>
            </a:solidFill>
            <a:miter lim="800000"/>
            <a:headEnd/>
            <a:tailEnd/>
          </a:ln>
        </p:spPr>
      </p:sp>
      <p:sp>
        <p:nvSpPr>
          <p:cNvPr id="2765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Da comprimere e magari suddividere in più slides</a:t>
            </a:r>
          </a:p>
        </p:txBody>
      </p:sp>
      <p:sp>
        <p:nvSpPr>
          <p:cNvPr id="19459"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C1173D-1CDB-4FAA-BDD1-DD9DBE148C9A}" type="slidenum">
              <a:rPr lang="it-IT"/>
              <a:pPr fontAlgn="base">
                <a:spcBef>
                  <a:spcPct val="0"/>
                </a:spcBef>
                <a:spcAft>
                  <a:spcPct val="0"/>
                </a:spcAft>
                <a:defRPr/>
              </a:pPr>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257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5363" name="Segnaposto numero diapositiva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553E104-8A19-4A6B-8221-8F7AB8F97EFF}" type="slidenum">
              <a:rPr lang="it-IT" sz="1200">
                <a:latin typeface="+mn-lt"/>
              </a:rPr>
              <a:pPr algn="r">
                <a:defRPr/>
              </a:pPr>
              <a:t>26</a:t>
            </a:fld>
            <a:endParaRPr lang="it-IT"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immagine diapositiva 1"/>
          <p:cNvSpPr>
            <a:spLocks noGrp="1" noRot="1" noChangeAspect="1"/>
          </p:cNvSpPr>
          <p:nvPr>
            <p:ph type="sldImg"/>
          </p:nvPr>
        </p:nvSpPr>
        <p:spPr bwMode="auto">
          <a:noFill/>
          <a:ln>
            <a:solidFill>
              <a:srgbClr val="000000"/>
            </a:solidFill>
            <a:miter lim="800000"/>
            <a:headEnd/>
            <a:tailEnd/>
          </a:ln>
        </p:spPr>
      </p:sp>
      <p:sp>
        <p:nvSpPr>
          <p:cNvPr id="2150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Da comprimere e magari suddividere in più slides</a:t>
            </a:r>
          </a:p>
        </p:txBody>
      </p:sp>
      <p:sp>
        <p:nvSpPr>
          <p:cNvPr id="19459"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3EB94E-21AD-440F-ABE2-499955662542}" type="slidenum">
              <a:rPr lang="it-IT"/>
              <a:pPr fontAlgn="base">
                <a:spcBef>
                  <a:spcPct val="0"/>
                </a:spcBef>
                <a:spcAft>
                  <a:spcPct val="0"/>
                </a:spcAft>
                <a:defRPr/>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34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Da comprimere e magari suddividere in più slides</a:t>
            </a:r>
          </a:p>
        </p:txBody>
      </p:sp>
      <p:sp>
        <p:nvSpPr>
          <p:cNvPr id="19459" name="Segnaposto numero diapositiva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2F5F7CC-AC55-4FC5-BEF7-AABC4F7A9E19}" type="slidenum">
              <a:rPr lang="it-IT" sz="1200">
                <a:latin typeface="+mn-lt"/>
              </a:rPr>
              <a:pPr algn="r">
                <a:defRPr/>
              </a:pPr>
              <a:t>4</a:t>
            </a:fld>
            <a:endParaRPr lang="it-IT" sz="120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egnaposto immagine diapositiva 1"/>
          <p:cNvSpPr>
            <a:spLocks noGrp="1" noRot="1" noChangeAspect="1"/>
          </p:cNvSpPr>
          <p:nvPr>
            <p:ph type="sldImg"/>
          </p:nvPr>
        </p:nvSpPr>
        <p:spPr bwMode="auto">
          <a:noFill/>
          <a:ln>
            <a:solidFill>
              <a:srgbClr val="000000"/>
            </a:solidFill>
            <a:miter lim="800000"/>
            <a:headEnd/>
            <a:tailEnd/>
          </a:ln>
        </p:spPr>
      </p:sp>
      <p:sp>
        <p:nvSpPr>
          <p:cNvPr id="2969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150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051E6-2266-4239-A7D8-E5F15A7A5856}" type="slidenum">
              <a:rPr lang="it-IT"/>
              <a:pPr fontAlgn="base">
                <a:spcBef>
                  <a:spcPct val="0"/>
                </a:spcBef>
                <a:spcAft>
                  <a:spcPct val="0"/>
                </a:spcAft>
                <a:defRPr/>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egnaposto immagine diapositiva 1"/>
          <p:cNvSpPr>
            <a:spLocks noGrp="1" noRot="1" noChangeAspect="1"/>
          </p:cNvSpPr>
          <p:nvPr>
            <p:ph type="sldImg"/>
          </p:nvPr>
        </p:nvSpPr>
        <p:spPr bwMode="auto">
          <a:noFill/>
          <a:ln>
            <a:solidFill>
              <a:srgbClr val="000000"/>
            </a:solidFill>
            <a:miter lim="800000"/>
            <a:headEnd/>
            <a:tailEnd/>
          </a:ln>
        </p:spPr>
      </p:sp>
      <p:sp>
        <p:nvSpPr>
          <p:cNvPr id="3174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3555"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FB03FE-BC28-47CD-85F1-D809CE6B72A4}" type="slidenum">
              <a:rPr lang="it-IT"/>
              <a:pPr fontAlgn="base">
                <a:spcBef>
                  <a:spcPct val="0"/>
                </a:spcBef>
                <a:spcAft>
                  <a:spcPct val="0"/>
                </a:spcAft>
                <a:defRPr/>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egnaposto immagine diapositiva 1"/>
          <p:cNvSpPr>
            <a:spLocks noGrp="1" noRot="1" noChangeAspect="1"/>
          </p:cNvSpPr>
          <p:nvPr>
            <p:ph type="sldImg"/>
          </p:nvPr>
        </p:nvSpPr>
        <p:spPr bwMode="auto">
          <a:noFill/>
          <a:ln>
            <a:solidFill>
              <a:srgbClr val="000000"/>
            </a:solidFill>
            <a:miter lim="800000"/>
            <a:headEnd/>
            <a:tailEnd/>
          </a:ln>
        </p:spPr>
      </p:sp>
      <p:sp>
        <p:nvSpPr>
          <p:cNvPr id="3379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5603"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0B53D5-2B48-4770-804E-2A880B4C14C1}" type="slidenum">
              <a:rPr lang="it-IT"/>
              <a:pPr fontAlgn="base">
                <a:spcBef>
                  <a:spcPct val="0"/>
                </a:spcBef>
                <a:spcAft>
                  <a:spcPct val="0"/>
                </a:spcAft>
                <a:defRPr/>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immagine diapositiva 1"/>
          <p:cNvSpPr>
            <a:spLocks noGrp="1" noRot="1" noChangeAspect="1"/>
          </p:cNvSpPr>
          <p:nvPr>
            <p:ph type="sldImg"/>
          </p:nvPr>
        </p:nvSpPr>
        <p:spPr bwMode="auto">
          <a:noFill/>
          <a:ln>
            <a:solidFill>
              <a:srgbClr val="000000"/>
            </a:solidFill>
            <a:miter lim="800000"/>
            <a:headEnd/>
            <a:tailEnd/>
          </a:ln>
        </p:spPr>
      </p:sp>
      <p:sp>
        <p:nvSpPr>
          <p:cNvPr id="3584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7651"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312C47-3614-4A30-98DE-D5AECB8F0217}" type="slidenum">
              <a:rPr lang="it-IT"/>
              <a:pPr fontAlgn="base">
                <a:spcBef>
                  <a:spcPct val="0"/>
                </a:spcBef>
                <a:spcAft>
                  <a:spcPct val="0"/>
                </a:spcAft>
                <a:defRPr/>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p:cNvSpPr>
            <a:spLocks noGrp="1" noRot="1" noChangeAspect="1"/>
          </p:cNvSpPr>
          <p:nvPr>
            <p:ph type="sldImg"/>
          </p:nvPr>
        </p:nvSpPr>
        <p:spPr bwMode="auto">
          <a:noFill/>
          <a:ln>
            <a:solidFill>
              <a:srgbClr val="000000"/>
            </a:solidFill>
            <a:miter lim="800000"/>
            <a:headEnd/>
            <a:tailEnd/>
          </a:ln>
        </p:spPr>
      </p:sp>
      <p:sp>
        <p:nvSpPr>
          <p:cNvPr id="3789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Se si potesse animare</a:t>
            </a:r>
          </a:p>
        </p:txBody>
      </p:sp>
      <p:sp>
        <p:nvSpPr>
          <p:cNvPr id="29699"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DE3678-0FDB-41D4-8F39-03D9DBC04F2E}" type="slidenum">
              <a:rPr lang="it-IT"/>
              <a:pPr fontAlgn="base">
                <a:spcBef>
                  <a:spcPct val="0"/>
                </a:spcBef>
                <a:spcAft>
                  <a:spcPct val="0"/>
                </a:spcAft>
                <a:defRPr/>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4"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ttangolo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ttangolo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Connettore 1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ttangolo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e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e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8" name="Titolo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it-IT" smtClean="0"/>
              <a:t>Fare clic per modificare lo stile del titolo</a:t>
            </a:r>
            <a:endParaRPr lang="en-US"/>
          </a:p>
        </p:txBody>
      </p:sp>
      <p:sp>
        <p:nvSpPr>
          <p:cNvPr id="15" name="Segnaposto data 27"/>
          <p:cNvSpPr>
            <a:spLocks noGrp="1"/>
          </p:cNvSpPr>
          <p:nvPr>
            <p:ph type="dt" sz="half" idx="10"/>
          </p:nvPr>
        </p:nvSpPr>
        <p:spPr/>
        <p:txBody>
          <a:bodyPr/>
          <a:lstStyle>
            <a:lvl1pPr>
              <a:defRPr/>
            </a:lvl1pPr>
          </a:lstStyle>
          <a:p>
            <a:pPr>
              <a:defRPr/>
            </a:pPr>
            <a:fld id="{18ABA652-0775-4667-AE5F-F2979D3BCCF5}" type="datetimeFigureOut">
              <a:rPr lang="it-IT"/>
              <a:pPr>
                <a:defRPr/>
              </a:pPr>
              <a:t>16/11/2012</a:t>
            </a:fld>
            <a:endParaRPr lang="it-IT"/>
          </a:p>
        </p:txBody>
      </p:sp>
      <p:sp>
        <p:nvSpPr>
          <p:cNvPr id="16" name="Segnaposto piè di pagina 16"/>
          <p:cNvSpPr>
            <a:spLocks noGrp="1"/>
          </p:cNvSpPr>
          <p:nvPr>
            <p:ph type="ftr" sz="quarter" idx="11"/>
          </p:nvPr>
        </p:nvSpPr>
        <p:spPr/>
        <p:txBody>
          <a:bodyPr/>
          <a:lstStyle>
            <a:lvl1pPr>
              <a:defRPr/>
            </a:lvl1pPr>
          </a:lstStyle>
          <a:p>
            <a:pPr>
              <a:defRPr/>
            </a:pPr>
            <a:endParaRPr lang="it-IT"/>
          </a:p>
        </p:txBody>
      </p:sp>
      <p:sp>
        <p:nvSpPr>
          <p:cNvPr id="17" name="Segnaposto numero diapositiva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1C5441D9-A2EC-4E33-B64F-C9199D3DEFCA}" type="slidenum">
              <a:rPr lang="it-IT"/>
              <a:pPr>
                <a:defRPr/>
              </a:pPr>
              <a:t>‹#›</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66BB2E96-BF2F-47B2-AA0F-DD84A205DCD9}" type="datetimeFigureOut">
              <a:rPr lang="it-IT"/>
              <a:pPr>
                <a:defRPr/>
              </a:pPr>
              <a:t>16/11/2012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D2EADEC-A34A-4050-85C4-FD60F21EBCDC}" type="slidenum">
              <a:rPr lang="it-IT"/>
              <a:pPr>
                <a:defRPr/>
              </a:pPr>
              <a:t>‹#›</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2"/>
      </p:bgRef>
    </p:bg>
    <p:spTree>
      <p:nvGrpSpPr>
        <p:cNvPr id="1" name=""/>
        <p:cNvGrpSpPr/>
        <p:nvPr/>
      </p:nvGrpSpPr>
      <p:grpSpPr>
        <a:xfrm>
          <a:off x="0" y="0"/>
          <a:ext cx="0" cy="0"/>
          <a:chOff x="0" y="0"/>
          <a:chExt cx="0" cy="0"/>
        </a:xfrm>
      </p:grpSpPr>
      <p:sp>
        <p:nvSpPr>
          <p:cNvPr id="4"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ttangolo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ttangolo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ttangolo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Connettore 1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Ovale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e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egnaposto testo verticale 2"/>
          <p:cNvSpPr>
            <a:spLocks noGrp="1"/>
          </p:cNvSpPr>
          <p:nvPr>
            <p:ph type="body" orient="vert" idx="1"/>
          </p:nvPr>
        </p:nvSpPr>
        <p:spPr>
          <a:xfrm>
            <a:off x="304800" y="304800"/>
            <a:ext cx="6553200" cy="5821366"/>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 name="Titolo verticale 1"/>
          <p:cNvSpPr>
            <a:spLocks noGrp="1"/>
          </p:cNvSpPr>
          <p:nvPr>
            <p:ph type="title" orient="vert"/>
          </p:nvPr>
        </p:nvSpPr>
        <p:spPr>
          <a:xfrm>
            <a:off x="7391400" y="304801"/>
            <a:ext cx="1447800" cy="5851525"/>
          </a:xfrm>
        </p:spPr>
        <p:txBody>
          <a:bodyPr vert="eaVert"/>
          <a:lstStyle/>
          <a:p>
            <a:r>
              <a:rPr lang="it-IT" smtClean="0"/>
              <a:t>Fare clic per modificare lo stile del titolo</a:t>
            </a:r>
            <a:endParaRPr lang="en-US"/>
          </a:p>
        </p:txBody>
      </p:sp>
      <p:sp>
        <p:nvSpPr>
          <p:cNvPr id="13" name="Segnaposto numero diapositiva 5"/>
          <p:cNvSpPr>
            <a:spLocks noGrp="1"/>
          </p:cNvSpPr>
          <p:nvPr>
            <p:ph type="sldNum" sz="quarter" idx="10"/>
          </p:nvPr>
        </p:nvSpPr>
        <p:spPr>
          <a:xfrm>
            <a:off x="6915150" y="3009900"/>
            <a:ext cx="457200" cy="441325"/>
          </a:xfrm>
        </p:spPr>
        <p:txBody>
          <a:bodyPr/>
          <a:lstStyle>
            <a:lvl1pPr>
              <a:defRPr/>
            </a:lvl1pPr>
          </a:lstStyle>
          <a:p>
            <a:pPr>
              <a:defRPr/>
            </a:pPr>
            <a:fld id="{0DC8287B-DF71-4CAB-81DB-85D1AC2C2DCB}" type="slidenum">
              <a:rPr lang="it-IT"/>
              <a:pPr>
                <a:defRPr/>
              </a:pPr>
              <a:t>‹#›</a:t>
            </a:fld>
            <a:endParaRPr lang="it-IT"/>
          </a:p>
        </p:txBody>
      </p:sp>
      <p:sp>
        <p:nvSpPr>
          <p:cNvPr id="14" name="Segnaposto data 3"/>
          <p:cNvSpPr>
            <a:spLocks noGrp="1"/>
          </p:cNvSpPr>
          <p:nvPr>
            <p:ph type="dt" sz="half" idx="11"/>
          </p:nvPr>
        </p:nvSpPr>
        <p:spPr/>
        <p:txBody>
          <a:bodyPr/>
          <a:lstStyle>
            <a:lvl1pPr>
              <a:defRPr/>
            </a:lvl1pPr>
          </a:lstStyle>
          <a:p>
            <a:pPr>
              <a:defRPr/>
            </a:pPr>
            <a:fld id="{851FAD97-566E-47AF-B270-3BD67DEAEFA3}" type="datetimeFigureOut">
              <a:rPr lang="it-IT"/>
              <a:pPr>
                <a:defRPr/>
              </a:pPr>
              <a:t>16/11/2012</a:t>
            </a:fld>
            <a:endParaRPr lang="it-IT"/>
          </a:p>
        </p:txBody>
      </p:sp>
      <p:sp>
        <p:nvSpPr>
          <p:cNvPr id="15" name="Segnaposto piè di pagina 4"/>
          <p:cNvSpPr>
            <a:spLocks noGrp="1"/>
          </p:cNvSpPr>
          <p:nvPr>
            <p:ph type="ftr" sz="quarter" idx="12"/>
          </p:nvPr>
        </p:nvSpPr>
        <p:spPr/>
        <p:txBody>
          <a:bodyPr/>
          <a:lstStyle>
            <a:lvl1pPr>
              <a:defRPr/>
            </a:lvl1pPr>
          </a:lstStyle>
          <a:p>
            <a:pPr>
              <a:defRPr/>
            </a:pPr>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fld id="{8A106809-6B7F-4004-B464-79E3AFA96EBF}" type="datetimeFigureOut">
              <a:rPr lang="it-IT"/>
              <a:pPr>
                <a:defRPr/>
              </a:pPr>
              <a:t>16/11/2012</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B3AAC907-48AC-428A-B010-6BECCEB1E421}" type="slidenum">
              <a:rPr lang="it-IT"/>
              <a:pPr>
                <a:defRPr/>
              </a:pPr>
              <a:t>‹#›</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1F72D8B5-17EE-4F89-B36F-8097B403A379}" type="datetimeFigureOut">
              <a:rPr lang="it-IT"/>
              <a:pPr>
                <a:defRPr/>
              </a:pPr>
              <a:t>16/11/2012</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35562B99-5F81-4B58-B84B-27CBBF88F28F}" type="slidenum">
              <a:rPr lang="it-IT"/>
              <a:pPr>
                <a:defRPr/>
              </a:pPr>
              <a:t>‹#›</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51C84AB-D779-4CF3-8A40-7680D72DC686}" type="datetimeFigureOut">
              <a:rPr lang="it-IT"/>
              <a:pPr>
                <a:defRPr/>
              </a:pPr>
              <a:t>16/11/2012</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323CD6D6-8968-4B62-9133-EA30C47F6A86}" type="slidenum">
              <a:rPr lang="it-IT"/>
              <a:pPr>
                <a:defRPr/>
              </a:pPr>
              <a:t>‹#›</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301625" y="1524000"/>
            <a:ext cx="419100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5025" y="1524000"/>
            <a:ext cx="419100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p:cNvSpPr>
            <a:spLocks noGrp="1"/>
          </p:cNvSpPr>
          <p:nvPr>
            <p:ph type="dt" sz="half" idx="10"/>
          </p:nvPr>
        </p:nvSpPr>
        <p:spPr/>
        <p:txBody>
          <a:bodyPr/>
          <a:lstStyle>
            <a:lvl1pPr>
              <a:defRPr/>
            </a:lvl1pPr>
          </a:lstStyle>
          <a:p>
            <a:pPr>
              <a:defRPr/>
            </a:pPr>
            <a:fld id="{A6744CA8-9D38-492C-B058-E6FD2F282235}" type="datetimeFigureOut">
              <a:rPr lang="it-IT"/>
              <a:pPr>
                <a:defRPr/>
              </a:pPr>
              <a:t>16/11/2012</a:t>
            </a:fld>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pPr>
              <a:defRPr/>
            </a:pPr>
            <a:fld id="{2778946E-6CF0-4038-996D-D3946881F04B}" type="slidenum">
              <a:rPr lang="it-IT"/>
              <a:pPr>
                <a:defRPr/>
              </a:pPr>
              <a:t>‹#›</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p:cNvSpPr>
            <a:spLocks noGrp="1"/>
          </p:cNvSpPr>
          <p:nvPr>
            <p:ph type="dt" sz="half" idx="10"/>
          </p:nvPr>
        </p:nvSpPr>
        <p:spPr/>
        <p:txBody>
          <a:bodyPr/>
          <a:lstStyle>
            <a:lvl1pPr>
              <a:defRPr/>
            </a:lvl1pPr>
          </a:lstStyle>
          <a:p>
            <a:pPr>
              <a:defRPr/>
            </a:pPr>
            <a:fld id="{4CEFB978-FA0F-41B0-B0A9-3435EA331FBF}" type="datetimeFigureOut">
              <a:rPr lang="it-IT"/>
              <a:pPr>
                <a:defRPr/>
              </a:pPr>
              <a:t>16/11/2012</a:t>
            </a:fld>
            <a:endParaRPr lang="it-IT"/>
          </a:p>
        </p:txBody>
      </p:sp>
      <p:sp>
        <p:nvSpPr>
          <p:cNvPr id="8" name="Footer Placeholder 7"/>
          <p:cNvSpPr>
            <a:spLocks noGrp="1"/>
          </p:cNvSpPr>
          <p:nvPr>
            <p:ph type="ftr" sz="quarter" idx="11"/>
          </p:nvPr>
        </p:nvSpPr>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pPr>
              <a:defRPr/>
            </a:pPr>
            <a:fld id="{ABDD2F48-03E5-4652-9668-5342451553A7}" type="slidenum">
              <a:rPr lang="it-IT"/>
              <a:pPr>
                <a:defRPr/>
              </a:pPr>
              <a:t>‹#›</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2"/>
          <p:cNvSpPr>
            <a:spLocks noGrp="1"/>
          </p:cNvSpPr>
          <p:nvPr>
            <p:ph type="dt" sz="half" idx="10"/>
          </p:nvPr>
        </p:nvSpPr>
        <p:spPr/>
        <p:txBody>
          <a:bodyPr/>
          <a:lstStyle>
            <a:lvl1pPr>
              <a:defRPr/>
            </a:lvl1pPr>
          </a:lstStyle>
          <a:p>
            <a:pPr>
              <a:defRPr/>
            </a:pPr>
            <a:fld id="{C0D9AFFA-4EC9-4E04-8B3D-9C54141A15B6}" type="datetimeFigureOut">
              <a:rPr lang="it-IT"/>
              <a:pPr>
                <a:defRPr/>
              </a:pPr>
              <a:t>16/11/2012</a:t>
            </a:fld>
            <a:endParaRPr lang="it-IT"/>
          </a:p>
        </p:txBody>
      </p:sp>
      <p:sp>
        <p:nvSpPr>
          <p:cNvPr id="4" name="Footer Placeholder 3"/>
          <p:cNvSpPr>
            <a:spLocks noGrp="1"/>
          </p:cNvSpPr>
          <p:nvPr>
            <p:ph type="ftr" sz="quarter" idx="11"/>
          </p:nvPr>
        </p:nvSpPr>
        <p:spPr/>
        <p:txBody>
          <a:bodyPr/>
          <a:lstStyle>
            <a:lvl1pPr>
              <a:defRPr/>
            </a:lvl1pPr>
          </a:lstStyle>
          <a:p>
            <a:pPr>
              <a:defRPr/>
            </a:pPr>
            <a:endParaRPr lang="it-IT"/>
          </a:p>
        </p:txBody>
      </p:sp>
      <p:sp>
        <p:nvSpPr>
          <p:cNvPr id="5" name="Slide Number Placeholder 4"/>
          <p:cNvSpPr>
            <a:spLocks noGrp="1"/>
          </p:cNvSpPr>
          <p:nvPr>
            <p:ph type="sldNum" sz="quarter" idx="12"/>
          </p:nvPr>
        </p:nvSpPr>
        <p:spPr/>
        <p:txBody>
          <a:bodyPr/>
          <a:lstStyle>
            <a:lvl1pPr>
              <a:defRPr/>
            </a:lvl1pPr>
          </a:lstStyle>
          <a:p>
            <a:pPr>
              <a:defRPr/>
            </a:pPr>
            <a:fld id="{8A2ADD69-F77C-42CE-8FFD-B6E51B80C736}" type="slidenum">
              <a:rPr lang="it-IT"/>
              <a:pPr>
                <a:defRPr/>
              </a:pPr>
              <a:t>‹#›</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96FE82B-36E7-4D8D-AEFC-5F5C91311FBB}" type="datetimeFigureOut">
              <a:rPr lang="it-IT"/>
              <a:pPr>
                <a:defRPr/>
              </a:pPr>
              <a:t>16/11/2012</a:t>
            </a:fld>
            <a:endParaRPr lang="it-IT"/>
          </a:p>
        </p:txBody>
      </p:sp>
      <p:sp>
        <p:nvSpPr>
          <p:cNvPr id="3" name="Footer Placeholder 2"/>
          <p:cNvSpPr>
            <a:spLocks noGrp="1"/>
          </p:cNvSpPr>
          <p:nvPr>
            <p:ph type="ftr" sz="quarter" idx="11"/>
          </p:nvPr>
        </p:nvSpPr>
        <p:spPr/>
        <p:txBody>
          <a:bodyPr/>
          <a:lstStyle>
            <a:lvl1pPr>
              <a:defRPr/>
            </a:lvl1pPr>
          </a:lstStyle>
          <a:p>
            <a:pPr>
              <a:defRPr/>
            </a:pPr>
            <a:endParaRPr lang="it-IT"/>
          </a:p>
        </p:txBody>
      </p:sp>
      <p:sp>
        <p:nvSpPr>
          <p:cNvPr id="4" name="Slide Number Placeholder 3"/>
          <p:cNvSpPr>
            <a:spLocks noGrp="1"/>
          </p:cNvSpPr>
          <p:nvPr>
            <p:ph type="sldNum" sz="quarter" idx="12"/>
          </p:nvPr>
        </p:nvSpPr>
        <p:spPr/>
        <p:txBody>
          <a:bodyPr/>
          <a:lstStyle>
            <a:lvl1pPr>
              <a:defRPr/>
            </a:lvl1pPr>
          </a:lstStyle>
          <a:p>
            <a:pPr>
              <a:defRPr/>
            </a:pPr>
            <a:fld id="{4A651080-7383-4FB5-B52C-2C86A9229687}" type="slidenum">
              <a:rPr lang="it-IT"/>
              <a:pPr>
                <a:defRPr/>
              </a:pPr>
              <a:t>‹#›</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A11D5A59-C0C7-419F-9727-DFB2CD23EEC4}" type="datetimeFigureOut">
              <a:rPr lang="it-IT"/>
              <a:pPr>
                <a:defRPr/>
              </a:pPr>
              <a:t>16/11/2012</a:t>
            </a:fld>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pPr>
              <a:defRPr/>
            </a:pPr>
            <a:fld id="{58F929C8-90FB-4CB4-8BCF-D14F18CC63F2}"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lang="it-IT" smtClean="0"/>
              <a:t>Fare clic per modificare lo stile del titolo</a:t>
            </a:r>
            <a:endParaRPr lang="en-US"/>
          </a:p>
        </p:txBody>
      </p:sp>
      <p:sp>
        <p:nvSpPr>
          <p:cNvPr id="8" name="Segnaposto contenuto 7"/>
          <p:cNvSpPr>
            <a:spLocks noGrp="1"/>
          </p:cNvSpPr>
          <p:nvPr>
            <p:ph sz="quarter" idx="1"/>
          </p:nvPr>
        </p:nvSpPr>
        <p:spPr>
          <a:xfrm>
            <a:off x="301752" y="1527048"/>
            <a:ext cx="850392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7094834F-33AB-4559-BC76-9E91020E37EB}" type="datetimeFigureOut">
              <a:rPr lang="it-IT"/>
              <a:pPr>
                <a:defRPr/>
              </a:pPr>
              <a:t>16/11/2012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4362450" y="1027113"/>
            <a:ext cx="457200" cy="441325"/>
          </a:xfrm>
        </p:spPr>
        <p:txBody>
          <a:bodyPr/>
          <a:lstStyle>
            <a:lvl1pPr>
              <a:defRPr/>
            </a:lvl1pPr>
          </a:lstStyle>
          <a:p>
            <a:pPr>
              <a:defRPr/>
            </a:pPr>
            <a:fld id="{C4819FD9-BC41-4D15-A590-13A7DB92D833}" type="slidenum">
              <a:rPr lang="it-IT"/>
              <a:pPr>
                <a:defRPr/>
              </a:pPr>
              <a:t>‹#›</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061A4628-BFED-4150-9B43-DE06185D534D}" type="datetimeFigureOut">
              <a:rPr lang="it-IT"/>
              <a:pPr>
                <a:defRPr/>
              </a:pPr>
              <a:t>16/11/2012</a:t>
            </a:fld>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pPr>
              <a:defRPr/>
            </a:pPr>
            <a:fld id="{C8388B96-8AF8-4372-99CA-4E56ED0FB462}" type="slidenum">
              <a:rPr lang="it-IT"/>
              <a:pPr>
                <a:defRPr/>
              </a:pPr>
              <a:t>‹#›</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D9B5050C-66A9-4CA8-88CA-F1534AA1FC1A}" type="datetimeFigureOut">
              <a:rPr lang="it-IT"/>
              <a:pPr>
                <a:defRPr/>
              </a:pPr>
              <a:t>16/11/2012</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5A0A06D0-802E-4F82-801F-FB029BA40349}" type="slidenum">
              <a:rPr lang="it-IT"/>
              <a:pPr>
                <a:defRPr/>
              </a:pPr>
              <a:t>‹#›</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228600"/>
            <a:ext cx="2133600" cy="5894388"/>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301625" y="228600"/>
            <a:ext cx="6248400" cy="5894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5F54E7D4-24E8-418B-A0D0-09B346A7D2C0}" type="datetimeFigureOut">
              <a:rPr lang="it-IT"/>
              <a:pPr>
                <a:defRPr/>
              </a:pPr>
              <a:t>16/11/2012</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30F6993B-632C-48E4-B62F-98049FF23699}" type="slidenum">
              <a:rPr lang="it-IT"/>
              <a:pPr>
                <a:defRPr/>
              </a:pPr>
              <a:t>‹#›</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fld id="{F514CB78-EC99-490E-8C73-DC480266A1A4}" type="datetimeFigureOut">
              <a:rPr lang="it-IT"/>
              <a:pPr>
                <a:defRPr/>
              </a:pPr>
              <a:t>16/11/2012</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BD231A03-7E17-4FB8-94C5-F4F0D73661DF}" type="slidenum">
              <a:rPr lang="it-IT"/>
              <a:pPr>
                <a:defRPr/>
              </a:pPr>
              <a:t>‹#›</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BBD04900-AAB2-4303-8172-3AE727087B1F}" type="datetimeFigureOut">
              <a:rPr lang="it-IT"/>
              <a:pPr>
                <a:defRPr/>
              </a:pPr>
              <a:t>16/11/2012</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B3AA792C-1123-48AE-8137-61503B65A839}" type="slidenum">
              <a:rPr lang="it-IT"/>
              <a:pPr>
                <a:defRPr/>
              </a:pPr>
              <a:t>‹#›</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9A1D53D-613B-4C15-9D1E-722B6D36F352}" type="datetimeFigureOut">
              <a:rPr lang="it-IT"/>
              <a:pPr>
                <a:defRPr/>
              </a:pPr>
              <a:t>16/11/2012</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2008BCAD-907D-4C94-B2EE-B3505D41D20C}" type="slidenum">
              <a:rPr lang="it-IT"/>
              <a:pPr>
                <a:defRPr/>
              </a:pPr>
              <a:t>‹#›</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301625" y="1524000"/>
            <a:ext cx="419100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5025" y="1524000"/>
            <a:ext cx="419100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p:cNvSpPr>
            <a:spLocks noGrp="1"/>
          </p:cNvSpPr>
          <p:nvPr>
            <p:ph type="dt" sz="half" idx="10"/>
          </p:nvPr>
        </p:nvSpPr>
        <p:spPr/>
        <p:txBody>
          <a:bodyPr/>
          <a:lstStyle>
            <a:lvl1pPr>
              <a:defRPr/>
            </a:lvl1pPr>
          </a:lstStyle>
          <a:p>
            <a:pPr>
              <a:defRPr/>
            </a:pPr>
            <a:fld id="{2AA48B3B-3E66-430F-812E-BB6312F0F03F}" type="datetimeFigureOut">
              <a:rPr lang="it-IT"/>
              <a:pPr>
                <a:defRPr/>
              </a:pPr>
              <a:t>16/11/2012</a:t>
            </a:fld>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pPr>
              <a:defRPr/>
            </a:pPr>
            <a:fld id="{792A3704-7EF7-4823-906F-73B72DA7114D}" type="slidenum">
              <a:rPr lang="it-IT"/>
              <a:pPr>
                <a:defRPr/>
              </a:pPr>
              <a:t>‹#›</a:t>
            </a:fld>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p:cNvSpPr>
            <a:spLocks noGrp="1"/>
          </p:cNvSpPr>
          <p:nvPr>
            <p:ph type="dt" sz="half" idx="10"/>
          </p:nvPr>
        </p:nvSpPr>
        <p:spPr/>
        <p:txBody>
          <a:bodyPr/>
          <a:lstStyle>
            <a:lvl1pPr>
              <a:defRPr/>
            </a:lvl1pPr>
          </a:lstStyle>
          <a:p>
            <a:pPr>
              <a:defRPr/>
            </a:pPr>
            <a:fld id="{E0E5F17A-BE53-436A-AAD4-054DEB6FB97F}" type="datetimeFigureOut">
              <a:rPr lang="it-IT"/>
              <a:pPr>
                <a:defRPr/>
              </a:pPr>
              <a:t>16/11/2012</a:t>
            </a:fld>
            <a:endParaRPr lang="it-IT"/>
          </a:p>
        </p:txBody>
      </p:sp>
      <p:sp>
        <p:nvSpPr>
          <p:cNvPr id="8" name="Footer Placeholder 7"/>
          <p:cNvSpPr>
            <a:spLocks noGrp="1"/>
          </p:cNvSpPr>
          <p:nvPr>
            <p:ph type="ftr" sz="quarter" idx="11"/>
          </p:nvPr>
        </p:nvSpPr>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pPr>
              <a:defRPr/>
            </a:pPr>
            <a:fld id="{8CD54300-1324-426E-99D8-790CEF5DE133}" type="slidenum">
              <a:rPr lang="it-IT"/>
              <a:pPr>
                <a:defRPr/>
              </a:pPr>
              <a:t>‹#›</a:t>
            </a:fld>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2"/>
          <p:cNvSpPr>
            <a:spLocks noGrp="1"/>
          </p:cNvSpPr>
          <p:nvPr>
            <p:ph type="dt" sz="half" idx="10"/>
          </p:nvPr>
        </p:nvSpPr>
        <p:spPr/>
        <p:txBody>
          <a:bodyPr/>
          <a:lstStyle>
            <a:lvl1pPr>
              <a:defRPr/>
            </a:lvl1pPr>
          </a:lstStyle>
          <a:p>
            <a:pPr>
              <a:defRPr/>
            </a:pPr>
            <a:fld id="{5992E9E2-643A-4180-8793-9A46DF411229}" type="datetimeFigureOut">
              <a:rPr lang="it-IT"/>
              <a:pPr>
                <a:defRPr/>
              </a:pPr>
              <a:t>16/11/2012</a:t>
            </a:fld>
            <a:endParaRPr lang="it-IT"/>
          </a:p>
        </p:txBody>
      </p:sp>
      <p:sp>
        <p:nvSpPr>
          <p:cNvPr id="4" name="Footer Placeholder 3"/>
          <p:cNvSpPr>
            <a:spLocks noGrp="1"/>
          </p:cNvSpPr>
          <p:nvPr>
            <p:ph type="ftr" sz="quarter" idx="11"/>
          </p:nvPr>
        </p:nvSpPr>
        <p:spPr/>
        <p:txBody>
          <a:bodyPr/>
          <a:lstStyle>
            <a:lvl1pPr>
              <a:defRPr/>
            </a:lvl1pPr>
          </a:lstStyle>
          <a:p>
            <a:pPr>
              <a:defRPr/>
            </a:pPr>
            <a:endParaRPr lang="it-IT"/>
          </a:p>
        </p:txBody>
      </p:sp>
      <p:sp>
        <p:nvSpPr>
          <p:cNvPr id="5" name="Slide Number Placeholder 4"/>
          <p:cNvSpPr>
            <a:spLocks noGrp="1"/>
          </p:cNvSpPr>
          <p:nvPr>
            <p:ph type="sldNum" sz="quarter" idx="12"/>
          </p:nvPr>
        </p:nvSpPr>
        <p:spPr/>
        <p:txBody>
          <a:bodyPr/>
          <a:lstStyle>
            <a:lvl1pPr>
              <a:defRPr/>
            </a:lvl1pPr>
          </a:lstStyle>
          <a:p>
            <a:pPr>
              <a:defRPr/>
            </a:pPr>
            <a:fld id="{B618660F-6138-4921-A175-292398A2C8BE}" type="slidenum">
              <a:rPr lang="it-IT"/>
              <a:pPr>
                <a:defRPr/>
              </a:pPr>
              <a:t>‹#›</a:t>
            </a:fld>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B272671-A077-4371-833E-EDA75F1685DC}" type="datetimeFigureOut">
              <a:rPr lang="it-IT"/>
              <a:pPr>
                <a:defRPr/>
              </a:pPr>
              <a:t>16/11/2012</a:t>
            </a:fld>
            <a:endParaRPr lang="it-IT"/>
          </a:p>
        </p:txBody>
      </p:sp>
      <p:sp>
        <p:nvSpPr>
          <p:cNvPr id="3" name="Footer Placeholder 2"/>
          <p:cNvSpPr>
            <a:spLocks noGrp="1"/>
          </p:cNvSpPr>
          <p:nvPr>
            <p:ph type="ftr" sz="quarter" idx="11"/>
          </p:nvPr>
        </p:nvSpPr>
        <p:spPr/>
        <p:txBody>
          <a:bodyPr/>
          <a:lstStyle>
            <a:lvl1pPr>
              <a:defRPr/>
            </a:lvl1pPr>
          </a:lstStyle>
          <a:p>
            <a:pPr>
              <a:defRPr/>
            </a:pPr>
            <a:endParaRPr lang="it-IT"/>
          </a:p>
        </p:txBody>
      </p:sp>
      <p:sp>
        <p:nvSpPr>
          <p:cNvPr id="4" name="Slide Number Placeholder 3"/>
          <p:cNvSpPr>
            <a:spLocks noGrp="1"/>
          </p:cNvSpPr>
          <p:nvPr>
            <p:ph type="sldNum" sz="quarter" idx="12"/>
          </p:nvPr>
        </p:nvSpPr>
        <p:spPr/>
        <p:txBody>
          <a:bodyPr/>
          <a:lstStyle>
            <a:lvl1pPr>
              <a:defRPr/>
            </a:lvl1pPr>
          </a:lstStyle>
          <a:p>
            <a:pPr>
              <a:defRPr/>
            </a:pPr>
            <a:fld id="{7EEAE452-D1C2-4830-9732-2ADCE4F23911}"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4"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ttangolo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ttangolo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ttangolo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ttangolo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Connettore 1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e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e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egnaposto testo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2" name="Titolo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it-IT" smtClean="0"/>
              <a:t>Fare clic per modificare lo stile del titolo</a:t>
            </a:r>
            <a:endParaRPr lang="en-US"/>
          </a:p>
        </p:txBody>
      </p:sp>
      <p:sp>
        <p:nvSpPr>
          <p:cNvPr id="15" name="Segnaposto piè di pagina 4"/>
          <p:cNvSpPr>
            <a:spLocks noGrp="1"/>
          </p:cNvSpPr>
          <p:nvPr>
            <p:ph type="ftr" sz="quarter" idx="10"/>
          </p:nvPr>
        </p:nvSpPr>
        <p:spPr/>
        <p:txBody>
          <a:bodyPr/>
          <a:lstStyle>
            <a:lvl1pPr>
              <a:defRPr/>
            </a:lvl1pPr>
          </a:lstStyle>
          <a:p>
            <a:pPr>
              <a:defRPr/>
            </a:pPr>
            <a:endParaRPr lang="it-IT"/>
          </a:p>
        </p:txBody>
      </p:sp>
      <p:sp>
        <p:nvSpPr>
          <p:cNvPr id="16" name="Segnaposto data 3"/>
          <p:cNvSpPr>
            <a:spLocks noGrp="1"/>
          </p:cNvSpPr>
          <p:nvPr>
            <p:ph type="dt" sz="half" idx="11"/>
          </p:nvPr>
        </p:nvSpPr>
        <p:spPr/>
        <p:txBody>
          <a:bodyPr/>
          <a:lstStyle>
            <a:lvl1pPr>
              <a:defRPr/>
            </a:lvl1pPr>
          </a:lstStyle>
          <a:p>
            <a:pPr>
              <a:defRPr/>
            </a:pPr>
            <a:fld id="{81C4CB13-B960-41E9-8028-DF9CD2AFF967}" type="datetimeFigureOut">
              <a:rPr lang="it-IT"/>
              <a:pPr>
                <a:defRPr/>
              </a:pPr>
              <a:t>16/11/2012</a:t>
            </a:fld>
            <a:endParaRPr lang="it-IT"/>
          </a:p>
        </p:txBody>
      </p:sp>
      <p:sp>
        <p:nvSpPr>
          <p:cNvPr id="17" name="Segnaposto numero diapositiva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ED0047C9-54FE-4CF4-B18D-9C64B10AF504}" type="slidenum">
              <a:rPr lang="it-IT"/>
              <a:pPr>
                <a:defRPr/>
              </a:pPr>
              <a:t>‹#›</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D00E99F-AE84-4B6F-8160-1F3CB628D61C}" type="datetimeFigureOut">
              <a:rPr lang="it-IT"/>
              <a:pPr>
                <a:defRPr/>
              </a:pPr>
              <a:t>16/11/2012</a:t>
            </a:fld>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pPr>
              <a:defRPr/>
            </a:pPr>
            <a:fld id="{A1646D3F-282D-4139-9A10-8CE2259A7BE2}" type="slidenum">
              <a:rPr lang="it-IT"/>
              <a:pPr>
                <a:defRPr/>
              </a:pPr>
              <a:t>‹#›</a:t>
            </a:fld>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E9741B2-5DA2-4AFC-83AC-45F5C7471CF4}" type="datetimeFigureOut">
              <a:rPr lang="it-IT"/>
              <a:pPr>
                <a:defRPr/>
              </a:pPr>
              <a:t>16/11/2012</a:t>
            </a:fld>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pPr>
              <a:defRPr/>
            </a:pPr>
            <a:fld id="{277AEDE9-9344-4631-9BD4-2D0CFA38BB32}" type="slidenum">
              <a:rPr lang="it-IT"/>
              <a:pPr>
                <a:defRPr/>
              </a:pPr>
              <a:t>‹#›</a:t>
            </a:fld>
            <a:endParaRPr lang="it-I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7C52310A-3AE7-49AB-A52F-28DFCA933448}" type="datetimeFigureOut">
              <a:rPr lang="it-IT"/>
              <a:pPr>
                <a:defRPr/>
              </a:pPr>
              <a:t>16/11/2012</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80902218-C9BE-4E16-94D7-24CF4F4AF076}" type="slidenum">
              <a:rPr lang="it-IT"/>
              <a:pPr>
                <a:defRPr/>
              </a:pPr>
              <a:t>‹#›</a:t>
            </a:fld>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228600"/>
            <a:ext cx="2133600" cy="5894388"/>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301625" y="228600"/>
            <a:ext cx="6248400" cy="5894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2E2B3FCD-AED8-4AF4-80FB-41C950964692}" type="datetimeFigureOut">
              <a:rPr lang="it-IT"/>
              <a:pPr>
                <a:defRPr/>
              </a:pPr>
              <a:t>16/11/2012</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C417566D-4745-4B98-950C-3DB93FDC5D7E}" type="slidenum">
              <a:rPr lang="it-IT"/>
              <a:pPr>
                <a:defRPr/>
              </a:pPr>
              <a:t>‹#›</a:t>
            </a:fld>
            <a:endParaRPr lang="it-I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fld id="{8F6264F3-F4F0-4393-BFE5-928076E776A9}" type="datetimeFigureOut">
              <a:rPr lang="it-IT"/>
              <a:pPr>
                <a:defRPr/>
              </a:pPr>
              <a:t>16/11/2012</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7B3598FF-98CA-4D06-94AF-0AB4626FB4FE}" type="slidenum">
              <a:rPr lang="it-IT"/>
              <a:pPr>
                <a:defRPr/>
              </a:pPr>
              <a:t>‹#›</a:t>
            </a:fld>
            <a:endParaRPr lang="it-I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770875DE-F96B-4143-B765-BD889CC73BCB}" type="datetimeFigureOut">
              <a:rPr lang="it-IT"/>
              <a:pPr>
                <a:defRPr/>
              </a:pPr>
              <a:t>16/11/2012</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9DDB6777-127C-40BC-9A5C-F1D0687E6DEE}" type="slidenum">
              <a:rPr lang="it-IT"/>
              <a:pPr>
                <a:defRPr/>
              </a:pPr>
              <a:t>‹#›</a:t>
            </a:fld>
            <a:endParaRPr lang="it-I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80C432C-46A0-49C9-A01C-592094F39304}" type="datetimeFigureOut">
              <a:rPr lang="it-IT"/>
              <a:pPr>
                <a:defRPr/>
              </a:pPr>
              <a:t>16/11/2012</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C211A411-E7C3-4AA3-9237-A1A4CFD319D2}" type="slidenum">
              <a:rPr lang="it-IT"/>
              <a:pPr>
                <a:defRPr/>
              </a:pPr>
              <a:t>‹#›</a:t>
            </a:fld>
            <a:endParaRPr lang="it-IT"/>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301625" y="1524000"/>
            <a:ext cx="419100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5025" y="1524000"/>
            <a:ext cx="419100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p:cNvSpPr>
            <a:spLocks noGrp="1"/>
          </p:cNvSpPr>
          <p:nvPr>
            <p:ph type="dt" sz="half" idx="10"/>
          </p:nvPr>
        </p:nvSpPr>
        <p:spPr/>
        <p:txBody>
          <a:bodyPr/>
          <a:lstStyle>
            <a:lvl1pPr>
              <a:defRPr/>
            </a:lvl1pPr>
          </a:lstStyle>
          <a:p>
            <a:pPr>
              <a:defRPr/>
            </a:pPr>
            <a:fld id="{926F2894-09BC-405E-8449-6324B77C77CC}" type="datetimeFigureOut">
              <a:rPr lang="it-IT"/>
              <a:pPr>
                <a:defRPr/>
              </a:pPr>
              <a:t>16/11/2012</a:t>
            </a:fld>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pPr>
              <a:defRPr/>
            </a:pPr>
            <a:fld id="{F926FEFA-B9D1-40A4-9468-5E889CF16589}" type="slidenum">
              <a:rPr lang="it-IT"/>
              <a:pPr>
                <a:defRPr/>
              </a:pPr>
              <a:t>‹#›</a:t>
            </a:fld>
            <a:endParaRPr lang="it-I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p:cNvSpPr>
            <a:spLocks noGrp="1"/>
          </p:cNvSpPr>
          <p:nvPr>
            <p:ph type="dt" sz="half" idx="10"/>
          </p:nvPr>
        </p:nvSpPr>
        <p:spPr/>
        <p:txBody>
          <a:bodyPr/>
          <a:lstStyle>
            <a:lvl1pPr>
              <a:defRPr/>
            </a:lvl1pPr>
          </a:lstStyle>
          <a:p>
            <a:pPr>
              <a:defRPr/>
            </a:pPr>
            <a:fld id="{6AB4988E-3FC9-4CC9-AD82-07D150961873}" type="datetimeFigureOut">
              <a:rPr lang="it-IT"/>
              <a:pPr>
                <a:defRPr/>
              </a:pPr>
              <a:t>16/11/2012</a:t>
            </a:fld>
            <a:endParaRPr lang="it-IT"/>
          </a:p>
        </p:txBody>
      </p:sp>
      <p:sp>
        <p:nvSpPr>
          <p:cNvPr id="8" name="Footer Placeholder 7"/>
          <p:cNvSpPr>
            <a:spLocks noGrp="1"/>
          </p:cNvSpPr>
          <p:nvPr>
            <p:ph type="ftr" sz="quarter" idx="11"/>
          </p:nvPr>
        </p:nvSpPr>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pPr>
              <a:defRPr/>
            </a:pPr>
            <a:fld id="{A1312A41-5AC0-41B9-B6C7-E3C003C76F37}" type="slidenum">
              <a:rPr lang="it-IT"/>
              <a:pPr>
                <a:defRPr/>
              </a:pPr>
              <a:t>‹#›</a:t>
            </a:fld>
            <a:endParaRPr lang="it-IT"/>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2"/>
          <p:cNvSpPr>
            <a:spLocks noGrp="1"/>
          </p:cNvSpPr>
          <p:nvPr>
            <p:ph type="dt" sz="half" idx="10"/>
          </p:nvPr>
        </p:nvSpPr>
        <p:spPr/>
        <p:txBody>
          <a:bodyPr/>
          <a:lstStyle>
            <a:lvl1pPr>
              <a:defRPr/>
            </a:lvl1pPr>
          </a:lstStyle>
          <a:p>
            <a:pPr>
              <a:defRPr/>
            </a:pPr>
            <a:fld id="{DA34E15D-C57E-44AD-A854-8559870128E7}" type="datetimeFigureOut">
              <a:rPr lang="it-IT"/>
              <a:pPr>
                <a:defRPr/>
              </a:pPr>
              <a:t>16/11/2012</a:t>
            </a:fld>
            <a:endParaRPr lang="it-IT"/>
          </a:p>
        </p:txBody>
      </p:sp>
      <p:sp>
        <p:nvSpPr>
          <p:cNvPr id="4" name="Footer Placeholder 3"/>
          <p:cNvSpPr>
            <a:spLocks noGrp="1"/>
          </p:cNvSpPr>
          <p:nvPr>
            <p:ph type="ftr" sz="quarter" idx="11"/>
          </p:nvPr>
        </p:nvSpPr>
        <p:spPr/>
        <p:txBody>
          <a:bodyPr/>
          <a:lstStyle>
            <a:lvl1pPr>
              <a:defRPr/>
            </a:lvl1pPr>
          </a:lstStyle>
          <a:p>
            <a:pPr>
              <a:defRPr/>
            </a:pPr>
            <a:endParaRPr lang="it-IT"/>
          </a:p>
        </p:txBody>
      </p:sp>
      <p:sp>
        <p:nvSpPr>
          <p:cNvPr id="5" name="Slide Number Placeholder 4"/>
          <p:cNvSpPr>
            <a:spLocks noGrp="1"/>
          </p:cNvSpPr>
          <p:nvPr>
            <p:ph type="sldNum" sz="quarter" idx="12"/>
          </p:nvPr>
        </p:nvSpPr>
        <p:spPr/>
        <p:txBody>
          <a:bodyPr/>
          <a:lstStyle>
            <a:lvl1pPr>
              <a:defRPr/>
            </a:lvl1pPr>
          </a:lstStyle>
          <a:p>
            <a:pPr>
              <a:defRPr/>
            </a:pPr>
            <a:fld id="{7FEAD6BE-504D-448B-9B75-01CF3897B23C}"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1">
        <a:schemeClr val="bg2"/>
      </p:bgRef>
    </p:bg>
    <p:spTree>
      <p:nvGrpSpPr>
        <p:cNvPr id="1" name=""/>
        <p:cNvGrpSpPr/>
        <p:nvPr/>
      </p:nvGrpSpPr>
      <p:grpSpPr>
        <a:xfrm>
          <a:off x="0" y="0"/>
          <a:ext cx="0" cy="0"/>
          <a:chOff x="0" y="0"/>
          <a:chExt cx="0" cy="0"/>
        </a:xfrm>
      </p:grpSpPr>
      <p:sp>
        <p:nvSpPr>
          <p:cNvPr id="5" name="Connettore 1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olo 1"/>
          <p:cNvSpPr>
            <a:spLocks noGrp="1"/>
          </p:cNvSpPr>
          <p:nvPr>
            <p:ph type="title"/>
          </p:nvPr>
        </p:nvSpPr>
        <p:spPr>
          <a:xfrm>
            <a:off x="301752" y="228600"/>
            <a:ext cx="8534400" cy="758952"/>
          </a:xfrm>
        </p:spPr>
        <p:txBody>
          <a:bodyPr/>
          <a:lstStyle/>
          <a:p>
            <a:r>
              <a:rPr lang="it-IT" smtClean="0"/>
              <a:t>Fare clic per modificare lo stile del titolo</a:t>
            </a:r>
            <a:endParaRPr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data 4"/>
          <p:cNvSpPr>
            <a:spLocks noGrp="1"/>
          </p:cNvSpPr>
          <p:nvPr>
            <p:ph type="dt" sz="half" idx="10"/>
          </p:nvPr>
        </p:nvSpPr>
        <p:spPr>
          <a:xfrm>
            <a:off x="5791200" y="6410325"/>
            <a:ext cx="3044825" cy="365125"/>
          </a:xfrm>
        </p:spPr>
        <p:txBody>
          <a:bodyPr/>
          <a:lstStyle>
            <a:lvl1pPr>
              <a:defRPr/>
            </a:lvl1pPr>
          </a:lstStyle>
          <a:p>
            <a:pPr>
              <a:defRPr/>
            </a:pPr>
            <a:fld id="{224095D0-798E-4261-8473-FA4A97225260}" type="datetimeFigureOut">
              <a:rPr lang="it-IT"/>
              <a:pPr>
                <a:defRPr/>
              </a:pPr>
              <a:t>16/11/2012</a:t>
            </a:fld>
            <a:endParaRPr lang="it-IT"/>
          </a:p>
        </p:txBody>
      </p:sp>
      <p:sp>
        <p:nvSpPr>
          <p:cNvPr id="7" name="Segnaposto piè di pagina 5"/>
          <p:cNvSpPr>
            <a:spLocks noGrp="1"/>
          </p:cNvSpPr>
          <p:nvPr>
            <p:ph type="ftr" sz="quarter" idx="11"/>
          </p:nvPr>
        </p:nvSpPr>
        <p:spPr/>
        <p:txBody>
          <a:bodyPr/>
          <a:lstStyle>
            <a:lvl1pPr>
              <a:defRPr/>
            </a:lvl1pPr>
          </a:lstStyle>
          <a:p>
            <a:pPr>
              <a:defRPr/>
            </a:pPr>
            <a:endParaRPr lang="it-IT"/>
          </a:p>
        </p:txBody>
      </p:sp>
      <p:sp>
        <p:nvSpPr>
          <p:cNvPr id="8" name="Segnaposto numero diapositiva 6"/>
          <p:cNvSpPr>
            <a:spLocks noGrp="1"/>
          </p:cNvSpPr>
          <p:nvPr>
            <p:ph type="sldNum" sz="quarter" idx="12"/>
          </p:nvPr>
        </p:nvSpPr>
        <p:spPr/>
        <p:txBody>
          <a:bodyPr/>
          <a:lstStyle>
            <a:lvl1pPr>
              <a:defRPr/>
            </a:lvl1pPr>
          </a:lstStyle>
          <a:p>
            <a:pPr>
              <a:defRPr/>
            </a:pPr>
            <a:fld id="{FB4B86EF-AACA-4037-B408-2A268A231EAE}" type="slidenum">
              <a:rPr lang="it-IT"/>
              <a:pPr>
                <a:defRPr/>
              </a:pPr>
              <a:t>‹#›</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F588DE0-1A2A-4223-AD2A-CD3AA527F5F6}" type="datetimeFigureOut">
              <a:rPr lang="it-IT"/>
              <a:pPr>
                <a:defRPr/>
              </a:pPr>
              <a:t>16/11/2012</a:t>
            </a:fld>
            <a:endParaRPr lang="it-IT"/>
          </a:p>
        </p:txBody>
      </p:sp>
      <p:sp>
        <p:nvSpPr>
          <p:cNvPr id="3" name="Footer Placeholder 2"/>
          <p:cNvSpPr>
            <a:spLocks noGrp="1"/>
          </p:cNvSpPr>
          <p:nvPr>
            <p:ph type="ftr" sz="quarter" idx="11"/>
          </p:nvPr>
        </p:nvSpPr>
        <p:spPr/>
        <p:txBody>
          <a:bodyPr/>
          <a:lstStyle>
            <a:lvl1pPr>
              <a:defRPr/>
            </a:lvl1pPr>
          </a:lstStyle>
          <a:p>
            <a:pPr>
              <a:defRPr/>
            </a:pPr>
            <a:endParaRPr lang="it-IT"/>
          </a:p>
        </p:txBody>
      </p:sp>
      <p:sp>
        <p:nvSpPr>
          <p:cNvPr id="4" name="Slide Number Placeholder 3"/>
          <p:cNvSpPr>
            <a:spLocks noGrp="1"/>
          </p:cNvSpPr>
          <p:nvPr>
            <p:ph type="sldNum" sz="quarter" idx="12"/>
          </p:nvPr>
        </p:nvSpPr>
        <p:spPr/>
        <p:txBody>
          <a:bodyPr/>
          <a:lstStyle>
            <a:lvl1pPr>
              <a:defRPr/>
            </a:lvl1pPr>
          </a:lstStyle>
          <a:p>
            <a:pPr>
              <a:defRPr/>
            </a:pPr>
            <a:fld id="{1AD17E67-9427-4864-8010-5C227C1A799A}" type="slidenum">
              <a:rPr lang="it-IT"/>
              <a:pPr>
                <a:defRPr/>
              </a:pPr>
              <a:t>‹#›</a:t>
            </a:fld>
            <a:endParaRPr lang="it-I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C1B3A20-FAF7-40FD-82C7-C43A241947E5}" type="datetimeFigureOut">
              <a:rPr lang="it-IT"/>
              <a:pPr>
                <a:defRPr/>
              </a:pPr>
              <a:t>16/11/2012</a:t>
            </a:fld>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pPr>
              <a:defRPr/>
            </a:pPr>
            <a:fld id="{54C63019-C6AB-4A73-99C0-DE61CD4454A9}" type="slidenum">
              <a:rPr lang="it-IT"/>
              <a:pPr>
                <a:defRPr/>
              </a:pPr>
              <a:t>‹#›</a:t>
            </a:fld>
            <a:endParaRPr lang="it-I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565AF4D-5800-4F92-9BCB-1BB922A0F545}" type="datetimeFigureOut">
              <a:rPr lang="it-IT"/>
              <a:pPr>
                <a:defRPr/>
              </a:pPr>
              <a:t>16/11/2012</a:t>
            </a:fld>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pPr>
              <a:defRPr/>
            </a:pPr>
            <a:fld id="{D49A6ACC-476A-45D6-8040-AB3B3069DB12}" type="slidenum">
              <a:rPr lang="it-IT"/>
              <a:pPr>
                <a:defRPr/>
              </a:pPr>
              <a:t>‹#›</a:t>
            </a:fld>
            <a:endParaRPr lang="it-IT"/>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9059FC98-FE04-468E-B2E1-7D736AC6D04B}" type="datetimeFigureOut">
              <a:rPr lang="it-IT"/>
              <a:pPr>
                <a:defRPr/>
              </a:pPr>
              <a:t>16/11/2012</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F3B12B19-C5CA-4C8A-A612-A830B8223FC9}" type="slidenum">
              <a:rPr lang="it-IT"/>
              <a:pPr>
                <a:defRPr/>
              </a:pPr>
              <a:t>‹#›</a:t>
            </a:fld>
            <a:endParaRPr lang="it-I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228600"/>
            <a:ext cx="2133600" cy="5894388"/>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301625" y="228600"/>
            <a:ext cx="6248400" cy="5894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5762AEBF-E0DF-4C55-BF96-ECDA25FA57DD}" type="datetimeFigureOut">
              <a:rPr lang="it-IT"/>
              <a:pPr>
                <a:defRPr/>
              </a:pPr>
              <a:t>16/11/2012</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A07F17DB-08CF-45DD-ADF4-4E0706C362DE}"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7" name="Connettore 1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ttangolo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ttangolo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Connettore 1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Rettangolo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Ovale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e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24" name="Segnaposto contenuto 23"/>
          <p:cNvSpPr>
            <a:spLocks noGrp="1"/>
          </p:cNvSpPr>
          <p:nvPr>
            <p:ph sz="quarter" idx="2"/>
          </p:nvPr>
        </p:nvSpPr>
        <p:spPr>
          <a:xfrm>
            <a:off x="301752" y="2471383"/>
            <a:ext cx="4041648" cy="381840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6" name="Segnaposto contenuto 25"/>
          <p:cNvSpPr>
            <a:spLocks noGrp="1"/>
          </p:cNvSpPr>
          <p:nvPr>
            <p:ph sz="quarter" idx="4"/>
          </p:nvPr>
        </p:nvSpPr>
        <p:spPr>
          <a:xfrm>
            <a:off x="4800600" y="2471383"/>
            <a:ext cx="4038600" cy="382219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3" name="Titolo 22"/>
          <p:cNvSpPr>
            <a:spLocks noGrp="1"/>
          </p:cNvSpPr>
          <p:nvPr>
            <p:ph type="title"/>
          </p:nvPr>
        </p:nvSpPr>
        <p:spPr/>
        <p:txBody>
          <a:bodyPr rtlCol="0"/>
          <a:lstStyle/>
          <a:p>
            <a:r>
              <a:rPr lang="it-IT" smtClean="0"/>
              <a:t>Fare clic per modificare lo stile del titolo</a:t>
            </a:r>
            <a:endParaRPr lang="en-US"/>
          </a:p>
        </p:txBody>
      </p:sp>
      <p:sp>
        <p:nvSpPr>
          <p:cNvPr id="18" name="Segnaposto data 6"/>
          <p:cNvSpPr>
            <a:spLocks noGrp="1"/>
          </p:cNvSpPr>
          <p:nvPr>
            <p:ph type="dt" sz="half" idx="10"/>
          </p:nvPr>
        </p:nvSpPr>
        <p:spPr/>
        <p:txBody>
          <a:bodyPr/>
          <a:lstStyle>
            <a:lvl1pPr>
              <a:defRPr/>
            </a:lvl1pPr>
          </a:lstStyle>
          <a:p>
            <a:pPr>
              <a:defRPr/>
            </a:pPr>
            <a:fld id="{5356E5DF-DD4B-4F63-AFD2-E78A605D4B53}" type="datetimeFigureOut">
              <a:rPr lang="it-IT"/>
              <a:pPr>
                <a:defRPr/>
              </a:pPr>
              <a:t>16/11/2012</a:t>
            </a:fld>
            <a:endParaRPr lang="it-IT"/>
          </a:p>
        </p:txBody>
      </p:sp>
      <p:sp>
        <p:nvSpPr>
          <p:cNvPr id="19" name="Segnaposto piè di pagina 7"/>
          <p:cNvSpPr>
            <a:spLocks noGrp="1"/>
          </p:cNvSpPr>
          <p:nvPr>
            <p:ph type="ftr" sz="quarter" idx="11"/>
          </p:nvPr>
        </p:nvSpPr>
        <p:spPr>
          <a:xfrm>
            <a:off x="304800" y="6410325"/>
            <a:ext cx="3581400" cy="365125"/>
          </a:xfrm>
        </p:spPr>
        <p:txBody>
          <a:bodyPr/>
          <a:lstStyle>
            <a:lvl1pPr>
              <a:defRPr/>
            </a:lvl1pPr>
          </a:lstStyle>
          <a:p>
            <a:pPr>
              <a:defRPr/>
            </a:pPr>
            <a:endParaRPr lang="it-IT"/>
          </a:p>
        </p:txBody>
      </p:sp>
      <p:sp>
        <p:nvSpPr>
          <p:cNvPr id="20" name="Segnaposto numero diapositiva 8"/>
          <p:cNvSpPr>
            <a:spLocks noGrp="1"/>
          </p:cNvSpPr>
          <p:nvPr>
            <p:ph type="sldNum" sz="quarter" idx="12"/>
          </p:nvPr>
        </p:nvSpPr>
        <p:spPr>
          <a:xfrm>
            <a:off x="4343400" y="1042988"/>
            <a:ext cx="457200" cy="441325"/>
          </a:xfrm>
        </p:spPr>
        <p:txBody>
          <a:bodyPr/>
          <a:lstStyle>
            <a:lvl1pPr algn="ctr">
              <a:defRPr/>
            </a:lvl1pPr>
          </a:lstStyle>
          <a:p>
            <a:pPr>
              <a:defRPr/>
            </a:pPr>
            <a:fld id="{75200E03-E9FB-4BD9-A26B-865B9B1C3252}" type="slidenum">
              <a:rPr lang="it-IT"/>
              <a:pPr>
                <a:defRPr/>
              </a:pPr>
              <a:t>‹#›</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a:defRPr/>
            </a:lvl1pPr>
          </a:lstStyle>
          <a:p>
            <a:pPr>
              <a:defRPr/>
            </a:pPr>
            <a:fld id="{0EF13133-8BFA-4D8B-8FBC-2FD84DD85013}" type="datetimeFigureOut">
              <a:rPr lang="it-IT"/>
              <a:pPr>
                <a:defRPr/>
              </a:pPr>
              <a:t>16/11/2012</a:t>
            </a:fld>
            <a:endParaRPr lang="it-IT"/>
          </a:p>
        </p:txBody>
      </p:sp>
      <p:sp>
        <p:nvSpPr>
          <p:cNvPr id="4" name="Segnaposto piè di pagina 3"/>
          <p:cNvSpPr>
            <a:spLocks noGrp="1"/>
          </p:cNvSpPr>
          <p:nvPr>
            <p:ph type="ftr" sz="quarter" idx="11"/>
          </p:nvPr>
        </p:nvSpPr>
        <p:spPr/>
        <p:txBody>
          <a:bodyPr/>
          <a:lstStyle>
            <a:lvl1pPr>
              <a:defRPr/>
            </a:lvl1pPr>
          </a:lstStyle>
          <a:p>
            <a:pPr>
              <a:defRPr/>
            </a:pPr>
            <a:endParaRPr lang="it-IT"/>
          </a:p>
        </p:txBody>
      </p:sp>
      <p:sp>
        <p:nvSpPr>
          <p:cNvPr id="5" name="Segnaposto numero diapositiva 4"/>
          <p:cNvSpPr>
            <a:spLocks noGrp="1"/>
          </p:cNvSpPr>
          <p:nvPr>
            <p:ph type="sldNum" sz="quarter" idx="12"/>
          </p:nvPr>
        </p:nvSpPr>
        <p:spPr>
          <a:xfrm>
            <a:off x="4343400" y="1036638"/>
            <a:ext cx="457200" cy="441325"/>
          </a:xfrm>
        </p:spPr>
        <p:txBody>
          <a:bodyPr/>
          <a:lstStyle>
            <a:lvl1pPr>
              <a:defRPr/>
            </a:lvl1pPr>
          </a:lstStyle>
          <a:p>
            <a:pPr>
              <a:defRPr/>
            </a:pPr>
            <a:fld id="{3911B9A2-ECCA-49D0-9941-8BF6EC2C3F15}"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Rettangolo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4"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ttangolo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ttangolo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Segnaposto data 1"/>
          <p:cNvSpPr>
            <a:spLocks noGrp="1"/>
          </p:cNvSpPr>
          <p:nvPr>
            <p:ph type="dt" sz="half" idx="10"/>
          </p:nvPr>
        </p:nvSpPr>
        <p:spPr/>
        <p:txBody>
          <a:bodyPr/>
          <a:lstStyle>
            <a:lvl1pPr>
              <a:defRPr/>
            </a:lvl1pPr>
          </a:lstStyle>
          <a:p>
            <a:pPr>
              <a:defRPr/>
            </a:pPr>
            <a:fld id="{88FACF82-F829-44E3-A03C-EC7962CF2E14}" type="datetimeFigureOut">
              <a:rPr lang="it-IT"/>
              <a:pPr>
                <a:defRPr/>
              </a:pPr>
              <a:t>16/11/2012</a:t>
            </a:fld>
            <a:endParaRPr lang="it-IT"/>
          </a:p>
        </p:txBody>
      </p:sp>
      <p:sp>
        <p:nvSpPr>
          <p:cNvPr id="9" name="Segnaposto piè di pagina 2"/>
          <p:cNvSpPr>
            <a:spLocks noGrp="1"/>
          </p:cNvSpPr>
          <p:nvPr>
            <p:ph type="ftr" sz="quarter" idx="11"/>
          </p:nvPr>
        </p:nvSpPr>
        <p:spPr/>
        <p:txBody>
          <a:bodyPr/>
          <a:lstStyle>
            <a:lvl1pPr>
              <a:defRPr/>
            </a:lvl1pPr>
          </a:lstStyle>
          <a:p>
            <a:pPr>
              <a:defRPr/>
            </a:pPr>
            <a:endParaRPr lang="it-IT"/>
          </a:p>
        </p:txBody>
      </p:sp>
      <p:sp>
        <p:nvSpPr>
          <p:cNvPr id="10" name="Segnaposto numero diapositiva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F8B4CAC6-8011-464C-9A2B-7DB9C49FD1A6}"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5" name="Rettangolo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ttangolo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ttangolo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Connettore 1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e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tangolo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olo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it-IT" smtClean="0"/>
              <a:t>Fare clic per modificare lo stile del titolo</a:t>
            </a:r>
            <a:endParaRPr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20" name="Segnaposto contenuto 19"/>
          <p:cNvSpPr>
            <a:spLocks noGrp="1"/>
          </p:cNvSpPr>
          <p:nvPr>
            <p:ph sz="quarter" idx="1"/>
          </p:nvPr>
        </p:nvSpPr>
        <p:spPr>
          <a:xfrm>
            <a:off x="3124200" y="685800"/>
            <a:ext cx="5638800" cy="5410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6" name="Segnaposto numero diapositiva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3A919AB9-9124-4320-A123-DD9E1A6D4D92}" type="slidenum">
              <a:rPr lang="it-IT"/>
              <a:pPr>
                <a:defRPr/>
              </a:pPr>
              <a:t>‹#›</a:t>
            </a:fld>
            <a:endParaRPr lang="it-IT"/>
          </a:p>
        </p:txBody>
      </p:sp>
      <p:sp>
        <p:nvSpPr>
          <p:cNvPr id="17" name="Segnaposto data 4"/>
          <p:cNvSpPr>
            <a:spLocks noGrp="1"/>
          </p:cNvSpPr>
          <p:nvPr>
            <p:ph type="dt" sz="half" idx="11"/>
          </p:nvPr>
        </p:nvSpPr>
        <p:spPr/>
        <p:txBody>
          <a:bodyPr/>
          <a:lstStyle>
            <a:lvl1pPr>
              <a:defRPr/>
            </a:lvl1pPr>
          </a:lstStyle>
          <a:p>
            <a:pPr>
              <a:defRPr/>
            </a:pPr>
            <a:fld id="{CA6127F5-072C-44A0-B39E-EE1852DA1E67}" type="datetimeFigureOut">
              <a:rPr lang="it-IT"/>
              <a:pPr>
                <a:defRPr/>
              </a:pPr>
              <a:t>16/11/2012</a:t>
            </a:fld>
            <a:endParaRPr lang="it-IT"/>
          </a:p>
        </p:txBody>
      </p:sp>
      <p:sp>
        <p:nvSpPr>
          <p:cNvPr id="18" name="Segnaposto piè di pagina 5"/>
          <p:cNvSpPr>
            <a:spLocks noGrp="1"/>
          </p:cNvSpPr>
          <p:nvPr>
            <p:ph type="ftr" sz="quarter" idx="12"/>
          </p:nvPr>
        </p:nvSpPr>
        <p:spPr>
          <a:xfrm>
            <a:off x="301625" y="6410325"/>
            <a:ext cx="3382963" cy="366713"/>
          </a:xfrm>
        </p:spPr>
        <p:txBody>
          <a:bodyPr/>
          <a:lstStyle>
            <a:lvl1pPr>
              <a:defRPr/>
            </a:lvl1pPr>
          </a:lstStyle>
          <a:p>
            <a:pPr>
              <a:defRPr/>
            </a:pPr>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Connettore 1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ttangolo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ttangolo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e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tangolo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it-IT" smtClean="0"/>
              <a:t>Fare clic per modificare lo stile del titolo</a:t>
            </a:r>
            <a:endParaRPr lang="en-US"/>
          </a:p>
        </p:txBody>
      </p:sp>
      <p:sp>
        <p:nvSpPr>
          <p:cNvPr id="3" name="Segnaposto immagine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16" name="Segnaposto numero diapositiva 6"/>
          <p:cNvSpPr>
            <a:spLocks noGrp="1"/>
          </p:cNvSpPr>
          <p:nvPr>
            <p:ph type="sldNum" sz="quarter" idx="10"/>
          </p:nvPr>
        </p:nvSpPr>
        <p:spPr>
          <a:xfrm>
            <a:off x="1371600" y="312738"/>
            <a:ext cx="457200" cy="441325"/>
          </a:xfrm>
        </p:spPr>
        <p:txBody>
          <a:bodyPr/>
          <a:lstStyle>
            <a:lvl1pPr>
              <a:defRPr/>
            </a:lvl1pPr>
          </a:lstStyle>
          <a:p>
            <a:pPr>
              <a:defRPr/>
            </a:pPr>
            <a:fld id="{F95F6284-23AF-46EA-ACC1-2083692A46D4}" type="slidenum">
              <a:rPr lang="it-IT"/>
              <a:pPr>
                <a:defRPr/>
              </a:pPr>
              <a:t>‹#›</a:t>
            </a:fld>
            <a:endParaRPr lang="it-IT"/>
          </a:p>
        </p:txBody>
      </p:sp>
      <p:sp>
        <p:nvSpPr>
          <p:cNvPr id="17" name="Segnaposto data 4"/>
          <p:cNvSpPr>
            <a:spLocks noGrp="1"/>
          </p:cNvSpPr>
          <p:nvPr>
            <p:ph type="dt" sz="half" idx="11"/>
          </p:nvPr>
        </p:nvSpPr>
        <p:spPr>
          <a:xfrm>
            <a:off x="5788025" y="6405563"/>
            <a:ext cx="3044825" cy="365125"/>
          </a:xfrm>
        </p:spPr>
        <p:txBody>
          <a:bodyPr/>
          <a:lstStyle>
            <a:lvl1pPr>
              <a:defRPr/>
            </a:lvl1pPr>
          </a:lstStyle>
          <a:p>
            <a:pPr>
              <a:defRPr/>
            </a:pPr>
            <a:fld id="{43AFE054-9BAF-4507-A4CA-4BC3B79409EF}" type="datetimeFigureOut">
              <a:rPr lang="it-IT"/>
              <a:pPr>
                <a:defRPr/>
              </a:pPr>
              <a:t>16/11/2012</a:t>
            </a:fld>
            <a:endParaRPr lang="it-IT"/>
          </a:p>
        </p:txBody>
      </p:sp>
      <p:sp>
        <p:nvSpPr>
          <p:cNvPr id="18" name="Segnaposto piè di pagina 5"/>
          <p:cNvSpPr>
            <a:spLocks noGrp="1"/>
          </p:cNvSpPr>
          <p:nvPr>
            <p:ph type="ftr" sz="quarter" idx="12"/>
          </p:nvPr>
        </p:nvSpPr>
        <p:spPr>
          <a:xfrm>
            <a:off x="301625" y="6410325"/>
            <a:ext cx="3584575" cy="366713"/>
          </a:xfrm>
        </p:spPr>
        <p:txBody>
          <a:bodyPr/>
          <a:lstStyle>
            <a:lvl1pPr>
              <a:defRPr/>
            </a:lvl1pPr>
          </a:lstStyle>
          <a:p>
            <a:pPr>
              <a:defRPr/>
            </a:pP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ttangolo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ttangolo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egnaposto data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defRPr>
            </a:lvl1pPr>
          </a:lstStyle>
          <a:p>
            <a:pPr>
              <a:defRPr/>
            </a:pPr>
            <a:fld id="{1D2B66AC-41AC-47EE-B4B5-D0646EAC61A0}" type="datetimeFigureOut">
              <a:rPr lang="it-IT"/>
              <a:pPr>
                <a:defRPr/>
              </a:pPr>
              <a:t>16/11/2012</a:t>
            </a:fld>
            <a:endParaRPr lang="it-IT"/>
          </a:p>
        </p:txBody>
      </p:sp>
      <p:sp>
        <p:nvSpPr>
          <p:cNvPr id="3" name="Segnaposto piè di pagina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it-IT"/>
          </a:p>
        </p:txBody>
      </p:sp>
      <p:sp>
        <p:nvSpPr>
          <p:cNvPr id="8" name="Rettangolo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Connettore 1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egnaposto numero diapositiva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defRPr>
            </a:lvl1pPr>
          </a:lstStyle>
          <a:p>
            <a:pPr>
              <a:defRPr/>
            </a:pPr>
            <a:fld id="{4E0AC6C6-4760-44B6-BF1D-21B4F28A8DDB}" type="slidenum">
              <a:rPr lang="it-IT"/>
              <a:pPr>
                <a:defRPr/>
              </a:pPr>
              <a:t>‹#›</a:t>
            </a:fld>
            <a:endParaRPr lang="it-IT"/>
          </a:p>
        </p:txBody>
      </p:sp>
      <p:sp>
        <p:nvSpPr>
          <p:cNvPr id="1038" name="Segnaposto titolo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a:t>
            </a:r>
            <a:endParaRPr lang="en-US" smtClean="0"/>
          </a:p>
        </p:txBody>
      </p:sp>
      <p:sp>
        <p:nvSpPr>
          <p:cNvPr id="1039" name="Segnaposto testo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1" name="Rettangolo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2"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4"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5" name="Rettangolo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6" name="Rettangolo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1384" name="Segnaposto titolo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a:t>
            </a:r>
            <a:endParaRPr lang="en-US" smtClean="0"/>
          </a:p>
        </p:txBody>
      </p:sp>
      <p:sp>
        <p:nvSpPr>
          <p:cNvPr id="101385" name="Segnaposto testo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27" name="Segnaposto data 1"/>
          <p:cNvSpPr>
            <a:spLocks noGrp="1"/>
          </p:cNvSpPr>
          <p:nvPr>
            <p:ph type="dt" sz="half" idx="2"/>
          </p:nvPr>
        </p:nvSpPr>
        <p:spPr>
          <a:xfrm>
            <a:off x="5791200" y="6405563"/>
            <a:ext cx="3044825" cy="365125"/>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fld id="{A80A12FA-2502-4FF9-8F81-7F928801B4D0}" type="datetimeFigureOut">
              <a:rPr lang="it-IT"/>
              <a:pPr>
                <a:defRPr/>
              </a:pPr>
              <a:t>16/11/2012</a:t>
            </a:fld>
            <a:endParaRPr lang="it-IT"/>
          </a:p>
        </p:txBody>
      </p:sp>
      <p:sp>
        <p:nvSpPr>
          <p:cNvPr id="28" name="Segnaposto piè di pagina 2"/>
          <p:cNvSpPr>
            <a:spLocks noGrp="1"/>
          </p:cNvSpPr>
          <p:nvPr>
            <p:ph type="ftr" sz="quarter" idx="3"/>
          </p:nvPr>
        </p:nvSpPr>
        <p:spPr>
          <a:xfrm>
            <a:off x="304800" y="6410325"/>
            <a:ext cx="3581400" cy="366713"/>
          </a:xfrm>
          <a:prstGeom prst="rect">
            <a:avLst/>
          </a:prstGeom>
        </p:spPr>
        <p:txBody>
          <a:bodyPr vert="horz"/>
          <a:lstStyle>
            <a:lvl1pPr fontAlgn="auto">
              <a:spcBef>
                <a:spcPts val="0"/>
              </a:spcBef>
              <a:spcAft>
                <a:spcPts val="0"/>
              </a:spcAft>
              <a:defRPr sz="1200">
                <a:solidFill>
                  <a:srgbClr val="FFFFFF"/>
                </a:solidFill>
                <a:latin typeface="+mn-lt"/>
              </a:defRPr>
            </a:lvl1pPr>
          </a:lstStyle>
          <a:p>
            <a:pPr>
              <a:defRPr/>
            </a:pPr>
            <a:endParaRPr lang="it-IT"/>
          </a:p>
        </p:txBody>
      </p:sp>
      <p:sp>
        <p:nvSpPr>
          <p:cNvPr id="29" name="Segnaposto numero diapositiva 3"/>
          <p:cNvSpPr>
            <a:spLocks noGrp="1"/>
          </p:cNvSpPr>
          <p:nvPr>
            <p:ph type="sldNum" sz="quarter" idx="4"/>
          </p:nvPr>
        </p:nvSpPr>
        <p:spPr>
          <a:xfrm>
            <a:off x="4267200" y="6324600"/>
            <a:ext cx="609600" cy="441325"/>
          </a:xfrm>
          <a:prstGeom prst="rect">
            <a:avLst/>
          </a:prstGeom>
        </p:spPr>
        <p:txBody>
          <a:bodyPr vert="horz" lIns="45720" rIns="45720" anchor="ctr">
            <a:normAutofit/>
          </a:bodyPr>
          <a:lstStyle>
            <a:lvl1pPr algn="ctr" fontAlgn="auto">
              <a:spcBef>
                <a:spcPts val="0"/>
              </a:spcBef>
              <a:spcAft>
                <a:spcPts val="0"/>
              </a:spcAft>
              <a:defRPr sz="1600">
                <a:solidFill>
                  <a:srgbClr val="FFFFFF"/>
                </a:solidFill>
                <a:latin typeface="+mn-lt"/>
              </a:defRPr>
            </a:lvl1pPr>
          </a:lstStyle>
          <a:p>
            <a:pPr>
              <a:defRPr/>
            </a:pPr>
            <a:fld id="{11E8955E-65DF-4BED-818F-6CCEBD3BB011}"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rtl="0" fontAlgn="base">
        <a:spcBef>
          <a:spcPct val="0"/>
        </a:spcBef>
        <a:spcAft>
          <a:spcPct val="0"/>
        </a:spcAft>
        <a:defRPr sz="3300">
          <a:solidFill>
            <a:srgbClr val="88A44D"/>
          </a:solidFill>
          <a:latin typeface="+mj-lt"/>
          <a:ea typeface="+mj-ea"/>
          <a:cs typeface="+mj-cs"/>
        </a:defRPr>
      </a:lvl1pPr>
      <a:lvl2pPr algn="ctr" rtl="0" fontAlgn="base">
        <a:spcBef>
          <a:spcPct val="0"/>
        </a:spcBef>
        <a:spcAft>
          <a:spcPct val="0"/>
        </a:spcAft>
        <a:defRPr sz="3300">
          <a:solidFill>
            <a:srgbClr val="88A44D"/>
          </a:solidFill>
          <a:latin typeface="Georgia" pitchFamily="18" charset="0"/>
        </a:defRPr>
      </a:lvl2pPr>
      <a:lvl3pPr algn="ctr" rtl="0" fontAlgn="base">
        <a:spcBef>
          <a:spcPct val="0"/>
        </a:spcBef>
        <a:spcAft>
          <a:spcPct val="0"/>
        </a:spcAft>
        <a:defRPr sz="3300">
          <a:solidFill>
            <a:srgbClr val="88A44D"/>
          </a:solidFill>
          <a:latin typeface="Georgia" pitchFamily="18" charset="0"/>
        </a:defRPr>
      </a:lvl3pPr>
      <a:lvl4pPr algn="ctr" rtl="0" fontAlgn="base">
        <a:spcBef>
          <a:spcPct val="0"/>
        </a:spcBef>
        <a:spcAft>
          <a:spcPct val="0"/>
        </a:spcAft>
        <a:defRPr sz="3300">
          <a:solidFill>
            <a:srgbClr val="88A44D"/>
          </a:solidFill>
          <a:latin typeface="Georgia" pitchFamily="18" charset="0"/>
        </a:defRPr>
      </a:lvl4pPr>
      <a:lvl5pPr algn="ctr" rtl="0" fontAlgn="base">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a:solidFill>
            <a:schemeClr val="tx2"/>
          </a:solidFill>
          <a:latin typeface="+mn-lt"/>
        </a:defRPr>
      </a:lvl2pPr>
      <a:lvl3pPr marL="822325" indent="-228600" algn="l" rtl="0" fontAlgn="base">
        <a:spcBef>
          <a:spcPct val="20000"/>
        </a:spcBef>
        <a:spcAft>
          <a:spcPct val="0"/>
        </a:spcAft>
        <a:buClr>
          <a:srgbClr val="9BBB59"/>
        </a:buClr>
        <a:buSzPct val="75000"/>
        <a:buFont typeface="Wingdings 2" pitchFamily="18" charset="2"/>
        <a:buChar char=""/>
        <a:defRPr sz="2000">
          <a:solidFill>
            <a:schemeClr val="tx1"/>
          </a:solidFill>
          <a:latin typeface="+mn-lt"/>
        </a:defRPr>
      </a:lvl3pPr>
      <a:lvl4pPr marL="1096963" indent="-228600" algn="l" rtl="0" fontAlgn="base">
        <a:spcBef>
          <a:spcPct val="20000"/>
        </a:spcBef>
        <a:spcAft>
          <a:spcPct val="0"/>
        </a:spcAft>
        <a:buClr>
          <a:srgbClr val="8064A2"/>
        </a:buClr>
        <a:buSzPct val="70000"/>
        <a:buFont typeface="Wingdings" pitchFamily="2" charset="2"/>
        <a:buChar char=""/>
        <a:defRPr sz="2000">
          <a:solidFill>
            <a:schemeClr val="tx2"/>
          </a:solidFill>
          <a:latin typeface="+mn-lt"/>
        </a:defRPr>
      </a:lvl4pPr>
      <a:lvl5pPr marL="1371600" indent="-228600" algn="l" rtl="0" fontAlgn="base">
        <a:spcBef>
          <a:spcPct val="20000"/>
        </a:spcBef>
        <a:spcAft>
          <a:spcPct val="0"/>
        </a:spcAft>
        <a:buClr>
          <a:srgbClr val="4BACC6"/>
        </a:buClr>
        <a:buChar char="•"/>
        <a:defRPr>
          <a:solidFill>
            <a:schemeClr val="tx1"/>
          </a:solidFill>
          <a:latin typeface="+mn-lt"/>
        </a:defRPr>
      </a:lvl5pPr>
      <a:lvl6pPr marL="1828800" indent="-228600" algn="l" rtl="0" fontAlgn="base">
        <a:spcBef>
          <a:spcPct val="20000"/>
        </a:spcBef>
        <a:spcAft>
          <a:spcPct val="0"/>
        </a:spcAft>
        <a:buClr>
          <a:srgbClr val="4BACC6"/>
        </a:buClr>
        <a:buChar char="•"/>
        <a:defRPr>
          <a:solidFill>
            <a:schemeClr val="tx1"/>
          </a:solidFill>
          <a:latin typeface="+mn-lt"/>
        </a:defRPr>
      </a:lvl6pPr>
      <a:lvl7pPr marL="2286000" indent="-228600" algn="l" rtl="0" fontAlgn="base">
        <a:spcBef>
          <a:spcPct val="20000"/>
        </a:spcBef>
        <a:spcAft>
          <a:spcPct val="0"/>
        </a:spcAft>
        <a:buClr>
          <a:srgbClr val="4BACC6"/>
        </a:buClr>
        <a:buChar char="•"/>
        <a:defRPr>
          <a:solidFill>
            <a:schemeClr val="tx1"/>
          </a:solidFill>
          <a:latin typeface="+mn-lt"/>
        </a:defRPr>
      </a:lvl7pPr>
      <a:lvl8pPr marL="2743200" indent="-228600" algn="l" rtl="0" fontAlgn="base">
        <a:spcBef>
          <a:spcPct val="20000"/>
        </a:spcBef>
        <a:spcAft>
          <a:spcPct val="0"/>
        </a:spcAft>
        <a:buClr>
          <a:srgbClr val="4BACC6"/>
        </a:buClr>
        <a:buChar char="•"/>
        <a:defRPr>
          <a:solidFill>
            <a:schemeClr val="tx1"/>
          </a:solidFill>
          <a:latin typeface="+mn-lt"/>
        </a:defRPr>
      </a:lvl8pPr>
      <a:lvl9pPr marL="3200400" indent="-228600" algn="l" rtl="0" fontAlgn="base">
        <a:spcBef>
          <a:spcPct val="20000"/>
        </a:spcBef>
        <a:spcAft>
          <a:spcPct val="0"/>
        </a:spcAft>
        <a:buClr>
          <a:srgbClr val="4BACC6"/>
        </a:buClr>
        <a:buChar char="•"/>
        <a:defRPr>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ttangolo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ttangolo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ttangolo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Connettore 1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507" name="Segnaposto titolo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a:t>
            </a:r>
            <a:endParaRPr lang="en-US" smtClean="0"/>
          </a:p>
        </p:txBody>
      </p:sp>
      <p:sp>
        <p:nvSpPr>
          <p:cNvPr id="106508" name="Segnaposto testo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20" name="Segnaposto data 3"/>
          <p:cNvSpPr>
            <a:spLocks noGrp="1"/>
          </p:cNvSpPr>
          <p:nvPr>
            <p:ph type="dt" sz="half" idx="2"/>
          </p:nvPr>
        </p:nvSpPr>
        <p:spPr>
          <a:xfrm>
            <a:off x="5791200" y="6405563"/>
            <a:ext cx="3044825" cy="365125"/>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fld id="{2A81B998-B04D-482C-B623-6C7B8062AB12}" type="datetimeFigureOut">
              <a:rPr lang="it-IT"/>
              <a:pPr>
                <a:defRPr/>
              </a:pPr>
              <a:t>16/11/2012</a:t>
            </a:fld>
            <a:endParaRPr lang="it-IT"/>
          </a:p>
        </p:txBody>
      </p:sp>
      <p:sp>
        <p:nvSpPr>
          <p:cNvPr id="21" name="Segnaposto piè di pagina 4"/>
          <p:cNvSpPr>
            <a:spLocks noGrp="1"/>
          </p:cNvSpPr>
          <p:nvPr>
            <p:ph type="ftr" sz="quarter" idx="3"/>
          </p:nvPr>
        </p:nvSpPr>
        <p:spPr>
          <a:xfrm>
            <a:off x="304800" y="6410325"/>
            <a:ext cx="3581400" cy="366713"/>
          </a:xfrm>
          <a:prstGeom prst="rect">
            <a:avLst/>
          </a:prstGeom>
        </p:spPr>
        <p:txBody>
          <a:bodyPr vert="horz"/>
          <a:lstStyle>
            <a:lvl1pPr fontAlgn="auto">
              <a:spcBef>
                <a:spcPts val="0"/>
              </a:spcBef>
              <a:spcAft>
                <a:spcPts val="0"/>
              </a:spcAft>
              <a:defRPr sz="1200">
                <a:solidFill>
                  <a:srgbClr val="FFFFFF"/>
                </a:solidFill>
                <a:latin typeface="+mn-lt"/>
              </a:defRPr>
            </a:lvl1pPr>
          </a:lstStyle>
          <a:p>
            <a:pPr>
              <a:defRPr/>
            </a:pPr>
            <a:endParaRPr lang="it-IT"/>
          </a:p>
        </p:txBody>
      </p:sp>
      <p:sp>
        <p:nvSpPr>
          <p:cNvPr id="22" name="Segnaposto numero diapositiva 5"/>
          <p:cNvSpPr>
            <a:spLocks noGrp="1"/>
          </p:cNvSpPr>
          <p:nvPr>
            <p:ph type="sldNum" sz="quarter" idx="4"/>
          </p:nvPr>
        </p:nvSpPr>
        <p:spPr>
          <a:xfrm>
            <a:off x="4362450" y="1027113"/>
            <a:ext cx="457200" cy="441325"/>
          </a:xfrm>
          <a:prstGeom prst="rect">
            <a:avLst/>
          </a:prstGeom>
        </p:spPr>
        <p:txBody>
          <a:bodyPr vert="horz" lIns="45720" rIns="45720" anchor="ctr">
            <a:normAutofit/>
          </a:bodyPr>
          <a:lstStyle>
            <a:lvl1pPr algn="ctr" fontAlgn="auto">
              <a:spcBef>
                <a:spcPts val="0"/>
              </a:spcBef>
              <a:spcAft>
                <a:spcPts val="0"/>
              </a:spcAft>
              <a:defRPr sz="1600">
                <a:solidFill>
                  <a:schemeClr val="accent3">
                    <a:shade val="75000"/>
                  </a:schemeClr>
                </a:solidFill>
                <a:latin typeface="+mn-lt"/>
              </a:defRPr>
            </a:lvl1pPr>
          </a:lstStyle>
          <a:p>
            <a:pPr>
              <a:defRPr/>
            </a:pPr>
            <a:fld id="{57E1BCDD-39C8-4E32-B850-D15B74006578}"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fontAlgn="base">
        <a:spcBef>
          <a:spcPct val="0"/>
        </a:spcBef>
        <a:spcAft>
          <a:spcPct val="0"/>
        </a:spcAft>
        <a:defRPr sz="3300">
          <a:solidFill>
            <a:srgbClr val="88A44D"/>
          </a:solidFill>
          <a:latin typeface="+mj-lt"/>
          <a:ea typeface="+mj-ea"/>
          <a:cs typeface="+mj-cs"/>
        </a:defRPr>
      </a:lvl1pPr>
      <a:lvl2pPr algn="ctr" rtl="0" fontAlgn="base">
        <a:spcBef>
          <a:spcPct val="0"/>
        </a:spcBef>
        <a:spcAft>
          <a:spcPct val="0"/>
        </a:spcAft>
        <a:defRPr sz="3300">
          <a:solidFill>
            <a:srgbClr val="88A44D"/>
          </a:solidFill>
          <a:latin typeface="Georgia" pitchFamily="18" charset="0"/>
        </a:defRPr>
      </a:lvl2pPr>
      <a:lvl3pPr algn="ctr" rtl="0" fontAlgn="base">
        <a:spcBef>
          <a:spcPct val="0"/>
        </a:spcBef>
        <a:spcAft>
          <a:spcPct val="0"/>
        </a:spcAft>
        <a:defRPr sz="3300">
          <a:solidFill>
            <a:srgbClr val="88A44D"/>
          </a:solidFill>
          <a:latin typeface="Georgia" pitchFamily="18" charset="0"/>
        </a:defRPr>
      </a:lvl3pPr>
      <a:lvl4pPr algn="ctr" rtl="0" fontAlgn="base">
        <a:spcBef>
          <a:spcPct val="0"/>
        </a:spcBef>
        <a:spcAft>
          <a:spcPct val="0"/>
        </a:spcAft>
        <a:defRPr sz="3300">
          <a:solidFill>
            <a:srgbClr val="88A44D"/>
          </a:solidFill>
          <a:latin typeface="Georgia" pitchFamily="18" charset="0"/>
        </a:defRPr>
      </a:lvl4pPr>
      <a:lvl5pPr algn="ctr" rtl="0" fontAlgn="base">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a:solidFill>
            <a:schemeClr val="tx2"/>
          </a:solidFill>
          <a:latin typeface="+mn-lt"/>
        </a:defRPr>
      </a:lvl2pPr>
      <a:lvl3pPr marL="822325" indent="-228600" algn="l" rtl="0" fontAlgn="base">
        <a:spcBef>
          <a:spcPct val="20000"/>
        </a:spcBef>
        <a:spcAft>
          <a:spcPct val="0"/>
        </a:spcAft>
        <a:buClr>
          <a:srgbClr val="9BBB59"/>
        </a:buClr>
        <a:buSzPct val="75000"/>
        <a:buFont typeface="Wingdings 2" pitchFamily="18" charset="2"/>
        <a:buChar char=""/>
        <a:defRPr sz="2000">
          <a:solidFill>
            <a:schemeClr val="tx1"/>
          </a:solidFill>
          <a:latin typeface="+mn-lt"/>
        </a:defRPr>
      </a:lvl3pPr>
      <a:lvl4pPr marL="1096963" indent="-228600" algn="l" rtl="0" fontAlgn="base">
        <a:spcBef>
          <a:spcPct val="20000"/>
        </a:spcBef>
        <a:spcAft>
          <a:spcPct val="0"/>
        </a:spcAft>
        <a:buClr>
          <a:srgbClr val="8064A2"/>
        </a:buClr>
        <a:buSzPct val="70000"/>
        <a:buFont typeface="Wingdings" pitchFamily="2" charset="2"/>
        <a:buChar char=""/>
        <a:defRPr sz="2000">
          <a:solidFill>
            <a:schemeClr val="tx2"/>
          </a:solidFill>
          <a:latin typeface="+mn-lt"/>
        </a:defRPr>
      </a:lvl4pPr>
      <a:lvl5pPr marL="1371600" indent="-228600" algn="l" rtl="0" fontAlgn="base">
        <a:spcBef>
          <a:spcPct val="20000"/>
        </a:spcBef>
        <a:spcAft>
          <a:spcPct val="0"/>
        </a:spcAft>
        <a:buClr>
          <a:srgbClr val="4BACC6"/>
        </a:buClr>
        <a:buChar char="•"/>
        <a:defRPr>
          <a:solidFill>
            <a:schemeClr val="tx1"/>
          </a:solidFill>
          <a:latin typeface="+mn-lt"/>
        </a:defRPr>
      </a:lvl5pPr>
      <a:lvl6pPr marL="1828800" indent="-228600" algn="l" rtl="0" fontAlgn="base">
        <a:spcBef>
          <a:spcPct val="20000"/>
        </a:spcBef>
        <a:spcAft>
          <a:spcPct val="0"/>
        </a:spcAft>
        <a:buClr>
          <a:srgbClr val="4BACC6"/>
        </a:buClr>
        <a:buChar char="•"/>
        <a:defRPr>
          <a:solidFill>
            <a:schemeClr val="tx1"/>
          </a:solidFill>
          <a:latin typeface="+mn-lt"/>
        </a:defRPr>
      </a:lvl6pPr>
      <a:lvl7pPr marL="2286000" indent="-228600" algn="l" rtl="0" fontAlgn="base">
        <a:spcBef>
          <a:spcPct val="20000"/>
        </a:spcBef>
        <a:spcAft>
          <a:spcPct val="0"/>
        </a:spcAft>
        <a:buClr>
          <a:srgbClr val="4BACC6"/>
        </a:buClr>
        <a:buChar char="•"/>
        <a:defRPr>
          <a:solidFill>
            <a:schemeClr val="tx1"/>
          </a:solidFill>
          <a:latin typeface="+mn-lt"/>
        </a:defRPr>
      </a:lvl7pPr>
      <a:lvl8pPr marL="2743200" indent="-228600" algn="l" rtl="0" fontAlgn="base">
        <a:spcBef>
          <a:spcPct val="20000"/>
        </a:spcBef>
        <a:spcAft>
          <a:spcPct val="0"/>
        </a:spcAft>
        <a:buClr>
          <a:srgbClr val="4BACC6"/>
        </a:buClr>
        <a:buChar char="•"/>
        <a:defRPr>
          <a:solidFill>
            <a:schemeClr val="tx1"/>
          </a:solidFill>
          <a:latin typeface="+mn-lt"/>
        </a:defRPr>
      </a:lvl8pPr>
      <a:lvl9pPr marL="3200400" indent="-228600" algn="l" rtl="0" fontAlgn="base">
        <a:spcBef>
          <a:spcPct val="20000"/>
        </a:spcBef>
        <a:spcAft>
          <a:spcPct val="0"/>
        </a:spcAft>
        <a:buClr>
          <a:srgbClr val="4BACC6"/>
        </a:buClr>
        <a:buChar char="•"/>
        <a:defRPr>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1" name="Rettangolo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2"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4"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5" name="Rettangolo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6" name="Connettore 1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7" name="Rettangolo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28" name="Ovale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e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2107" name="Segnaposto titolo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a:t>
            </a:r>
            <a:endParaRPr lang="en-US" smtClean="0"/>
          </a:p>
        </p:txBody>
      </p:sp>
      <p:sp>
        <p:nvSpPr>
          <p:cNvPr id="132108" name="Segnaposto testo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30" name="Segnaposto data 27"/>
          <p:cNvSpPr>
            <a:spLocks noGrp="1"/>
          </p:cNvSpPr>
          <p:nvPr>
            <p:ph type="dt" sz="half" idx="2"/>
          </p:nvPr>
        </p:nvSpPr>
        <p:spPr>
          <a:xfrm>
            <a:off x="5791200" y="6405563"/>
            <a:ext cx="3044825" cy="365125"/>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fld id="{62D86FDF-A479-4113-8F27-394093AA1C6F}" type="datetimeFigureOut">
              <a:rPr lang="it-IT"/>
              <a:pPr>
                <a:defRPr/>
              </a:pPr>
              <a:t>16/11/2012</a:t>
            </a:fld>
            <a:endParaRPr lang="it-IT"/>
          </a:p>
        </p:txBody>
      </p:sp>
      <p:sp>
        <p:nvSpPr>
          <p:cNvPr id="31" name="Segnaposto piè di pagina 16"/>
          <p:cNvSpPr>
            <a:spLocks noGrp="1"/>
          </p:cNvSpPr>
          <p:nvPr>
            <p:ph type="ftr" sz="quarter" idx="3"/>
          </p:nvPr>
        </p:nvSpPr>
        <p:spPr>
          <a:xfrm>
            <a:off x="304800" y="6410325"/>
            <a:ext cx="3581400" cy="366713"/>
          </a:xfrm>
          <a:prstGeom prst="rect">
            <a:avLst/>
          </a:prstGeom>
        </p:spPr>
        <p:txBody>
          <a:bodyPr vert="horz"/>
          <a:lstStyle>
            <a:lvl1pPr fontAlgn="auto">
              <a:spcBef>
                <a:spcPts val="0"/>
              </a:spcBef>
              <a:spcAft>
                <a:spcPts val="0"/>
              </a:spcAft>
              <a:defRPr sz="1200">
                <a:solidFill>
                  <a:srgbClr val="FFFFFF"/>
                </a:solidFill>
                <a:latin typeface="+mn-lt"/>
              </a:defRPr>
            </a:lvl1pPr>
          </a:lstStyle>
          <a:p>
            <a:pPr>
              <a:defRPr/>
            </a:pPr>
            <a:endParaRPr lang="it-IT"/>
          </a:p>
        </p:txBody>
      </p:sp>
      <p:sp>
        <p:nvSpPr>
          <p:cNvPr id="32" name="Segnaposto numero diapositiva 28"/>
          <p:cNvSpPr>
            <a:spLocks noGrp="1"/>
          </p:cNvSpPr>
          <p:nvPr>
            <p:ph type="sldNum" sz="quarter" idx="4"/>
          </p:nvPr>
        </p:nvSpPr>
        <p:spPr>
          <a:xfrm>
            <a:off x="4343400" y="2198688"/>
            <a:ext cx="457200" cy="441325"/>
          </a:xfrm>
          <a:prstGeom prst="rect">
            <a:avLst/>
          </a:prstGeom>
        </p:spPr>
        <p:txBody>
          <a:bodyPr vert="horz" lIns="45720" rIns="45720" anchor="ctr">
            <a:normAutofit/>
          </a:bodyPr>
          <a:lstStyle>
            <a:lvl1pPr algn="ctr" fontAlgn="auto">
              <a:spcBef>
                <a:spcPts val="0"/>
              </a:spcBef>
              <a:spcAft>
                <a:spcPts val="0"/>
              </a:spcAft>
              <a:defRPr sz="1600">
                <a:solidFill>
                  <a:schemeClr val="accent3">
                    <a:shade val="75000"/>
                  </a:schemeClr>
                </a:solidFill>
                <a:latin typeface="+mn-lt"/>
              </a:defRPr>
            </a:lvl1pPr>
          </a:lstStyle>
          <a:p>
            <a:pPr>
              <a:defRPr/>
            </a:pPr>
            <a:fld id="{C701A53B-7DD9-48EA-B206-0B0E3A360ED2}"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fontAlgn="base">
        <a:spcBef>
          <a:spcPct val="0"/>
        </a:spcBef>
        <a:spcAft>
          <a:spcPct val="0"/>
        </a:spcAft>
        <a:defRPr sz="3300">
          <a:solidFill>
            <a:srgbClr val="88A44D"/>
          </a:solidFill>
          <a:latin typeface="+mj-lt"/>
          <a:ea typeface="+mj-ea"/>
          <a:cs typeface="+mj-cs"/>
        </a:defRPr>
      </a:lvl1pPr>
      <a:lvl2pPr algn="ctr" rtl="0" fontAlgn="base">
        <a:spcBef>
          <a:spcPct val="0"/>
        </a:spcBef>
        <a:spcAft>
          <a:spcPct val="0"/>
        </a:spcAft>
        <a:defRPr sz="3300">
          <a:solidFill>
            <a:srgbClr val="88A44D"/>
          </a:solidFill>
          <a:latin typeface="Georgia" pitchFamily="18" charset="0"/>
        </a:defRPr>
      </a:lvl2pPr>
      <a:lvl3pPr algn="ctr" rtl="0" fontAlgn="base">
        <a:spcBef>
          <a:spcPct val="0"/>
        </a:spcBef>
        <a:spcAft>
          <a:spcPct val="0"/>
        </a:spcAft>
        <a:defRPr sz="3300">
          <a:solidFill>
            <a:srgbClr val="88A44D"/>
          </a:solidFill>
          <a:latin typeface="Georgia" pitchFamily="18" charset="0"/>
        </a:defRPr>
      </a:lvl3pPr>
      <a:lvl4pPr algn="ctr" rtl="0" fontAlgn="base">
        <a:spcBef>
          <a:spcPct val="0"/>
        </a:spcBef>
        <a:spcAft>
          <a:spcPct val="0"/>
        </a:spcAft>
        <a:defRPr sz="3300">
          <a:solidFill>
            <a:srgbClr val="88A44D"/>
          </a:solidFill>
          <a:latin typeface="Georgia" pitchFamily="18" charset="0"/>
        </a:defRPr>
      </a:lvl4pPr>
      <a:lvl5pPr algn="ctr" rtl="0" fontAlgn="base">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a:solidFill>
            <a:schemeClr val="tx2"/>
          </a:solidFill>
          <a:latin typeface="+mn-lt"/>
        </a:defRPr>
      </a:lvl2pPr>
      <a:lvl3pPr marL="822325" indent="-228600" algn="l" rtl="0" fontAlgn="base">
        <a:spcBef>
          <a:spcPct val="20000"/>
        </a:spcBef>
        <a:spcAft>
          <a:spcPct val="0"/>
        </a:spcAft>
        <a:buClr>
          <a:srgbClr val="9BBB59"/>
        </a:buClr>
        <a:buSzPct val="75000"/>
        <a:buFont typeface="Wingdings 2" pitchFamily="18" charset="2"/>
        <a:buChar char=""/>
        <a:defRPr sz="2000">
          <a:solidFill>
            <a:schemeClr val="tx1"/>
          </a:solidFill>
          <a:latin typeface="+mn-lt"/>
        </a:defRPr>
      </a:lvl3pPr>
      <a:lvl4pPr marL="1096963" indent="-228600" algn="l" rtl="0" fontAlgn="base">
        <a:spcBef>
          <a:spcPct val="20000"/>
        </a:spcBef>
        <a:spcAft>
          <a:spcPct val="0"/>
        </a:spcAft>
        <a:buClr>
          <a:srgbClr val="8064A2"/>
        </a:buClr>
        <a:buSzPct val="70000"/>
        <a:buFont typeface="Wingdings" pitchFamily="2" charset="2"/>
        <a:buChar char=""/>
        <a:defRPr sz="2000">
          <a:solidFill>
            <a:schemeClr val="tx2"/>
          </a:solidFill>
          <a:latin typeface="+mn-lt"/>
        </a:defRPr>
      </a:lvl4pPr>
      <a:lvl5pPr marL="1371600" indent="-228600" algn="l" rtl="0" fontAlgn="base">
        <a:spcBef>
          <a:spcPct val="20000"/>
        </a:spcBef>
        <a:spcAft>
          <a:spcPct val="0"/>
        </a:spcAft>
        <a:buClr>
          <a:srgbClr val="4BACC6"/>
        </a:buClr>
        <a:buChar char="•"/>
        <a:defRPr>
          <a:solidFill>
            <a:schemeClr val="tx1"/>
          </a:solidFill>
          <a:latin typeface="+mn-lt"/>
        </a:defRPr>
      </a:lvl5pPr>
      <a:lvl6pPr marL="1828800" indent="-228600" algn="l" rtl="0" fontAlgn="base">
        <a:spcBef>
          <a:spcPct val="20000"/>
        </a:spcBef>
        <a:spcAft>
          <a:spcPct val="0"/>
        </a:spcAft>
        <a:buClr>
          <a:srgbClr val="4BACC6"/>
        </a:buClr>
        <a:buChar char="•"/>
        <a:defRPr>
          <a:solidFill>
            <a:schemeClr val="tx1"/>
          </a:solidFill>
          <a:latin typeface="+mn-lt"/>
        </a:defRPr>
      </a:lvl6pPr>
      <a:lvl7pPr marL="2286000" indent="-228600" algn="l" rtl="0" fontAlgn="base">
        <a:spcBef>
          <a:spcPct val="20000"/>
        </a:spcBef>
        <a:spcAft>
          <a:spcPct val="0"/>
        </a:spcAft>
        <a:buClr>
          <a:srgbClr val="4BACC6"/>
        </a:buClr>
        <a:buChar char="•"/>
        <a:defRPr>
          <a:solidFill>
            <a:schemeClr val="tx1"/>
          </a:solidFill>
          <a:latin typeface="+mn-lt"/>
        </a:defRPr>
      </a:lvl7pPr>
      <a:lvl8pPr marL="2743200" indent="-228600" algn="l" rtl="0" fontAlgn="base">
        <a:spcBef>
          <a:spcPct val="20000"/>
        </a:spcBef>
        <a:spcAft>
          <a:spcPct val="0"/>
        </a:spcAft>
        <a:buClr>
          <a:srgbClr val="4BACC6"/>
        </a:buClr>
        <a:buChar char="•"/>
        <a:defRPr>
          <a:solidFill>
            <a:schemeClr val="tx1"/>
          </a:solidFill>
          <a:latin typeface="+mn-lt"/>
        </a:defRPr>
      </a:lvl8pPr>
      <a:lvl9pPr marL="3200400" indent="-228600" algn="l" rtl="0" fontAlgn="base">
        <a:spcBef>
          <a:spcPct val="20000"/>
        </a:spcBef>
        <a:spcAft>
          <a:spcPct val="0"/>
        </a:spcAft>
        <a:buClr>
          <a:srgbClr val="4BACC6"/>
        </a:buClr>
        <a:buChar char="•"/>
        <a:defRPr>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9.jpe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jpeg"/><Relationship Id="rId9"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0.emf"/><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40.xml"/><Relationship Id="rId5" Type="http://schemas.openxmlformats.org/officeDocument/2006/relationships/image" Target="../media/image8.jpe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4.jpe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2.jpeg"/><Relationship Id="rId5" Type="http://schemas.openxmlformats.org/officeDocument/2006/relationships/image" Target="../media/image27.jpeg"/><Relationship Id="rId10" Type="http://schemas.openxmlformats.org/officeDocument/2006/relationships/hyperlink" Target="http://www.cinid.it/" TargetMode="External"/><Relationship Id="rId4" Type="http://schemas.openxmlformats.org/officeDocument/2006/relationships/image" Target="../media/image26.png"/><Relationship Id="rId9" Type="http://schemas.openxmlformats.org/officeDocument/2006/relationships/image" Target="../media/image31.jpeg"/><Relationship Id="rId14" Type="http://schemas.openxmlformats.org/officeDocument/2006/relationships/image" Target="../media/image8.jpeg"/></Relationships>
</file>

<file path=ppt/slides/_rels/slide2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5.png"/><Relationship Id="rId7"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8.jpeg"/><Relationship Id="rId4" Type="http://schemas.openxmlformats.org/officeDocument/2006/relationships/image" Target="../media/image35.wmf"/><Relationship Id="rId9"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magine 5" descr="logo mod 2.bmp"/>
          <p:cNvPicPr>
            <a:picLocks noChangeAspect="1"/>
          </p:cNvPicPr>
          <p:nvPr/>
        </p:nvPicPr>
        <p:blipFill>
          <a:blip r:embed="rId3"/>
          <a:srcRect/>
          <a:stretch>
            <a:fillRect/>
          </a:stretch>
        </p:blipFill>
        <p:spPr bwMode="auto">
          <a:xfrm>
            <a:off x="179388" y="2492375"/>
            <a:ext cx="1481137" cy="1798638"/>
          </a:xfrm>
          <a:prstGeom prst="rect">
            <a:avLst/>
          </a:prstGeom>
          <a:noFill/>
          <a:ln w="9525">
            <a:noFill/>
            <a:miter lim="800000"/>
            <a:headEnd/>
            <a:tailEnd/>
          </a:ln>
        </p:spPr>
      </p:pic>
      <p:sp>
        <p:nvSpPr>
          <p:cNvPr id="16386" name="Titolo 3"/>
          <p:cNvSpPr>
            <a:spLocks noGrp="1"/>
          </p:cNvSpPr>
          <p:nvPr>
            <p:ph type="ctrTitle"/>
          </p:nvPr>
        </p:nvSpPr>
        <p:spPr>
          <a:xfrm>
            <a:off x="1476375" y="2997200"/>
            <a:ext cx="7524750" cy="1000125"/>
          </a:xfrm>
        </p:spPr>
        <p:txBody>
          <a:bodyPr/>
          <a:lstStyle/>
          <a:p>
            <a:pPr eaLnBrk="1" hangingPunct="1"/>
            <a:r>
              <a:rPr lang="it-IT" sz="2000" smtClean="0"/>
              <a:t/>
            </a:r>
            <a:br>
              <a:rPr lang="it-IT" sz="2000" smtClean="0"/>
            </a:br>
            <a:r>
              <a:rPr lang="it-IT" sz="2000" smtClean="0"/>
              <a:t/>
            </a:r>
            <a:br>
              <a:rPr lang="it-IT" sz="2000" smtClean="0"/>
            </a:br>
            <a:r>
              <a:rPr lang="it-IT" sz="2000" smtClean="0"/>
              <a:t/>
            </a:r>
            <a:br>
              <a:rPr lang="it-IT" sz="2000" smtClean="0"/>
            </a:br>
            <a:r>
              <a:rPr lang="it-IT" sz="2000" smtClean="0"/>
              <a:t/>
            </a:r>
            <a:br>
              <a:rPr lang="it-IT" sz="2000" smtClean="0"/>
            </a:br>
            <a:r>
              <a:rPr lang="it-IT" sz="2000" smtClean="0"/>
              <a:t/>
            </a:r>
            <a:br>
              <a:rPr lang="it-IT" sz="2000" smtClean="0"/>
            </a:br>
            <a:r>
              <a:rPr lang="it-IT" sz="3200" b="1" smtClean="0"/>
              <a:t>S</a:t>
            </a:r>
            <a:r>
              <a:rPr lang="it-IT" sz="2000" smtClean="0"/>
              <a:t>ISTEMA </a:t>
            </a:r>
            <a:r>
              <a:rPr lang="it-IT" sz="3200" b="1" smtClean="0"/>
              <a:t>I</a:t>
            </a:r>
            <a:r>
              <a:rPr lang="it-IT" sz="2000" smtClean="0"/>
              <a:t>NTEGRATO di </a:t>
            </a:r>
            <a:r>
              <a:rPr lang="it-IT" sz="3200" b="1" smtClean="0"/>
              <a:t>L</a:t>
            </a:r>
            <a:r>
              <a:rPr lang="it-IT" sz="2000" smtClean="0"/>
              <a:t>ABORATORI per l’</a:t>
            </a:r>
            <a:r>
              <a:rPr lang="it-IT" sz="3200" b="1" smtClean="0"/>
              <a:t>A</a:t>
            </a:r>
            <a:r>
              <a:rPr lang="it-IT" sz="2000" smtClean="0"/>
              <a:t>MBIENTE</a:t>
            </a:r>
            <a:br>
              <a:rPr lang="it-IT" sz="2000" smtClean="0"/>
            </a:br>
            <a:endParaRPr lang="it-IT" sz="2000" smtClean="0"/>
          </a:p>
        </p:txBody>
      </p:sp>
      <p:pic>
        <p:nvPicPr>
          <p:cNvPr id="8" name="Immagine 7"/>
          <p:cNvPicPr/>
          <p:nvPr/>
        </p:nvPicPr>
        <p:blipFill>
          <a:blip r:embed="rId4" cstate="print">
            <a:extLst/>
          </a:blip>
          <a:srcRect/>
          <a:stretch>
            <a:fillRect/>
          </a:stretch>
        </p:blipFill>
        <p:spPr bwMode="auto">
          <a:xfrm>
            <a:off x="1763688" y="337320"/>
            <a:ext cx="6027763" cy="111058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16388" name="Rettangolo 8"/>
          <p:cNvSpPr>
            <a:spLocks noChangeArrowheads="1"/>
          </p:cNvSpPr>
          <p:nvPr/>
        </p:nvSpPr>
        <p:spPr bwMode="auto">
          <a:xfrm>
            <a:off x="2635250" y="1989138"/>
            <a:ext cx="4284663" cy="739775"/>
          </a:xfrm>
          <a:prstGeom prst="rect">
            <a:avLst/>
          </a:prstGeom>
          <a:noFill/>
          <a:ln w="9525">
            <a:noFill/>
            <a:miter lim="800000"/>
            <a:headEnd/>
            <a:tailEnd/>
          </a:ln>
        </p:spPr>
        <p:txBody>
          <a:bodyPr>
            <a:spAutoFit/>
          </a:bodyPr>
          <a:lstStyle/>
          <a:p>
            <a:pPr algn="ctr"/>
            <a:r>
              <a:rPr lang="it-IT" sz="700" b="1">
                <a:latin typeface="Georgia" pitchFamily="18" charset="0"/>
              </a:rPr>
              <a:t>PROGRAMMA OPERATIVO NAZIONALE RICERCA E COMPETIVITA’ PER LE REGIONI DELLA CONVERGENZA - 2007/2013 - CCI: 2007IT161PO006</a:t>
            </a:r>
            <a:endParaRPr lang="en-GB" sz="700">
              <a:latin typeface="Georgia" pitchFamily="18" charset="0"/>
            </a:endParaRPr>
          </a:p>
          <a:p>
            <a:pPr algn="ctr"/>
            <a:r>
              <a:rPr lang="it-IT" sz="700">
                <a:latin typeface="Georgia" pitchFamily="18" charset="0"/>
              </a:rPr>
              <a:t>ASSE I: “SOSTEGNO AI MUTAMENTI STRUTTURALI”</a:t>
            </a:r>
            <a:endParaRPr lang="en-GB" sz="700">
              <a:latin typeface="Georgia" pitchFamily="18" charset="0"/>
            </a:endParaRPr>
          </a:p>
          <a:p>
            <a:pPr algn="ctr"/>
            <a:r>
              <a:rPr lang="it-IT" sz="700">
                <a:latin typeface="Georgia" pitchFamily="18" charset="0"/>
              </a:rPr>
              <a:t>OBIETTIVO OPERATIVO 4.1.1.4. “POTENZIAMENTO DELLE STRUTTURE E DELLE DOTAZIONI SCIENTIFICHE E TECNOLOGICHE”</a:t>
            </a:r>
            <a:endParaRPr lang="en-GB" sz="700">
              <a:latin typeface="Georgia" pitchFamily="18" charset="0"/>
            </a:endParaRPr>
          </a:p>
          <a:p>
            <a:pPr algn="ctr"/>
            <a:r>
              <a:rPr lang="it-IT" sz="700">
                <a:latin typeface="Georgia" pitchFamily="18" charset="0"/>
              </a:rPr>
              <a:t>I AZIONE: “RAFFORZAMENTO STRUTTURALE”</a:t>
            </a:r>
            <a:endParaRPr lang="en-GB" sz="700">
              <a:latin typeface="Georgia" pitchFamily="18" charset="0"/>
            </a:endParaRPr>
          </a:p>
        </p:txBody>
      </p:sp>
      <p:sp>
        <p:nvSpPr>
          <p:cNvPr id="16389" name="Rettangolo 9"/>
          <p:cNvSpPr>
            <a:spLocks noChangeArrowheads="1"/>
          </p:cNvSpPr>
          <p:nvPr/>
        </p:nvSpPr>
        <p:spPr bwMode="auto">
          <a:xfrm>
            <a:off x="7604125" y="4797425"/>
            <a:ext cx="1339850" cy="276225"/>
          </a:xfrm>
          <a:prstGeom prst="rect">
            <a:avLst/>
          </a:prstGeom>
          <a:noFill/>
          <a:ln w="9525">
            <a:noFill/>
            <a:miter lim="800000"/>
            <a:headEnd/>
            <a:tailEnd/>
          </a:ln>
        </p:spPr>
        <p:txBody>
          <a:bodyPr wrap="none">
            <a:spAutoFit/>
          </a:bodyPr>
          <a:lstStyle/>
          <a:p>
            <a:pPr algn="ctr"/>
            <a:r>
              <a:rPr lang="it-IT" sz="1200" b="1" i="1">
                <a:latin typeface="Georgia" pitchFamily="18" charset="0"/>
              </a:rPr>
              <a:t>PONa3_00341</a:t>
            </a:r>
            <a:endParaRPr lang="en-GB" sz="1200" b="1" i="1">
              <a:latin typeface="Georgia" pitchFamily="18" charset="0"/>
            </a:endParaRPr>
          </a:p>
        </p:txBody>
      </p:sp>
      <p:sp>
        <p:nvSpPr>
          <p:cNvPr id="16390" name="Rettangolo 10"/>
          <p:cNvSpPr>
            <a:spLocks noChangeArrowheads="1"/>
          </p:cNvSpPr>
          <p:nvPr/>
        </p:nvSpPr>
        <p:spPr bwMode="auto">
          <a:xfrm>
            <a:off x="293688" y="4652963"/>
            <a:ext cx="2117725" cy="461962"/>
          </a:xfrm>
          <a:prstGeom prst="rect">
            <a:avLst/>
          </a:prstGeom>
          <a:noFill/>
          <a:ln w="9525">
            <a:noFill/>
            <a:miter lim="800000"/>
            <a:headEnd/>
            <a:tailEnd/>
          </a:ln>
        </p:spPr>
        <p:txBody>
          <a:bodyPr wrap="none">
            <a:spAutoFit/>
          </a:bodyPr>
          <a:lstStyle/>
          <a:p>
            <a:pPr algn="ctr"/>
            <a:r>
              <a:rPr lang="it-IT" sz="1200" b="1" i="1">
                <a:latin typeface="Georgia" pitchFamily="18" charset="0"/>
              </a:rPr>
              <a:t>Responsabile scientifico</a:t>
            </a:r>
          </a:p>
          <a:p>
            <a:pPr algn="ctr"/>
            <a:r>
              <a:rPr lang="it-IT" sz="1200" b="1" i="1">
                <a:latin typeface="Georgia" pitchFamily="18" charset="0"/>
              </a:rPr>
              <a:t>Prof. Pasquale Versace</a:t>
            </a:r>
            <a:endParaRPr lang="en-GB" sz="1200" b="1" i="1">
              <a:latin typeface="Georgia" pitchFamily="18" charset="0"/>
            </a:endParaRPr>
          </a:p>
        </p:txBody>
      </p:sp>
      <p:pic>
        <p:nvPicPr>
          <p:cNvPr id="16391" name="Immagine 9"/>
          <p:cNvPicPr>
            <a:picLocks noChangeAspect="1"/>
          </p:cNvPicPr>
          <p:nvPr/>
        </p:nvPicPr>
        <p:blipFill>
          <a:blip r:embed="rId5"/>
          <a:srcRect/>
          <a:stretch>
            <a:fillRect/>
          </a:stretch>
        </p:blipFill>
        <p:spPr bwMode="auto">
          <a:xfrm>
            <a:off x="3563938" y="3860800"/>
            <a:ext cx="2433637" cy="738188"/>
          </a:xfrm>
          <a:prstGeom prst="rect">
            <a:avLst/>
          </a:prstGeom>
          <a:noFill/>
          <a:ln w="9525">
            <a:noFill/>
            <a:miter lim="800000"/>
            <a:headEnd/>
            <a:tailEnd/>
          </a:ln>
        </p:spPr>
      </p:pic>
      <p:sp>
        <p:nvSpPr>
          <p:cNvPr id="11" name="Sottotitolo 2"/>
          <p:cNvSpPr>
            <a:spLocks noGrp="1"/>
          </p:cNvSpPr>
          <p:nvPr>
            <p:ph type="subTitle" idx="1"/>
          </p:nvPr>
        </p:nvSpPr>
        <p:spPr>
          <a:xfrm>
            <a:off x="1476375" y="5300663"/>
            <a:ext cx="6400800" cy="985837"/>
          </a:xfrm>
        </p:spPr>
        <p:txBody>
          <a:bodyPr>
            <a:normAutofit fontScale="85000" lnSpcReduction="20000"/>
          </a:bodyPr>
          <a:lstStyle/>
          <a:p>
            <a:pPr eaLnBrk="1" hangingPunct="1">
              <a:defRPr/>
            </a:pPr>
            <a:r>
              <a:rPr lang="en-GB" dirty="0"/>
              <a:t>EVENTO </a:t>
            </a:r>
            <a:r>
              <a:rPr lang="en-GB" dirty="0" smtClean="0"/>
              <a:t>ANNUALE</a:t>
            </a:r>
          </a:p>
          <a:p>
            <a:pPr eaLnBrk="1" hangingPunct="1">
              <a:defRPr/>
            </a:pPr>
            <a:r>
              <a:rPr lang="en-GB" dirty="0" smtClean="0"/>
              <a:t>PON RICERCA E COMPETITIVITÀ 2007-2013</a:t>
            </a:r>
          </a:p>
          <a:p>
            <a:pPr eaLnBrk="1" hangingPunct="1">
              <a:defRPr/>
            </a:pPr>
            <a:r>
              <a:rPr lang="en-GB" dirty="0" smtClean="0"/>
              <a:t>“</a:t>
            </a:r>
            <a:r>
              <a:rPr lang="en-GB" dirty="0"/>
              <a:t>PARLIAMO DI RISULTATI”</a:t>
            </a:r>
          </a:p>
          <a:p>
            <a:pPr eaLnBrk="1" hangingPunct="1">
              <a:defRPr/>
            </a:pPr>
            <a:r>
              <a:rPr lang="en-GB" dirty="0"/>
              <a:t>Napoli  16 </a:t>
            </a:r>
            <a:r>
              <a:rPr lang="en-GB" dirty="0" err="1"/>
              <a:t>Novembre</a:t>
            </a:r>
            <a:r>
              <a:rPr lang="en-GB" dirty="0"/>
              <a:t>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olo 5"/>
          <p:cNvSpPr>
            <a:spLocks noGrp="1"/>
          </p:cNvSpPr>
          <p:nvPr>
            <p:ph type="title" idx="4294967295"/>
          </p:nvPr>
        </p:nvSpPr>
        <p:spPr>
          <a:xfrm>
            <a:off x="3419475" y="254000"/>
            <a:ext cx="2447925" cy="366713"/>
          </a:xfrm>
        </p:spPr>
        <p:txBody>
          <a:bodyPr/>
          <a:lstStyle/>
          <a:p>
            <a:pPr eaLnBrk="1" hangingPunct="1"/>
            <a:r>
              <a:rPr lang="it-IT" sz="2400" smtClean="0"/>
              <a:t>CAMILab </a:t>
            </a:r>
          </a:p>
        </p:txBody>
      </p:sp>
      <p:sp>
        <p:nvSpPr>
          <p:cNvPr id="63490" name="Segnaposto contenuto 7"/>
          <p:cNvSpPr>
            <a:spLocks noGrp="1"/>
          </p:cNvSpPr>
          <p:nvPr>
            <p:ph sz="quarter" idx="4294967295"/>
          </p:nvPr>
        </p:nvSpPr>
        <p:spPr>
          <a:xfrm>
            <a:off x="0" y="1527175"/>
            <a:ext cx="8504238" cy="4781550"/>
          </a:xfrm>
        </p:spPr>
        <p:txBody>
          <a:bodyPr/>
          <a:lstStyle/>
          <a:p>
            <a:pPr eaLnBrk="1" hangingPunct="1"/>
            <a:endParaRPr lang="it-IT" smtClean="0"/>
          </a:p>
          <a:p>
            <a:pPr eaLnBrk="1" hangingPunct="1"/>
            <a:endParaRPr lang="it-IT" smtClean="0"/>
          </a:p>
        </p:txBody>
      </p:sp>
      <p:pic>
        <p:nvPicPr>
          <p:cNvPr id="63491" name="Immagine 6" descr="41B_piano_VII-Model.jpg"/>
          <p:cNvPicPr>
            <a:picLocks noChangeAspect="1"/>
          </p:cNvPicPr>
          <p:nvPr/>
        </p:nvPicPr>
        <p:blipFill>
          <a:blip r:embed="rId3"/>
          <a:srcRect/>
          <a:stretch>
            <a:fillRect/>
          </a:stretch>
        </p:blipFill>
        <p:spPr bwMode="auto">
          <a:xfrm>
            <a:off x="5867400" y="4005263"/>
            <a:ext cx="3132138" cy="2347912"/>
          </a:xfrm>
          <a:prstGeom prst="rect">
            <a:avLst/>
          </a:prstGeom>
          <a:noFill/>
          <a:ln w="9525">
            <a:noFill/>
            <a:miter lim="800000"/>
            <a:headEnd/>
            <a:tailEnd/>
          </a:ln>
        </p:spPr>
      </p:pic>
      <p:pic>
        <p:nvPicPr>
          <p:cNvPr id="63492" name="Immagine 8" descr="Pagine da sprotetto-2.jpg"/>
          <p:cNvPicPr>
            <a:picLocks noChangeAspect="1"/>
          </p:cNvPicPr>
          <p:nvPr/>
        </p:nvPicPr>
        <p:blipFill>
          <a:blip r:embed="rId4"/>
          <a:srcRect/>
          <a:stretch>
            <a:fillRect/>
          </a:stretch>
        </p:blipFill>
        <p:spPr bwMode="auto">
          <a:xfrm>
            <a:off x="5940425" y="2060575"/>
            <a:ext cx="2819400" cy="1873250"/>
          </a:xfrm>
          <a:prstGeom prst="rect">
            <a:avLst/>
          </a:prstGeom>
          <a:noFill/>
          <a:ln w="9525">
            <a:noFill/>
            <a:miter lim="800000"/>
            <a:headEnd/>
            <a:tailEnd/>
          </a:ln>
        </p:spPr>
      </p:pic>
      <p:sp>
        <p:nvSpPr>
          <p:cNvPr id="63493" name="Rettangolo 9"/>
          <p:cNvSpPr>
            <a:spLocks noChangeArrowheads="1"/>
          </p:cNvSpPr>
          <p:nvPr/>
        </p:nvSpPr>
        <p:spPr bwMode="auto">
          <a:xfrm>
            <a:off x="179388" y="1052513"/>
            <a:ext cx="8896350" cy="915987"/>
          </a:xfrm>
          <a:prstGeom prst="rect">
            <a:avLst/>
          </a:prstGeom>
          <a:noFill/>
          <a:ln w="9525">
            <a:noFill/>
            <a:miter lim="800000"/>
            <a:headEnd/>
            <a:tailEnd/>
          </a:ln>
        </p:spPr>
        <p:txBody>
          <a:bodyPr>
            <a:spAutoFit/>
          </a:bodyPr>
          <a:lstStyle/>
          <a:p>
            <a:endParaRPr lang="it-IT">
              <a:latin typeface="Georgia" pitchFamily="18" charset="0"/>
            </a:endParaRPr>
          </a:p>
          <a:p>
            <a:endParaRPr lang="it-IT">
              <a:latin typeface="Georgia" pitchFamily="18" charset="0"/>
            </a:endParaRPr>
          </a:p>
          <a:p>
            <a:r>
              <a:rPr lang="it-IT">
                <a:latin typeface="Georgia" pitchFamily="18" charset="0"/>
              </a:rPr>
              <a:t>	       Dal 2005 Centro di Competenza del Dipartimento di Protezione Civile</a:t>
            </a:r>
          </a:p>
        </p:txBody>
      </p:sp>
      <p:sp>
        <p:nvSpPr>
          <p:cNvPr id="11" name="Rettangolo 10"/>
          <p:cNvSpPr/>
          <p:nvPr/>
        </p:nvSpPr>
        <p:spPr>
          <a:xfrm>
            <a:off x="323850" y="2636838"/>
            <a:ext cx="5472113" cy="3113087"/>
          </a:xfrm>
          <a:prstGeom prst="rect">
            <a:avLst/>
          </a:prstGeom>
        </p:spPr>
        <p:txBody>
          <a:bodyPr>
            <a:spAutoFit/>
          </a:bodyPr>
          <a:lstStyle/>
          <a:p>
            <a:pPr indent="176213">
              <a:buFont typeface="Arial" charset="0"/>
              <a:buChar char="•"/>
            </a:pPr>
            <a:r>
              <a:rPr lang="en-US">
                <a:latin typeface="Georgia" pitchFamily="18" charset="0"/>
              </a:rPr>
              <a:t>Modelli matematici per la simulazione dei fenomeni ambientali</a:t>
            </a:r>
          </a:p>
          <a:p>
            <a:pPr indent="176213">
              <a:buFont typeface="Arial" charset="0"/>
              <a:buChar char="•"/>
            </a:pPr>
            <a:endParaRPr lang="en-US">
              <a:latin typeface="Georgia" pitchFamily="18" charset="0"/>
            </a:endParaRPr>
          </a:p>
          <a:p>
            <a:pPr indent="176213">
              <a:buFont typeface="Arial" charset="0"/>
              <a:buChar char="•"/>
            </a:pPr>
            <a:r>
              <a:rPr lang="en-US">
                <a:latin typeface="Georgia" pitchFamily="18" charset="0"/>
              </a:rPr>
              <a:t>Modelli fisici </a:t>
            </a:r>
          </a:p>
          <a:p>
            <a:pPr indent="176213">
              <a:buFont typeface="Arial" charset="0"/>
              <a:buChar char="•"/>
            </a:pPr>
            <a:endParaRPr lang="en-US">
              <a:latin typeface="Georgia" pitchFamily="18" charset="0"/>
            </a:endParaRPr>
          </a:p>
          <a:p>
            <a:pPr indent="176213">
              <a:buFont typeface="Arial" charset="0"/>
              <a:buChar char="•"/>
            </a:pPr>
            <a:r>
              <a:rPr lang="en-US">
                <a:latin typeface="Georgia" pitchFamily="18" charset="0"/>
              </a:rPr>
              <a:t>Sistemi integrati per il preannuncio di frane e inondazioni</a:t>
            </a:r>
          </a:p>
          <a:p>
            <a:pPr indent="176213">
              <a:buFont typeface="Arial" charset="0"/>
              <a:buChar char="•"/>
            </a:pPr>
            <a:endParaRPr lang="en-US">
              <a:latin typeface="Georgia" pitchFamily="18" charset="0"/>
            </a:endParaRPr>
          </a:p>
          <a:p>
            <a:pPr indent="176213">
              <a:buFont typeface="Arial" charset="0"/>
              <a:buChar char="•"/>
            </a:pPr>
            <a:r>
              <a:rPr lang="en-US">
                <a:latin typeface="Georgia" pitchFamily="18" charset="0"/>
              </a:rPr>
              <a:t>Presidio territoriale e monitoraggio in situ</a:t>
            </a:r>
          </a:p>
          <a:p>
            <a:pPr indent="176213">
              <a:buFont typeface="Arial" charset="0"/>
              <a:buChar char="•"/>
            </a:pPr>
            <a:endParaRPr lang="en-US">
              <a:latin typeface="Georgia" pitchFamily="18" charset="0"/>
            </a:endParaRPr>
          </a:p>
          <a:p>
            <a:pPr indent="176213">
              <a:buFont typeface="Arial" charset="0"/>
              <a:buChar char="•"/>
            </a:pPr>
            <a:r>
              <a:rPr lang="en-US">
                <a:latin typeface="Georgia" pitchFamily="18" charset="0"/>
              </a:rPr>
              <a:t>Mappe di rischio e di vulnerabilità</a:t>
            </a:r>
          </a:p>
        </p:txBody>
      </p:sp>
      <p:pic>
        <p:nvPicPr>
          <p:cNvPr id="63496" name="Immagine 12" descr="logo.jpg"/>
          <p:cNvPicPr>
            <a:picLocks noChangeAspect="1"/>
          </p:cNvPicPr>
          <p:nvPr/>
        </p:nvPicPr>
        <p:blipFill>
          <a:blip r:embed="rId5"/>
          <a:srcRect/>
          <a:stretch>
            <a:fillRect/>
          </a:stretch>
        </p:blipFill>
        <p:spPr bwMode="auto">
          <a:xfrm>
            <a:off x="323850" y="1341438"/>
            <a:ext cx="1190625" cy="944562"/>
          </a:xfrm>
          <a:prstGeom prst="rect">
            <a:avLst/>
          </a:prstGeom>
          <a:noFill/>
          <a:ln w="9525">
            <a:noFill/>
            <a:miter lim="800000"/>
            <a:headEnd/>
            <a:tailEnd/>
          </a:ln>
        </p:spPr>
      </p:pic>
      <p:pic>
        <p:nvPicPr>
          <p:cNvPr id="63497" name="Immagine 13" descr="Logo_camilab.gif"/>
          <p:cNvPicPr>
            <a:picLocks noChangeAspect="1"/>
          </p:cNvPicPr>
          <p:nvPr/>
        </p:nvPicPr>
        <p:blipFill>
          <a:blip r:embed="rId6"/>
          <a:srcRect/>
          <a:stretch>
            <a:fillRect/>
          </a:stretch>
        </p:blipFill>
        <p:spPr bwMode="auto">
          <a:xfrm>
            <a:off x="5435600" y="260350"/>
            <a:ext cx="2016125" cy="1144588"/>
          </a:xfrm>
          <a:prstGeom prst="rect">
            <a:avLst/>
          </a:prstGeom>
          <a:noFill/>
          <a:ln w="9525">
            <a:noFill/>
            <a:miter lim="800000"/>
            <a:headEnd/>
            <a:tailEnd/>
          </a:ln>
        </p:spPr>
      </p:pic>
      <p:pic>
        <p:nvPicPr>
          <p:cNvPr id="14" name="Immagine 13" descr="logo mod 2.bmp"/>
          <p:cNvPicPr>
            <a:picLocks noChangeAspect="1"/>
          </p:cNvPicPr>
          <p:nvPr/>
        </p:nvPicPr>
        <p:blipFill>
          <a:blip r:embed="rId7"/>
          <a:srcRect/>
          <a:stretch>
            <a:fillRect/>
          </a:stretch>
        </p:blipFill>
        <p:spPr bwMode="auto">
          <a:xfrm>
            <a:off x="8550275" y="0"/>
            <a:ext cx="593725" cy="722313"/>
          </a:xfrm>
          <a:prstGeom prst="rect">
            <a:avLst/>
          </a:prstGeom>
          <a:noFill/>
          <a:ln w="3175">
            <a:solidFill>
              <a:srgbClr val="6BA42C"/>
            </a:solidFill>
            <a:miter lim="800000"/>
            <a:headEnd/>
            <a:tailEnd/>
          </a:ln>
          <a:effectLst>
            <a:outerShdw blurRad="50800" dist="38100" dir="8100000" algn="tr" rotWithShape="0">
              <a:prstClr val="black">
                <a:alpha val="40000"/>
              </a:prstClr>
            </a:outerShdw>
          </a:effectLst>
        </p:spPr>
      </p:pic>
      <p:pic>
        <p:nvPicPr>
          <p:cNvPr id="16" name="Immagine 15"/>
          <p:cNvPicPr>
            <a:picLocks noChangeAspect="1"/>
          </p:cNvPicPr>
          <p:nvPr/>
        </p:nvPicPr>
        <p:blipFill>
          <a:blip r:embed="rId8"/>
          <a:stretch>
            <a:fillRect/>
          </a:stretch>
        </p:blipFill>
        <p:spPr>
          <a:xfrm>
            <a:off x="0" y="0"/>
            <a:ext cx="3505200" cy="717550"/>
          </a:xfrm>
          <a:prstGeom prst="rect">
            <a:avLst/>
          </a:prstGeom>
          <a:ln w="3175">
            <a:solidFill>
              <a:srgbClr val="6BA42C"/>
            </a:solidFill>
          </a:ln>
          <a:effectLst>
            <a:outerShdw blurRad="50800" dist="38100" dir="2700000" algn="tl" rotWithShape="0">
              <a:prstClr val="black">
                <a:alpha val="40000"/>
              </a:prstClr>
            </a:outerShdw>
          </a:effectLst>
        </p:spPr>
      </p:pic>
      <p:sp>
        <p:nvSpPr>
          <p:cNvPr id="63500" name="CasellaDiTesto 16"/>
          <p:cNvSpPr txBox="1">
            <a:spLocks noChangeArrowheads="1"/>
          </p:cNvSpPr>
          <p:nvPr/>
        </p:nvSpPr>
        <p:spPr bwMode="auto">
          <a:xfrm>
            <a:off x="142875" y="6429375"/>
            <a:ext cx="3786188" cy="277813"/>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FIGURA_3BIS"/>
          <p:cNvPicPr>
            <a:picLocks noChangeAspect="1" noChangeArrowheads="1"/>
          </p:cNvPicPr>
          <p:nvPr/>
        </p:nvPicPr>
        <p:blipFill>
          <a:blip r:embed="rId3"/>
          <a:srcRect l="16582" r="16582"/>
          <a:stretch>
            <a:fillRect/>
          </a:stretch>
        </p:blipFill>
        <p:spPr bwMode="auto">
          <a:xfrm>
            <a:off x="428625" y="4000500"/>
            <a:ext cx="2084388" cy="2084388"/>
          </a:xfrm>
          <a:prstGeom prst="rect">
            <a:avLst/>
          </a:prstGeom>
          <a:noFill/>
          <a:ln w="9525">
            <a:noFill/>
            <a:miter lim="800000"/>
            <a:headEnd/>
            <a:tailEnd/>
          </a:ln>
        </p:spPr>
      </p:pic>
      <p:pic>
        <p:nvPicPr>
          <p:cNvPr id="65538" name="Immagine 4" descr="Wrroom_2.jpg"/>
          <p:cNvPicPr>
            <a:picLocks noChangeAspect="1"/>
          </p:cNvPicPr>
          <p:nvPr/>
        </p:nvPicPr>
        <p:blipFill>
          <a:blip r:embed="rId4"/>
          <a:srcRect/>
          <a:stretch>
            <a:fillRect/>
          </a:stretch>
        </p:blipFill>
        <p:spPr bwMode="auto">
          <a:xfrm>
            <a:off x="669925" y="854075"/>
            <a:ext cx="4910138" cy="2935288"/>
          </a:xfrm>
          <a:prstGeom prst="rect">
            <a:avLst/>
          </a:prstGeom>
          <a:noFill/>
          <a:ln w="9525">
            <a:noFill/>
            <a:miter lim="800000"/>
            <a:headEnd/>
            <a:tailEnd/>
          </a:ln>
        </p:spPr>
      </p:pic>
      <p:sp>
        <p:nvSpPr>
          <p:cNvPr id="65540" name="CasellaDiTesto 3"/>
          <p:cNvSpPr txBox="1">
            <a:spLocks noChangeArrowheads="1"/>
          </p:cNvSpPr>
          <p:nvPr/>
        </p:nvSpPr>
        <p:spPr bwMode="auto">
          <a:xfrm>
            <a:off x="107950" y="974725"/>
            <a:ext cx="3313113" cy="366713"/>
          </a:xfrm>
          <a:prstGeom prst="rect">
            <a:avLst/>
          </a:prstGeom>
          <a:noFill/>
          <a:ln w="9525">
            <a:noFill/>
            <a:miter lim="800000"/>
            <a:headEnd/>
            <a:tailEnd/>
          </a:ln>
        </p:spPr>
        <p:txBody>
          <a:bodyPr>
            <a:spAutoFit/>
          </a:bodyPr>
          <a:lstStyle/>
          <a:p>
            <a:r>
              <a:rPr lang="it-IT">
                <a:latin typeface="Georgia" pitchFamily="18" charset="0"/>
              </a:rPr>
              <a:t>Modelli Afflusssi Deflussi</a:t>
            </a:r>
          </a:p>
        </p:txBody>
      </p:sp>
      <p:sp>
        <p:nvSpPr>
          <p:cNvPr id="65541" name="CasellaDiTesto 5"/>
          <p:cNvSpPr txBox="1">
            <a:spLocks noChangeArrowheads="1"/>
          </p:cNvSpPr>
          <p:nvPr/>
        </p:nvSpPr>
        <p:spPr bwMode="auto">
          <a:xfrm>
            <a:off x="1619250" y="3789363"/>
            <a:ext cx="2919413" cy="641350"/>
          </a:xfrm>
          <a:prstGeom prst="rect">
            <a:avLst/>
          </a:prstGeom>
          <a:noFill/>
          <a:ln w="9525">
            <a:noFill/>
            <a:miter lim="800000"/>
            <a:headEnd/>
            <a:tailEnd/>
          </a:ln>
        </p:spPr>
        <p:txBody>
          <a:bodyPr>
            <a:spAutoFit/>
          </a:bodyPr>
          <a:lstStyle/>
          <a:p>
            <a:r>
              <a:rPr lang="it-IT">
                <a:latin typeface="Georgia" pitchFamily="18" charset="0"/>
              </a:rPr>
              <a:t>Modellazione di frane indotte da piogge</a:t>
            </a:r>
          </a:p>
        </p:txBody>
      </p:sp>
      <p:sp>
        <p:nvSpPr>
          <p:cNvPr id="65542" name="CasellaDiTesto 6"/>
          <p:cNvSpPr txBox="1">
            <a:spLocks noChangeArrowheads="1"/>
          </p:cNvSpPr>
          <p:nvPr/>
        </p:nvSpPr>
        <p:spPr bwMode="auto">
          <a:xfrm>
            <a:off x="5651500" y="3500438"/>
            <a:ext cx="3275013" cy="641350"/>
          </a:xfrm>
          <a:prstGeom prst="rect">
            <a:avLst/>
          </a:prstGeom>
          <a:noFill/>
          <a:ln w="9525">
            <a:noFill/>
            <a:miter lim="800000"/>
            <a:headEnd/>
            <a:tailEnd/>
          </a:ln>
        </p:spPr>
        <p:txBody>
          <a:bodyPr>
            <a:spAutoFit/>
          </a:bodyPr>
          <a:lstStyle/>
          <a:p>
            <a:r>
              <a:rPr lang="it-IT">
                <a:latin typeface="Georgia" pitchFamily="18" charset="0"/>
              </a:rPr>
              <a:t>Modelli stocastici di preannuncio delle piogge</a:t>
            </a:r>
          </a:p>
        </p:txBody>
      </p:sp>
      <p:pic>
        <p:nvPicPr>
          <p:cNvPr id="65543" name="Picture 3"/>
          <p:cNvPicPr>
            <a:picLocks noChangeAspect="1" noChangeArrowheads="1"/>
          </p:cNvPicPr>
          <p:nvPr/>
        </p:nvPicPr>
        <p:blipFill>
          <a:blip r:embed="rId5"/>
          <a:srcRect t="-31134" r="-49976"/>
          <a:stretch>
            <a:fillRect/>
          </a:stretch>
        </p:blipFill>
        <p:spPr bwMode="auto">
          <a:xfrm>
            <a:off x="6429375" y="3470275"/>
            <a:ext cx="2714625" cy="3127375"/>
          </a:xfrm>
          <a:prstGeom prst="rect">
            <a:avLst/>
          </a:prstGeom>
          <a:noFill/>
          <a:ln w="9525">
            <a:noFill/>
            <a:miter lim="800000"/>
            <a:headEnd/>
            <a:tailEnd/>
          </a:ln>
        </p:spPr>
      </p:pic>
      <p:pic>
        <p:nvPicPr>
          <p:cNvPr id="65544" name="Immagine 8"/>
          <p:cNvPicPr>
            <a:picLocks noChangeAspect="1" noChangeArrowheads="1"/>
          </p:cNvPicPr>
          <p:nvPr/>
        </p:nvPicPr>
        <p:blipFill>
          <a:blip r:embed="rId6"/>
          <a:srcRect b="5714"/>
          <a:stretch>
            <a:fillRect/>
          </a:stretch>
        </p:blipFill>
        <p:spPr bwMode="auto">
          <a:xfrm>
            <a:off x="5786438" y="1285875"/>
            <a:ext cx="3000375" cy="2071688"/>
          </a:xfrm>
          <a:prstGeom prst="rect">
            <a:avLst/>
          </a:prstGeom>
          <a:noFill/>
          <a:ln w="9525">
            <a:noFill/>
            <a:miter lim="800000"/>
            <a:headEnd/>
            <a:tailEnd/>
          </a:ln>
        </p:spPr>
      </p:pic>
      <p:sp>
        <p:nvSpPr>
          <p:cNvPr id="65545" name="CasellaDiTesto 9"/>
          <p:cNvSpPr txBox="1">
            <a:spLocks noChangeArrowheads="1"/>
          </p:cNvSpPr>
          <p:nvPr/>
        </p:nvSpPr>
        <p:spPr bwMode="auto">
          <a:xfrm>
            <a:off x="5651500" y="692150"/>
            <a:ext cx="2952750" cy="641350"/>
          </a:xfrm>
          <a:prstGeom prst="rect">
            <a:avLst/>
          </a:prstGeom>
          <a:noFill/>
          <a:ln w="9525">
            <a:noFill/>
            <a:miter lim="800000"/>
            <a:headEnd/>
            <a:tailEnd/>
          </a:ln>
        </p:spPr>
        <p:txBody>
          <a:bodyPr>
            <a:spAutoFit/>
          </a:bodyPr>
          <a:lstStyle/>
          <a:p>
            <a:r>
              <a:rPr lang="it-IT">
                <a:latin typeface="Georgia" pitchFamily="18" charset="0"/>
              </a:rPr>
              <a:t>Impatto dei cambiamenti climatici </a:t>
            </a:r>
          </a:p>
        </p:txBody>
      </p:sp>
      <p:pic>
        <p:nvPicPr>
          <p:cNvPr id="65546" name="Picture 4" descr="comp1800"/>
          <p:cNvPicPr>
            <a:picLocks noChangeAspect="1" noChangeArrowheads="1"/>
          </p:cNvPicPr>
          <p:nvPr/>
        </p:nvPicPr>
        <p:blipFill>
          <a:blip r:embed="rId7"/>
          <a:srcRect/>
          <a:stretch>
            <a:fillRect/>
          </a:stretch>
        </p:blipFill>
        <p:spPr bwMode="auto">
          <a:xfrm>
            <a:off x="2357438" y="4500563"/>
            <a:ext cx="2568575" cy="1792287"/>
          </a:xfrm>
          <a:prstGeom prst="rect">
            <a:avLst/>
          </a:prstGeom>
          <a:noFill/>
          <a:ln w="9525">
            <a:noFill/>
            <a:miter lim="800000"/>
            <a:headEnd/>
            <a:tailEnd/>
          </a:ln>
        </p:spPr>
      </p:pic>
      <p:pic>
        <p:nvPicPr>
          <p:cNvPr id="12" name="Immagine 11" descr="logo mod 2.bmp"/>
          <p:cNvPicPr>
            <a:picLocks noChangeAspect="1"/>
          </p:cNvPicPr>
          <p:nvPr/>
        </p:nvPicPr>
        <p:blipFill>
          <a:blip r:embed="rId8"/>
          <a:srcRect/>
          <a:stretch>
            <a:fillRect/>
          </a:stretch>
        </p:blipFill>
        <p:spPr bwMode="auto">
          <a:xfrm>
            <a:off x="8550275" y="0"/>
            <a:ext cx="593725" cy="722313"/>
          </a:xfrm>
          <a:prstGeom prst="rect">
            <a:avLst/>
          </a:prstGeom>
          <a:noFill/>
          <a:ln w="3175">
            <a:solidFill>
              <a:srgbClr val="6BA42C"/>
            </a:solidFill>
            <a:miter lim="800000"/>
            <a:headEnd/>
            <a:tailEnd/>
          </a:ln>
          <a:effectLst>
            <a:outerShdw blurRad="50800" dist="38100" dir="8100000" algn="tr" rotWithShape="0">
              <a:prstClr val="black">
                <a:alpha val="40000"/>
              </a:prstClr>
            </a:outerShdw>
          </a:effectLst>
        </p:spPr>
      </p:pic>
      <p:pic>
        <p:nvPicPr>
          <p:cNvPr id="14" name="Immagine 13"/>
          <p:cNvPicPr>
            <a:picLocks noChangeAspect="1"/>
          </p:cNvPicPr>
          <p:nvPr/>
        </p:nvPicPr>
        <p:blipFill>
          <a:blip r:embed="rId9"/>
          <a:stretch>
            <a:fillRect/>
          </a:stretch>
        </p:blipFill>
        <p:spPr>
          <a:xfrm>
            <a:off x="0" y="0"/>
            <a:ext cx="3505200" cy="717550"/>
          </a:xfrm>
          <a:prstGeom prst="rect">
            <a:avLst/>
          </a:prstGeom>
          <a:ln w="3175">
            <a:solidFill>
              <a:srgbClr val="6BA42C"/>
            </a:solidFill>
          </a:ln>
          <a:effectLst>
            <a:outerShdw blurRad="50800" dist="38100" dir="2700000" algn="tl" rotWithShape="0">
              <a:prstClr val="black">
                <a:alpha val="40000"/>
              </a:prstClr>
            </a:outerShdw>
          </a:effectLst>
        </p:spPr>
      </p:pic>
      <p:sp>
        <p:nvSpPr>
          <p:cNvPr id="65549" name="CasellaDiTesto 14"/>
          <p:cNvSpPr txBox="1">
            <a:spLocks noChangeArrowheads="1"/>
          </p:cNvSpPr>
          <p:nvPr/>
        </p:nvSpPr>
        <p:spPr bwMode="auto">
          <a:xfrm>
            <a:off x="142875" y="6429375"/>
            <a:ext cx="3786188" cy="277813"/>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4294967295"/>
          </p:nvPr>
        </p:nvSpPr>
        <p:spPr>
          <a:xfrm>
            <a:off x="3929063" y="358775"/>
            <a:ext cx="4429125" cy="593725"/>
          </a:xfrm>
        </p:spPr>
        <p:txBody>
          <a:bodyPr>
            <a:normAutofit/>
          </a:bodyPr>
          <a:lstStyle/>
          <a:p>
            <a:pPr indent="176213" eaLnBrk="1" hangingPunct="1">
              <a:lnSpc>
                <a:spcPct val="80000"/>
              </a:lnSpc>
              <a:buFont typeface="Arial" charset="0"/>
              <a:buChar char="•"/>
            </a:pPr>
            <a:r>
              <a:rPr lang="en-US" sz="1700" smtClean="0">
                <a:effectLst>
                  <a:outerShdw blurRad="38100" dist="38100" dir="2700000" algn="tl">
                    <a:srgbClr val="C0C0C0"/>
                  </a:outerShdw>
                </a:effectLst>
              </a:rPr>
              <a:t>Sistemi di preannuncio</a:t>
            </a:r>
          </a:p>
          <a:p>
            <a:pPr indent="176213" eaLnBrk="1" hangingPunct="1">
              <a:lnSpc>
                <a:spcPct val="80000"/>
              </a:lnSpc>
              <a:buFont typeface="Wingdings 2" pitchFamily="18" charset="2"/>
              <a:buNone/>
            </a:pPr>
            <a:endParaRPr lang="it-IT" sz="2300" smtClean="0"/>
          </a:p>
        </p:txBody>
      </p:sp>
      <p:pic>
        <p:nvPicPr>
          <p:cNvPr id="4" name="Segnaposto contenuto 3" descr="Ore12.00-PIOGGE.bmp"/>
          <p:cNvPicPr>
            <a:picLocks noChangeAspect="1"/>
          </p:cNvPicPr>
          <p:nvPr/>
        </p:nvPicPr>
        <p:blipFill>
          <a:blip r:embed="rId3"/>
          <a:srcRect/>
          <a:stretch>
            <a:fillRect/>
          </a:stretch>
        </p:blipFill>
        <p:spPr>
          <a:xfrm>
            <a:off x="4572000" y="1046163"/>
            <a:ext cx="3575050" cy="2743200"/>
          </a:xfrm>
          <a:prstGeom prst="rect">
            <a:avLst/>
          </a:prstGeom>
          <a:ln>
            <a:solidFill>
              <a:schemeClr val="tx1">
                <a:lumMod val="95000"/>
                <a:lumOff val="5000"/>
              </a:schemeClr>
            </a:solidFill>
          </a:ln>
        </p:spPr>
      </p:pic>
      <p:pic>
        <p:nvPicPr>
          <p:cNvPr id="6" name="Picture 3" descr="Immagine6"/>
          <p:cNvPicPr>
            <a:picLocks noChangeAspect="1" noChangeArrowheads="1"/>
          </p:cNvPicPr>
          <p:nvPr/>
        </p:nvPicPr>
        <p:blipFill>
          <a:blip r:embed="rId4"/>
          <a:srcRect/>
          <a:stretch>
            <a:fillRect/>
          </a:stretch>
        </p:blipFill>
        <p:spPr bwMode="auto">
          <a:xfrm>
            <a:off x="552450" y="1046163"/>
            <a:ext cx="3803650" cy="2743200"/>
          </a:xfrm>
          <a:prstGeom prst="rect">
            <a:avLst/>
          </a:prstGeom>
          <a:ln>
            <a:solidFill>
              <a:schemeClr val="tx1">
                <a:lumMod val="95000"/>
                <a:lumOff val="5000"/>
              </a:schemeClr>
            </a:solidFill>
          </a:ln>
        </p:spPr>
      </p:pic>
      <p:pic>
        <p:nvPicPr>
          <p:cNvPr id="67588" name="Immagine 9"/>
          <p:cNvPicPr>
            <a:picLocks noChangeAspect="1" noChangeArrowheads="1"/>
          </p:cNvPicPr>
          <p:nvPr/>
        </p:nvPicPr>
        <p:blipFill>
          <a:blip r:embed="rId5"/>
          <a:srcRect r="4062"/>
          <a:stretch>
            <a:fillRect/>
          </a:stretch>
        </p:blipFill>
        <p:spPr bwMode="auto">
          <a:xfrm>
            <a:off x="1428750" y="3571875"/>
            <a:ext cx="5500688" cy="2857500"/>
          </a:xfrm>
          <a:prstGeom prst="rect">
            <a:avLst/>
          </a:prstGeom>
          <a:noFill/>
          <a:ln w="9525">
            <a:noFill/>
            <a:miter lim="800000"/>
            <a:headEnd/>
            <a:tailEnd/>
          </a:ln>
        </p:spPr>
      </p:pic>
      <p:pic>
        <p:nvPicPr>
          <p:cNvPr id="7" name="Immagine 6" descr="logo mod 2.bmp"/>
          <p:cNvPicPr>
            <a:picLocks noChangeAspect="1"/>
          </p:cNvPicPr>
          <p:nvPr/>
        </p:nvPicPr>
        <p:blipFill>
          <a:blip r:embed="rId6"/>
          <a:srcRect/>
          <a:stretch>
            <a:fillRect/>
          </a:stretch>
        </p:blipFill>
        <p:spPr bwMode="auto">
          <a:xfrm>
            <a:off x="8550275" y="0"/>
            <a:ext cx="593725" cy="722313"/>
          </a:xfrm>
          <a:prstGeom prst="rect">
            <a:avLst/>
          </a:prstGeom>
          <a:noFill/>
          <a:ln w="3175">
            <a:solidFill>
              <a:srgbClr val="6BA42C"/>
            </a:solidFill>
            <a:miter lim="800000"/>
            <a:headEnd/>
            <a:tailEnd/>
          </a:ln>
          <a:effectLst>
            <a:outerShdw blurRad="50800" dist="38100" dir="8100000" algn="tr" rotWithShape="0">
              <a:prstClr val="black">
                <a:alpha val="40000"/>
              </a:prstClr>
            </a:outerShdw>
          </a:effectLst>
        </p:spPr>
      </p:pic>
      <p:pic>
        <p:nvPicPr>
          <p:cNvPr id="9" name="Immagine 8"/>
          <p:cNvPicPr>
            <a:picLocks noChangeAspect="1"/>
          </p:cNvPicPr>
          <p:nvPr/>
        </p:nvPicPr>
        <p:blipFill>
          <a:blip r:embed="rId7"/>
          <a:stretch>
            <a:fillRect/>
          </a:stretch>
        </p:blipFill>
        <p:spPr>
          <a:xfrm>
            <a:off x="0" y="0"/>
            <a:ext cx="3505200" cy="717550"/>
          </a:xfrm>
          <a:prstGeom prst="rect">
            <a:avLst/>
          </a:prstGeom>
          <a:ln w="3175">
            <a:solidFill>
              <a:srgbClr val="6BA42C"/>
            </a:solidFill>
          </a:ln>
          <a:effectLst>
            <a:outerShdw blurRad="50800" dist="38100" dir="2700000" algn="tl" rotWithShape="0">
              <a:prstClr val="black">
                <a:alpha val="40000"/>
              </a:prstClr>
            </a:outerShdw>
          </a:effectLst>
        </p:spPr>
      </p:pic>
      <p:sp>
        <p:nvSpPr>
          <p:cNvPr id="67591" name="CasellaDiTesto 9"/>
          <p:cNvSpPr txBox="1">
            <a:spLocks noChangeArrowheads="1"/>
          </p:cNvSpPr>
          <p:nvPr/>
        </p:nvSpPr>
        <p:spPr bwMode="auto">
          <a:xfrm>
            <a:off x="142875" y="6429375"/>
            <a:ext cx="3786188" cy="277813"/>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olo 1"/>
          <p:cNvSpPr>
            <a:spLocks noGrp="1"/>
          </p:cNvSpPr>
          <p:nvPr>
            <p:ph type="title" idx="4294967295"/>
          </p:nvPr>
        </p:nvSpPr>
        <p:spPr>
          <a:xfrm>
            <a:off x="4500563" y="6350"/>
            <a:ext cx="4103687" cy="1190625"/>
          </a:xfrm>
        </p:spPr>
        <p:txBody>
          <a:bodyPr/>
          <a:lstStyle/>
          <a:p>
            <a:r>
              <a:rPr lang="it-IT"/>
              <a:t>PRINCIPALI </a:t>
            </a:r>
            <a:br>
              <a:rPr lang="it-IT"/>
            </a:br>
            <a:r>
              <a:rPr lang="it-IT"/>
              <a:t>SERVIZI OFFERTI </a:t>
            </a:r>
          </a:p>
        </p:txBody>
      </p:sp>
      <p:sp>
        <p:nvSpPr>
          <p:cNvPr id="3" name="Segnaposto contenuto 2"/>
          <p:cNvSpPr>
            <a:spLocks noGrp="1"/>
          </p:cNvSpPr>
          <p:nvPr>
            <p:ph sz="quarter" idx="4294967295"/>
          </p:nvPr>
        </p:nvSpPr>
        <p:spPr>
          <a:xfrm>
            <a:off x="142875" y="1628775"/>
            <a:ext cx="8821738" cy="4752975"/>
          </a:xfrm>
        </p:spPr>
        <p:txBody>
          <a:bodyPr>
            <a:normAutofit fontScale="47500" lnSpcReduction="20000"/>
          </a:bodyPr>
          <a:lstStyle/>
          <a:p>
            <a:pPr marL="274320" indent="-274320" fontAlgn="auto">
              <a:spcAft>
                <a:spcPts val="0"/>
              </a:spcAft>
              <a:buFont typeface="Wingdings 2"/>
              <a:buNone/>
              <a:defRPr/>
            </a:pPr>
            <a:r>
              <a:rPr lang="it-IT" sz="3800" b="1" u="sng" kern="1200" dirty="0">
                <a:latin typeface="+mn-lt"/>
                <a:ea typeface="+mn-ea"/>
                <a:cs typeface="+mn-cs"/>
              </a:rPr>
              <a:t>Analisi e mitigazione del rischio idrogeologico</a:t>
            </a:r>
          </a:p>
          <a:p>
            <a:pPr marL="274320" indent="-274320" fontAlgn="auto">
              <a:lnSpc>
                <a:spcPct val="120000"/>
              </a:lnSpc>
              <a:spcBef>
                <a:spcPts val="200"/>
              </a:spcBef>
              <a:spcAft>
                <a:spcPts val="0"/>
              </a:spcAft>
              <a:buFont typeface="Wingdings 2"/>
              <a:buNone/>
              <a:defRPr/>
            </a:pPr>
            <a:endParaRPr lang="it-IT" sz="3400" kern="1200" dirty="0">
              <a:latin typeface="+mn-lt"/>
              <a:ea typeface="+mn-ea"/>
              <a:cs typeface="+mn-cs"/>
            </a:endParaRPr>
          </a:p>
          <a:p>
            <a:pPr marL="274320" indent="-274320" fontAlgn="auto">
              <a:lnSpc>
                <a:spcPct val="120000"/>
              </a:lnSpc>
              <a:spcBef>
                <a:spcPts val="200"/>
              </a:spcBef>
              <a:spcAft>
                <a:spcPts val="0"/>
              </a:spcAft>
              <a:buFont typeface="Wingdings 2"/>
              <a:buChar char=""/>
              <a:defRPr/>
            </a:pPr>
            <a:r>
              <a:rPr lang="it-IT" sz="3400" kern="1200" dirty="0">
                <a:latin typeface="+mn-lt"/>
                <a:ea typeface="+mn-ea"/>
                <a:cs typeface="+mn-cs"/>
              </a:rPr>
              <a:t>Prove geotecniche e idrauliche in situ ed in laboratorio; modelli matematici per la simulazione dei fenomeni ambientali; modelli fisici di laboratorio; sistemi informativi geografici avanzati; indagini e studi idrologici, idraulici, geologici, geotecnici; rilievi di alta precisione di versanti, manufatti, reti tecnologiche; telerilevamento satellitare ambientale con validazione dei dati a terra; valutazione di impatto ambientale delle opere di sistemazione idrogeologica e di opere antropiche; produzione e validazione di carte di pericolosità, di vulnerabilità e di rischio;</a:t>
            </a:r>
          </a:p>
          <a:p>
            <a:pPr marL="274320" indent="-274320" fontAlgn="auto">
              <a:lnSpc>
                <a:spcPct val="120000"/>
              </a:lnSpc>
              <a:spcBef>
                <a:spcPts val="200"/>
              </a:spcBef>
              <a:spcAft>
                <a:spcPts val="0"/>
              </a:spcAft>
              <a:buFont typeface="Wingdings 2"/>
              <a:buChar char=""/>
              <a:defRPr/>
            </a:pPr>
            <a:r>
              <a:rPr lang="it-IT" sz="3400" kern="1200" dirty="0">
                <a:latin typeface="+mn-lt"/>
                <a:ea typeface="+mn-ea"/>
                <a:cs typeface="+mn-cs"/>
              </a:rPr>
              <a:t>Progettazione e realizzazione di sensori e reti di monitoraggio finalizzate alla realizzazione di sistemi di preannuncio o al controllo degli effetti prodotti da interventi di sistemazione idrogeologica;</a:t>
            </a:r>
          </a:p>
          <a:p>
            <a:pPr marL="274320" indent="-274320" fontAlgn="auto">
              <a:lnSpc>
                <a:spcPct val="120000"/>
              </a:lnSpc>
              <a:spcBef>
                <a:spcPts val="200"/>
              </a:spcBef>
              <a:spcAft>
                <a:spcPts val="0"/>
              </a:spcAft>
              <a:buFont typeface="Wingdings 2"/>
              <a:buChar char=""/>
              <a:defRPr/>
            </a:pPr>
            <a:r>
              <a:rPr lang="it-IT" sz="3400" kern="1200" dirty="0">
                <a:latin typeface="+mn-lt"/>
                <a:ea typeface="+mn-ea"/>
                <a:cs typeface="+mn-cs"/>
              </a:rPr>
              <a:t>Realizzazione di sistemi di preannuncio degli eventi catastrofici che integrano le diverse componenti (reti di sensori, sistemi di telecomunicazione, modelli di preannuncio, sistemi di acquisizione e trasmissione dati, di comando e controllo e di supporto alle decisioni);</a:t>
            </a:r>
          </a:p>
          <a:p>
            <a:pPr marL="274320" indent="-274320" fontAlgn="auto">
              <a:lnSpc>
                <a:spcPct val="120000"/>
              </a:lnSpc>
              <a:spcBef>
                <a:spcPts val="200"/>
              </a:spcBef>
              <a:spcAft>
                <a:spcPts val="0"/>
              </a:spcAft>
              <a:buFont typeface="Wingdings 2"/>
              <a:buChar char=""/>
              <a:defRPr/>
            </a:pPr>
            <a:r>
              <a:rPr lang="it-IT" sz="3400" kern="1200" dirty="0">
                <a:latin typeface="+mn-lt"/>
                <a:ea typeface="+mn-ea"/>
                <a:cs typeface="+mn-cs"/>
              </a:rPr>
              <a:t>Servizi connessi alla gestione dell’emergenza ed in particolare la predisposizione di Piani a diversa scala territoriale, la realizzazione di sale operative, le attività di presidio territoriale.</a:t>
            </a:r>
          </a:p>
        </p:txBody>
      </p:sp>
      <p:pic>
        <p:nvPicPr>
          <p:cNvPr id="4" name="Immagine 3" descr="logo mod 2.bmp"/>
          <p:cNvPicPr>
            <a:picLocks noChangeAspect="1"/>
          </p:cNvPicPr>
          <p:nvPr/>
        </p:nvPicPr>
        <p:blipFill>
          <a:blip r:embed="rId3"/>
          <a:srcRect/>
          <a:stretch>
            <a:fillRect/>
          </a:stretch>
        </p:blipFill>
        <p:spPr bwMode="auto">
          <a:xfrm>
            <a:off x="8550275" y="0"/>
            <a:ext cx="593725" cy="722313"/>
          </a:xfrm>
          <a:prstGeom prst="rect">
            <a:avLst/>
          </a:prstGeom>
          <a:noFill/>
          <a:ln w="3175">
            <a:solidFill>
              <a:srgbClr val="6BA42C"/>
            </a:solidFill>
            <a:miter lim="800000"/>
            <a:headEnd/>
            <a:tailEnd/>
          </a:ln>
          <a:effectLst>
            <a:outerShdw blurRad="50800" dist="38100" dir="8100000" algn="tr" rotWithShape="0">
              <a:prstClr val="black">
                <a:alpha val="40000"/>
              </a:prstClr>
            </a:outerShdw>
          </a:effectLst>
        </p:spPr>
      </p:pic>
      <p:sp>
        <p:nvSpPr>
          <p:cNvPr id="107525" name="CasellaDiTesto 4"/>
          <p:cNvSpPr txBox="1">
            <a:spLocks noChangeArrowheads="1"/>
          </p:cNvSpPr>
          <p:nvPr/>
        </p:nvSpPr>
        <p:spPr bwMode="auto">
          <a:xfrm>
            <a:off x="142875" y="6429375"/>
            <a:ext cx="3786188" cy="277813"/>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pic>
        <p:nvPicPr>
          <p:cNvPr id="6" name="Immagine 5"/>
          <p:cNvPicPr>
            <a:picLocks noChangeAspect="1"/>
          </p:cNvPicPr>
          <p:nvPr/>
        </p:nvPicPr>
        <p:blipFill>
          <a:blip r:embed="rId4"/>
          <a:stretch>
            <a:fillRect/>
          </a:stretch>
        </p:blipFill>
        <p:spPr>
          <a:xfrm>
            <a:off x="0" y="0"/>
            <a:ext cx="3505200" cy="717550"/>
          </a:xfrm>
          <a:prstGeom prst="rect">
            <a:avLst/>
          </a:prstGeom>
          <a:ln w="3175">
            <a:solidFill>
              <a:srgbClr val="6BA42C"/>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contenuto 2"/>
          <p:cNvSpPr>
            <a:spLocks noGrp="1"/>
          </p:cNvSpPr>
          <p:nvPr>
            <p:ph sz="quarter" idx="1"/>
          </p:nvPr>
        </p:nvSpPr>
        <p:spPr>
          <a:xfrm>
            <a:off x="342900" y="1700213"/>
            <a:ext cx="8504238" cy="4537075"/>
          </a:xfrm>
        </p:spPr>
        <p:txBody>
          <a:bodyPr/>
          <a:lstStyle/>
          <a:p>
            <a:pPr eaLnBrk="1" hangingPunct="1">
              <a:buFont typeface="Wingdings 2" pitchFamily="18" charset="2"/>
              <a:buNone/>
            </a:pPr>
            <a:r>
              <a:rPr lang="it-IT" sz="1800" b="1" u="sng" smtClean="0"/>
              <a:t>Rischio sismico</a:t>
            </a:r>
          </a:p>
          <a:p>
            <a:pPr eaLnBrk="1" hangingPunct="1">
              <a:spcAft>
                <a:spcPts val="600"/>
              </a:spcAft>
              <a:buFont typeface="Wingdings 2" pitchFamily="18" charset="2"/>
              <a:buNone/>
            </a:pPr>
            <a:endParaRPr lang="it-IT" sz="1700" smtClean="0"/>
          </a:p>
          <a:p>
            <a:pPr eaLnBrk="1" hangingPunct="1">
              <a:spcAft>
                <a:spcPts val="600"/>
              </a:spcAft>
            </a:pPr>
            <a:r>
              <a:rPr lang="it-IT" sz="1600" smtClean="0"/>
              <a:t>Realizzazione di prototipi per applicazioni industriali destinati alla protezione antisismica nei settori dell’edilizia (edifici esistenti o di nuova costruzione) e delle infrastrutture (ponti, serbatoi, ecc.);</a:t>
            </a:r>
          </a:p>
          <a:p>
            <a:pPr eaLnBrk="1" hangingPunct="1">
              <a:spcAft>
                <a:spcPts val="600"/>
              </a:spcAft>
            </a:pPr>
            <a:r>
              <a:rPr lang="it-IT" sz="1600" smtClean="0"/>
              <a:t>Sperimentazione di dispositivi antisismici per edifici e ponti, in scala reale o ridotta, con particolare riferimento a prove dinamiche, mono e bi-assiali, su tavola vibrante di isolatori sismici e dispositivi di dissipazione supplementare di energia;</a:t>
            </a:r>
          </a:p>
          <a:p>
            <a:pPr eaLnBrk="1" hangingPunct="1">
              <a:spcAft>
                <a:spcPts val="600"/>
              </a:spcAft>
            </a:pPr>
            <a:r>
              <a:rPr lang="it-IT" sz="1600" smtClean="0"/>
              <a:t>Qualificazione dei dispositivi antisismici richiesta dall’attuale normativa sismica italiana (D.M. 14/1/2008) e dalla sua circolare esplicativa (Circ. 2/2/2009);</a:t>
            </a:r>
          </a:p>
          <a:p>
            <a:pPr eaLnBrk="1" hangingPunct="1">
              <a:spcAft>
                <a:spcPts val="600"/>
              </a:spcAft>
            </a:pPr>
            <a:r>
              <a:rPr lang="it-IT" sz="1600" smtClean="0"/>
              <a:t>Caratterizzazione meccanica e prestazionale di materiali innovativi e di sistemi di rinforzo strutturale nel settore delle costruzioni esistenti.</a:t>
            </a:r>
          </a:p>
        </p:txBody>
      </p:sp>
      <p:sp>
        <p:nvSpPr>
          <p:cNvPr id="40962" name="Titolo 1"/>
          <p:cNvSpPr>
            <a:spLocks noGrp="1"/>
          </p:cNvSpPr>
          <p:nvPr>
            <p:ph type="title"/>
          </p:nvPr>
        </p:nvSpPr>
        <p:spPr>
          <a:xfrm>
            <a:off x="4500563" y="6350"/>
            <a:ext cx="4103687" cy="1190625"/>
          </a:xfrm>
        </p:spPr>
        <p:txBody>
          <a:bodyPr/>
          <a:lstStyle/>
          <a:p>
            <a:pPr eaLnBrk="1" hangingPunct="1"/>
            <a:r>
              <a:rPr lang="it-IT" smtClean="0">
                <a:solidFill>
                  <a:srgbClr val="88A44D"/>
                </a:solidFill>
              </a:rPr>
              <a:t>PRINCIPALI </a:t>
            </a:r>
            <a:br>
              <a:rPr lang="it-IT" smtClean="0">
                <a:solidFill>
                  <a:srgbClr val="88A44D"/>
                </a:solidFill>
              </a:rPr>
            </a:br>
            <a:r>
              <a:rPr lang="it-IT" smtClean="0">
                <a:solidFill>
                  <a:srgbClr val="88A44D"/>
                </a:solidFill>
              </a:rPr>
              <a:t>SERVIZI OFFERTI </a:t>
            </a:r>
          </a:p>
        </p:txBody>
      </p:sp>
      <p:pic>
        <p:nvPicPr>
          <p:cNvPr id="6" name="Immagine 5" descr="logo mod 2.bmp"/>
          <p:cNvPicPr>
            <a:picLocks noChangeAspect="1"/>
          </p:cNvPicPr>
          <p:nvPr/>
        </p:nvPicPr>
        <p:blipFill>
          <a:blip r:embed="rId3"/>
          <a:srcRect/>
          <a:stretch>
            <a:fillRect/>
          </a:stretch>
        </p:blipFill>
        <p:spPr bwMode="auto">
          <a:xfrm>
            <a:off x="8550275" y="0"/>
            <a:ext cx="593725" cy="722313"/>
          </a:xfrm>
          <a:prstGeom prst="rect">
            <a:avLst/>
          </a:prstGeom>
          <a:noFill/>
          <a:ln w="3175">
            <a:solidFill>
              <a:srgbClr val="6BA42C"/>
            </a:solidFill>
            <a:miter lim="800000"/>
            <a:headEnd/>
            <a:tailEnd/>
          </a:ln>
          <a:effectLst>
            <a:outerShdw blurRad="50800" dist="38100" dir="8100000" algn="tr" rotWithShape="0">
              <a:prstClr val="black">
                <a:alpha val="40000"/>
              </a:prstClr>
            </a:outerShdw>
          </a:effectLst>
        </p:spPr>
      </p:pic>
      <p:sp>
        <p:nvSpPr>
          <p:cNvPr id="40964" name="CasellaDiTesto 6"/>
          <p:cNvSpPr txBox="1">
            <a:spLocks noChangeArrowheads="1"/>
          </p:cNvSpPr>
          <p:nvPr/>
        </p:nvSpPr>
        <p:spPr bwMode="auto">
          <a:xfrm>
            <a:off x="142875" y="6429375"/>
            <a:ext cx="3786188" cy="277813"/>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pic>
        <p:nvPicPr>
          <p:cNvPr id="8" name="Immagine 7"/>
          <p:cNvPicPr>
            <a:picLocks noChangeAspect="1"/>
          </p:cNvPicPr>
          <p:nvPr/>
        </p:nvPicPr>
        <p:blipFill>
          <a:blip r:embed="rId4"/>
          <a:stretch>
            <a:fillRect/>
          </a:stretch>
        </p:blipFill>
        <p:spPr>
          <a:xfrm>
            <a:off x="0" y="0"/>
            <a:ext cx="3505200" cy="717550"/>
          </a:xfrm>
          <a:prstGeom prst="rect">
            <a:avLst/>
          </a:prstGeom>
          <a:ln w="3175">
            <a:solidFill>
              <a:srgbClr val="6BA42C"/>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egnaposto contenuto 2"/>
          <p:cNvSpPr>
            <a:spLocks noGrp="1"/>
          </p:cNvSpPr>
          <p:nvPr>
            <p:ph sz="quarter" idx="1"/>
          </p:nvPr>
        </p:nvSpPr>
        <p:spPr>
          <a:xfrm>
            <a:off x="301625" y="1527175"/>
            <a:ext cx="8504238" cy="5141913"/>
          </a:xfrm>
        </p:spPr>
        <p:txBody>
          <a:bodyPr/>
          <a:lstStyle/>
          <a:p>
            <a:pPr eaLnBrk="1" hangingPunct="1">
              <a:buFont typeface="Wingdings 2" pitchFamily="18" charset="2"/>
              <a:buNone/>
            </a:pPr>
            <a:r>
              <a:rPr lang="it-IT" sz="1600" b="1" u="sng" smtClean="0"/>
              <a:t>Caratterizzazione, trattamento e valorizzazione di inquinanti, reflui e rifiuti</a:t>
            </a:r>
            <a:endParaRPr lang="it-IT" sz="1600" b="1" smtClean="0"/>
          </a:p>
          <a:p>
            <a:pPr eaLnBrk="1" hangingPunct="1"/>
            <a:r>
              <a:rPr lang="it-IT" sz="1400" smtClean="0"/>
              <a:t>Caratterizzazione per il trattamento di reflui e solidi (Monitoraggio dei prodotti di trasformazione dei rifiuti organici; Valutazione dei livelli di contaminazione dei comparti atmosfera ed idrosfera; Analisi dei processi di propagazione di sostanze inquinanti; Sviluppo del calcolo dei termini di bilancio idrologico in aree contaminate; Individuazione di fuoriuscite di biogas e di discariche abusive, per mezzo di sensori remoti e di bio-indicatori)</a:t>
            </a:r>
          </a:p>
          <a:p>
            <a:pPr eaLnBrk="1" hangingPunct="1"/>
            <a:r>
              <a:rPr lang="it-IT" sz="1400" smtClean="0"/>
              <a:t>Processi avanzati di trattamento e pre-trattamento reflui (Supporto scientifico e tecnico nella scelta ed ottimizzazione di processi di abbattimento di inquinanti liquidi e gassosi, e nella progettazione e gestione di impianti biologici e chimico-fisici; Messa a punto di pretrattamenti innovativi; Trattamenti di acque reflue adatte per lo scarico in corpi idrici e/o da riciclare in processi industriali; ecc…)</a:t>
            </a:r>
          </a:p>
          <a:p>
            <a:pPr eaLnBrk="1" hangingPunct="1"/>
            <a:r>
              <a:rPr lang="it-IT" sz="1400" smtClean="0"/>
              <a:t>Processi innovativi di valorizzazione dei reflui e dei rifiuti (Supporto tecnico-scientifico sulla trasformazione di RSU, per il trattamento e la valorizzazione economica di rifiuti speciali, Gassificazione di CDR; produzione di syngas e trasformazione in metanolo; reazione MTO (metahanol to olefins), reazione Fischer Tropsch GTL (gas to liquid) per l’ottenimento di combustibili; Estrazione di composti attivi da scarti dell’industria alimentare; Stabilizzazione della frazione organica di rifiuti civili (RSU); Riduzione delle emissioni in atmosfera di impianti di compostaggio di rifiuti organici; Separazione chimico fisica di miscele di metalli pesanti e di idrocarburi da terreni inquinati);</a:t>
            </a:r>
          </a:p>
          <a:p>
            <a:pPr eaLnBrk="1" hangingPunct="1"/>
            <a:r>
              <a:rPr lang="it-IT" sz="1400" smtClean="0"/>
              <a:t>Bonifica suoli e trattamento fanghi (Valutazione della diffusione di inquinanti in falde e terreni; Studio di processi di salvaguardia ambientale, valorizzazione di rifiuti e bonifiche di siti inquinati; Essiccazione controllata, inertizzazione e valorizzazione energetica di fanghi; Caratterizzazione di percolati da discarica);</a:t>
            </a:r>
          </a:p>
        </p:txBody>
      </p:sp>
      <p:sp>
        <p:nvSpPr>
          <p:cNvPr id="43010" name="Titolo 1"/>
          <p:cNvSpPr>
            <a:spLocks noGrp="1"/>
          </p:cNvSpPr>
          <p:nvPr>
            <p:ph type="title"/>
          </p:nvPr>
        </p:nvSpPr>
        <p:spPr>
          <a:xfrm>
            <a:off x="4500563" y="6350"/>
            <a:ext cx="4103687" cy="1190625"/>
          </a:xfrm>
        </p:spPr>
        <p:txBody>
          <a:bodyPr/>
          <a:lstStyle/>
          <a:p>
            <a:pPr eaLnBrk="1" hangingPunct="1"/>
            <a:r>
              <a:rPr lang="it-IT" smtClean="0">
                <a:solidFill>
                  <a:srgbClr val="88A44D"/>
                </a:solidFill>
              </a:rPr>
              <a:t>PRINCIPALI </a:t>
            </a:r>
            <a:br>
              <a:rPr lang="it-IT" smtClean="0">
                <a:solidFill>
                  <a:srgbClr val="88A44D"/>
                </a:solidFill>
              </a:rPr>
            </a:br>
            <a:r>
              <a:rPr lang="it-IT" smtClean="0">
                <a:solidFill>
                  <a:srgbClr val="88A44D"/>
                </a:solidFill>
              </a:rPr>
              <a:t>SERVIZI OFFERTI </a:t>
            </a:r>
          </a:p>
        </p:txBody>
      </p:sp>
      <p:pic>
        <p:nvPicPr>
          <p:cNvPr id="6" name="Immagine 5" descr="logo mod 2.bmp"/>
          <p:cNvPicPr>
            <a:picLocks noChangeAspect="1"/>
          </p:cNvPicPr>
          <p:nvPr/>
        </p:nvPicPr>
        <p:blipFill>
          <a:blip r:embed="rId3"/>
          <a:srcRect/>
          <a:stretch>
            <a:fillRect/>
          </a:stretch>
        </p:blipFill>
        <p:spPr bwMode="auto">
          <a:xfrm>
            <a:off x="8550275" y="0"/>
            <a:ext cx="593725" cy="722313"/>
          </a:xfrm>
          <a:prstGeom prst="rect">
            <a:avLst/>
          </a:prstGeom>
          <a:noFill/>
          <a:ln w="3175">
            <a:solidFill>
              <a:srgbClr val="6BA42C"/>
            </a:solidFill>
            <a:miter lim="800000"/>
            <a:headEnd/>
            <a:tailEnd/>
          </a:ln>
          <a:effectLst>
            <a:outerShdw blurRad="50800" dist="38100" dir="8100000" algn="tr" rotWithShape="0">
              <a:prstClr val="black">
                <a:alpha val="40000"/>
              </a:prstClr>
            </a:outerShdw>
          </a:effectLst>
        </p:spPr>
      </p:pic>
      <p:sp>
        <p:nvSpPr>
          <p:cNvPr id="43012" name="CasellaDiTesto 6"/>
          <p:cNvSpPr txBox="1">
            <a:spLocks noChangeArrowheads="1"/>
          </p:cNvSpPr>
          <p:nvPr/>
        </p:nvSpPr>
        <p:spPr bwMode="auto">
          <a:xfrm>
            <a:off x="142875" y="6429375"/>
            <a:ext cx="3786188" cy="277813"/>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pic>
        <p:nvPicPr>
          <p:cNvPr id="8" name="Immagine 7"/>
          <p:cNvPicPr>
            <a:picLocks noChangeAspect="1"/>
          </p:cNvPicPr>
          <p:nvPr/>
        </p:nvPicPr>
        <p:blipFill>
          <a:blip r:embed="rId4"/>
          <a:stretch>
            <a:fillRect/>
          </a:stretch>
        </p:blipFill>
        <p:spPr>
          <a:xfrm>
            <a:off x="0" y="0"/>
            <a:ext cx="3505200" cy="717550"/>
          </a:xfrm>
          <a:prstGeom prst="rect">
            <a:avLst/>
          </a:prstGeom>
          <a:ln w="3175">
            <a:solidFill>
              <a:srgbClr val="6BA42C"/>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301625" y="1527175"/>
            <a:ext cx="8504238" cy="4572000"/>
          </a:xfrm>
        </p:spPr>
        <p:txBody>
          <a:bodyPr>
            <a:normAutofit fontScale="55000" lnSpcReduction="20000"/>
          </a:bodyPr>
          <a:lstStyle/>
          <a:p>
            <a:pPr marL="274320" indent="-274320" eaLnBrk="1" fontAlgn="auto" hangingPunct="1">
              <a:spcAft>
                <a:spcPts val="0"/>
              </a:spcAft>
              <a:buFont typeface="Wingdings 2"/>
              <a:buNone/>
              <a:defRPr/>
            </a:pPr>
            <a:r>
              <a:rPr lang="it-IT" sz="3300" b="1" u="sng" dirty="0" smtClean="0"/>
              <a:t>Ecosistemi, biodiversità e relazioni tra ambiente e salute dell’uomo</a:t>
            </a:r>
          </a:p>
          <a:p>
            <a:pPr marL="274320" indent="-274320" eaLnBrk="1" fontAlgn="auto" hangingPunct="1">
              <a:spcAft>
                <a:spcPts val="0"/>
              </a:spcAft>
              <a:buFont typeface="Wingdings 2"/>
              <a:buNone/>
              <a:defRPr/>
            </a:pPr>
            <a:endParaRPr lang="it-IT" dirty="0" smtClean="0"/>
          </a:p>
          <a:p>
            <a:pPr marL="274320" indent="-274320" eaLnBrk="1" fontAlgn="auto" hangingPunct="1">
              <a:lnSpc>
                <a:spcPct val="120000"/>
              </a:lnSpc>
              <a:spcBef>
                <a:spcPts val="400"/>
              </a:spcBef>
              <a:spcAft>
                <a:spcPts val="0"/>
              </a:spcAft>
              <a:buFont typeface="Wingdings 2"/>
              <a:buChar char=""/>
              <a:defRPr/>
            </a:pPr>
            <a:r>
              <a:rPr lang="it-IT" sz="2900" dirty="0" smtClean="0"/>
              <a:t>Allestimento banche-dati biologiche per valutare alterazioni di ecosistemi e programmarne la conservazione;</a:t>
            </a:r>
          </a:p>
          <a:p>
            <a:pPr marL="274320" indent="-274320" eaLnBrk="1" fontAlgn="auto" hangingPunct="1">
              <a:lnSpc>
                <a:spcPct val="120000"/>
              </a:lnSpc>
              <a:spcBef>
                <a:spcPts val="400"/>
              </a:spcBef>
              <a:spcAft>
                <a:spcPts val="0"/>
              </a:spcAft>
              <a:buFont typeface="Wingdings 2"/>
              <a:buChar char=""/>
              <a:defRPr/>
            </a:pPr>
            <a:r>
              <a:rPr lang="it-IT" sz="2900" dirty="0" smtClean="0"/>
              <a:t>Sviluppo di </a:t>
            </a:r>
            <a:r>
              <a:rPr lang="it-IT" sz="2900" dirty="0" err="1" smtClean="0"/>
              <a:t>biomarkers</a:t>
            </a:r>
            <a:r>
              <a:rPr lang="it-IT" sz="2900" dirty="0" smtClean="0"/>
              <a:t> molecolari per il monitoraggio eco-tossicologico ambientale;</a:t>
            </a:r>
          </a:p>
          <a:p>
            <a:pPr marL="274320" indent="-274320" eaLnBrk="1" fontAlgn="auto" hangingPunct="1">
              <a:lnSpc>
                <a:spcPct val="120000"/>
              </a:lnSpc>
              <a:spcBef>
                <a:spcPts val="400"/>
              </a:spcBef>
              <a:spcAft>
                <a:spcPts val="0"/>
              </a:spcAft>
              <a:buFont typeface="Wingdings 2"/>
              <a:buChar char=""/>
              <a:defRPr/>
            </a:pPr>
            <a:r>
              <a:rPr lang="it-IT" sz="2900" dirty="0" smtClean="0"/>
              <a:t>Quantificazione dell’accumulo di metalli pesanti in catene alimentari e campioni biologici</a:t>
            </a:r>
          </a:p>
          <a:p>
            <a:pPr marL="274320" indent="-274320" eaLnBrk="1" fontAlgn="auto" hangingPunct="1">
              <a:lnSpc>
                <a:spcPct val="120000"/>
              </a:lnSpc>
              <a:spcBef>
                <a:spcPts val="400"/>
              </a:spcBef>
              <a:spcAft>
                <a:spcPts val="0"/>
              </a:spcAft>
              <a:buFont typeface="Wingdings 2"/>
              <a:buChar char=""/>
              <a:defRPr/>
            </a:pPr>
            <a:r>
              <a:rPr lang="it-IT" sz="2900" dirty="0" smtClean="0"/>
              <a:t>Valutazione </a:t>
            </a:r>
            <a:r>
              <a:rPr lang="it-IT" sz="2900" dirty="0" err="1" smtClean="0"/>
              <a:t>in-vitro</a:t>
            </a:r>
            <a:r>
              <a:rPr lang="it-IT" sz="2900" dirty="0" smtClean="0"/>
              <a:t> (tramite approcci biomolecolari) delle condizioni tossiche (fitofarmaci, contaminanti industriali, pesticidi e endocrine </a:t>
            </a:r>
            <a:r>
              <a:rPr lang="it-IT" sz="2900" dirty="0" err="1" smtClean="0"/>
              <a:t>disruptors</a:t>
            </a:r>
            <a:r>
              <a:rPr lang="it-IT" sz="2900" dirty="0" smtClean="0"/>
              <a:t>) di vari organismi</a:t>
            </a:r>
          </a:p>
          <a:p>
            <a:pPr marL="274320" indent="-274320" eaLnBrk="1" fontAlgn="auto" hangingPunct="1">
              <a:lnSpc>
                <a:spcPct val="120000"/>
              </a:lnSpc>
              <a:spcBef>
                <a:spcPts val="400"/>
              </a:spcBef>
              <a:spcAft>
                <a:spcPts val="0"/>
              </a:spcAft>
              <a:buFont typeface="Wingdings 2"/>
              <a:buChar char=""/>
              <a:defRPr/>
            </a:pPr>
            <a:r>
              <a:rPr lang="it-IT" sz="2900" dirty="0" smtClean="0"/>
              <a:t>Caratterizzazione, mediante la metodica di </a:t>
            </a:r>
            <a:r>
              <a:rPr lang="it-IT" sz="2900" dirty="0" err="1" smtClean="0"/>
              <a:t>array</a:t>
            </a:r>
            <a:r>
              <a:rPr lang="it-IT" sz="2900" dirty="0" smtClean="0"/>
              <a:t>, della componente genica di campioni biologici umani (sangue, feci, biopsie e muco-cutanei) prelevati da soggetti esposti ad inquinanti ambientali</a:t>
            </a:r>
          </a:p>
          <a:p>
            <a:pPr marL="274320" indent="-274320" eaLnBrk="1" fontAlgn="auto" hangingPunct="1">
              <a:lnSpc>
                <a:spcPct val="120000"/>
              </a:lnSpc>
              <a:spcBef>
                <a:spcPts val="400"/>
              </a:spcBef>
              <a:spcAft>
                <a:spcPts val="0"/>
              </a:spcAft>
              <a:buFont typeface="Wingdings 2"/>
              <a:buChar char=""/>
              <a:defRPr/>
            </a:pPr>
            <a:r>
              <a:rPr lang="it-IT" sz="2900" dirty="0" smtClean="0"/>
              <a:t>Caratterizzazione tassonomica e genetica di alghe tossiche per prevenire situazioni di allarme, soprattutto in aree dedicate alla balneazione e alla maricoltura;</a:t>
            </a:r>
          </a:p>
          <a:p>
            <a:pPr marL="274320" indent="-274320" eaLnBrk="1" fontAlgn="auto" hangingPunct="1">
              <a:lnSpc>
                <a:spcPct val="120000"/>
              </a:lnSpc>
              <a:spcBef>
                <a:spcPts val="400"/>
              </a:spcBef>
              <a:spcAft>
                <a:spcPts val="0"/>
              </a:spcAft>
              <a:buFont typeface="Wingdings 2"/>
              <a:buChar char=""/>
              <a:defRPr/>
            </a:pPr>
            <a:r>
              <a:rPr lang="it-IT" sz="2900" dirty="0" smtClean="0"/>
              <a:t>Quantificazione di insetti nocivi nei centri abitati (zanzara tigre, etc.), caratterizzazione dei parassiti nel pescato, sviluppo di protocolli per entomologia forense;</a:t>
            </a:r>
          </a:p>
          <a:p>
            <a:pPr marL="274320" indent="-274320" eaLnBrk="1" fontAlgn="auto" hangingPunct="1">
              <a:lnSpc>
                <a:spcPct val="120000"/>
              </a:lnSpc>
              <a:spcBef>
                <a:spcPts val="400"/>
              </a:spcBef>
              <a:spcAft>
                <a:spcPts val="0"/>
              </a:spcAft>
              <a:buFont typeface="Wingdings 2"/>
              <a:buChar char=""/>
              <a:defRPr/>
            </a:pPr>
            <a:r>
              <a:rPr lang="it-IT" sz="2900" dirty="0" smtClean="0"/>
              <a:t>Monitoraggio biologico e chimico dei reticoli idrologici e realizzazione di carte ittiche.</a:t>
            </a:r>
            <a:endParaRPr lang="it-IT" sz="2900" dirty="0"/>
          </a:p>
        </p:txBody>
      </p:sp>
      <p:sp>
        <p:nvSpPr>
          <p:cNvPr id="45058" name="Titolo 1"/>
          <p:cNvSpPr>
            <a:spLocks noGrp="1"/>
          </p:cNvSpPr>
          <p:nvPr>
            <p:ph type="title"/>
          </p:nvPr>
        </p:nvSpPr>
        <p:spPr>
          <a:xfrm>
            <a:off x="4500563" y="6350"/>
            <a:ext cx="4103687" cy="1190625"/>
          </a:xfrm>
        </p:spPr>
        <p:txBody>
          <a:bodyPr/>
          <a:lstStyle/>
          <a:p>
            <a:pPr eaLnBrk="1" hangingPunct="1"/>
            <a:r>
              <a:rPr lang="it-IT" smtClean="0">
                <a:solidFill>
                  <a:srgbClr val="88A44D"/>
                </a:solidFill>
              </a:rPr>
              <a:t>PRINCIPALI </a:t>
            </a:r>
            <a:br>
              <a:rPr lang="it-IT" smtClean="0">
                <a:solidFill>
                  <a:srgbClr val="88A44D"/>
                </a:solidFill>
              </a:rPr>
            </a:br>
            <a:r>
              <a:rPr lang="it-IT" smtClean="0">
                <a:solidFill>
                  <a:srgbClr val="88A44D"/>
                </a:solidFill>
              </a:rPr>
              <a:t>SERVIZI OFFERTI </a:t>
            </a:r>
          </a:p>
        </p:txBody>
      </p:sp>
      <p:pic>
        <p:nvPicPr>
          <p:cNvPr id="6" name="Immagine 5" descr="logo mod 2.bmp"/>
          <p:cNvPicPr>
            <a:picLocks noChangeAspect="1"/>
          </p:cNvPicPr>
          <p:nvPr/>
        </p:nvPicPr>
        <p:blipFill>
          <a:blip r:embed="rId3"/>
          <a:srcRect/>
          <a:stretch>
            <a:fillRect/>
          </a:stretch>
        </p:blipFill>
        <p:spPr bwMode="auto">
          <a:xfrm>
            <a:off x="8550275" y="0"/>
            <a:ext cx="593725" cy="722313"/>
          </a:xfrm>
          <a:prstGeom prst="rect">
            <a:avLst/>
          </a:prstGeom>
          <a:noFill/>
          <a:ln w="3175">
            <a:solidFill>
              <a:srgbClr val="6BA42C"/>
            </a:solidFill>
            <a:miter lim="800000"/>
            <a:headEnd/>
            <a:tailEnd/>
          </a:ln>
          <a:effectLst>
            <a:outerShdw blurRad="50800" dist="38100" dir="8100000" algn="tr" rotWithShape="0">
              <a:prstClr val="black">
                <a:alpha val="40000"/>
              </a:prstClr>
            </a:outerShdw>
          </a:effectLst>
        </p:spPr>
      </p:pic>
      <p:sp>
        <p:nvSpPr>
          <p:cNvPr id="45060" name="CasellaDiTesto 6"/>
          <p:cNvSpPr txBox="1">
            <a:spLocks noChangeArrowheads="1"/>
          </p:cNvSpPr>
          <p:nvPr/>
        </p:nvSpPr>
        <p:spPr bwMode="auto">
          <a:xfrm>
            <a:off x="142875" y="6429375"/>
            <a:ext cx="3786188" cy="277813"/>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pic>
        <p:nvPicPr>
          <p:cNvPr id="8" name="Immagine 7"/>
          <p:cNvPicPr>
            <a:picLocks noChangeAspect="1"/>
          </p:cNvPicPr>
          <p:nvPr/>
        </p:nvPicPr>
        <p:blipFill>
          <a:blip r:embed="rId4"/>
          <a:stretch>
            <a:fillRect/>
          </a:stretch>
        </p:blipFill>
        <p:spPr>
          <a:xfrm>
            <a:off x="0" y="0"/>
            <a:ext cx="3505200" cy="717550"/>
          </a:xfrm>
          <a:prstGeom prst="rect">
            <a:avLst/>
          </a:prstGeom>
          <a:ln w="3175">
            <a:solidFill>
              <a:srgbClr val="6BA42C"/>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egnaposto contenuto 2"/>
          <p:cNvSpPr>
            <a:spLocks noGrp="1"/>
          </p:cNvSpPr>
          <p:nvPr>
            <p:ph sz="quarter" idx="1"/>
          </p:nvPr>
        </p:nvSpPr>
        <p:spPr>
          <a:xfrm>
            <a:off x="179388" y="1268413"/>
            <a:ext cx="8785225" cy="5365750"/>
          </a:xfrm>
        </p:spPr>
        <p:txBody>
          <a:bodyPr/>
          <a:lstStyle/>
          <a:p>
            <a:pPr eaLnBrk="1" hangingPunct="1">
              <a:buFont typeface="Wingdings 2" pitchFamily="18" charset="2"/>
              <a:buNone/>
            </a:pPr>
            <a:r>
              <a:rPr lang="it-IT" sz="1600" b="1" u="sng" smtClean="0"/>
              <a:t>Servizi erogati dai laboratori di sistema</a:t>
            </a:r>
          </a:p>
          <a:p>
            <a:pPr eaLnBrk="1" hangingPunct="1">
              <a:lnSpc>
                <a:spcPts val="1400"/>
              </a:lnSpc>
              <a:spcBef>
                <a:spcPts val="300"/>
              </a:spcBef>
            </a:pPr>
            <a:r>
              <a:rPr lang="it-IT" sz="1200" smtClean="0"/>
              <a:t>microanalisi avanzate e caratterizzazione morfostrutturale di materiali organici ed inorganici;</a:t>
            </a:r>
          </a:p>
          <a:p>
            <a:pPr eaLnBrk="1" hangingPunct="1">
              <a:lnSpc>
                <a:spcPts val="1400"/>
              </a:lnSpc>
              <a:spcBef>
                <a:spcPts val="300"/>
              </a:spcBef>
            </a:pPr>
            <a:r>
              <a:rPr lang="it-IT" sz="1200" smtClean="0"/>
              <a:t>analisi morfostrutturali e chimico-mineralogiche di materiali naturali ed industriali; </a:t>
            </a:r>
          </a:p>
          <a:p>
            <a:pPr eaLnBrk="1" hangingPunct="1">
              <a:lnSpc>
                <a:spcPts val="1400"/>
              </a:lnSpc>
              <a:spcBef>
                <a:spcPts val="300"/>
              </a:spcBef>
            </a:pPr>
            <a:r>
              <a:rPr lang="it-IT" sz="1200" smtClean="0"/>
              <a:t>carte di distribuzione degli inquinanti in matrici ambientali biotiche ed abiotiche e carte di rischio relative ai singoli fattori di inquinamento;</a:t>
            </a:r>
          </a:p>
          <a:p>
            <a:pPr eaLnBrk="1" hangingPunct="1">
              <a:lnSpc>
                <a:spcPts val="1400"/>
              </a:lnSpc>
              <a:spcBef>
                <a:spcPts val="300"/>
              </a:spcBef>
            </a:pPr>
            <a:r>
              <a:rPr lang="it-IT" sz="1200" smtClean="0"/>
              <a:t>progettazione, realizzazione e validazione sperimentale di Radar per il monitoraggio ambientale, operanti su varie bande di frequenza;</a:t>
            </a:r>
          </a:p>
          <a:p>
            <a:pPr eaLnBrk="1" hangingPunct="1">
              <a:lnSpc>
                <a:spcPts val="1400"/>
              </a:lnSpc>
              <a:spcBef>
                <a:spcPts val="300"/>
              </a:spcBef>
            </a:pPr>
            <a:r>
              <a:rPr lang="it-IT" sz="1200" smtClean="0"/>
              <a:t>progettazione, realizzazione e caratterizzazione sperimentale di antenne e componenti a microonde di dimensioni compatte e a larga banda per apparati di monitoraggio e comunicazione;</a:t>
            </a:r>
          </a:p>
          <a:p>
            <a:pPr eaLnBrk="1" hangingPunct="1">
              <a:lnSpc>
                <a:spcPts val="1400"/>
              </a:lnSpc>
              <a:spcBef>
                <a:spcPts val="300"/>
              </a:spcBef>
            </a:pPr>
            <a:r>
              <a:rPr lang="it-IT" sz="1200" smtClean="0"/>
              <a:t>misure di Compatibilità Elettromagnetica su apparati e ambienti;</a:t>
            </a:r>
          </a:p>
          <a:p>
            <a:pPr eaLnBrk="1" hangingPunct="1">
              <a:lnSpc>
                <a:spcPts val="1400"/>
              </a:lnSpc>
              <a:spcBef>
                <a:spcPts val="300"/>
              </a:spcBef>
            </a:pPr>
            <a:r>
              <a:rPr lang="it-IT" sz="1200" smtClean="0"/>
              <a:t>caratterizzazione elettromagnetica di materiali e superfici composite.</a:t>
            </a:r>
          </a:p>
          <a:p>
            <a:pPr eaLnBrk="1" hangingPunct="1">
              <a:lnSpc>
                <a:spcPts val="1400"/>
              </a:lnSpc>
              <a:spcBef>
                <a:spcPts val="300"/>
              </a:spcBef>
            </a:pPr>
            <a:r>
              <a:rPr lang="it-IT" sz="1200" smtClean="0"/>
              <a:t>Trasmissione dati ambientali tra dispositivi mobili, tra reti di sensori e dispositivi mobili, tra reti di sensori e centrale di controllo e gestione dati remota, tra stazione mobile e centrale di controllo e gestione dati remota. In particolare:</a:t>
            </a:r>
          </a:p>
          <a:p>
            <a:pPr eaLnBrk="1" hangingPunct="1">
              <a:lnSpc>
                <a:spcPts val="1400"/>
              </a:lnSpc>
              <a:spcBef>
                <a:spcPts val="300"/>
              </a:spcBef>
            </a:pPr>
            <a:r>
              <a:rPr lang="it-IT" sz="1200" smtClean="0"/>
              <a:t>Progettazione di infrastrutture di comunicazione per il trasferimento di informazioni di monitoraggio ambientale mediante WiMAX, TETRA e reti cellulari.</a:t>
            </a:r>
          </a:p>
          <a:p>
            <a:pPr eaLnBrk="1" hangingPunct="1">
              <a:lnSpc>
                <a:spcPts val="1400"/>
              </a:lnSpc>
              <a:spcBef>
                <a:spcPts val="300"/>
              </a:spcBef>
            </a:pPr>
            <a:r>
              <a:rPr lang="it-IT" sz="1200" smtClean="0"/>
              <a:t>Servizi di robotica mobile per l’ispezione e la raccolta dati in ambienti pericolosi e/o inaccessibili </a:t>
            </a:r>
          </a:p>
          <a:p>
            <a:pPr eaLnBrk="1" hangingPunct="1">
              <a:lnSpc>
                <a:spcPts val="1400"/>
              </a:lnSpc>
              <a:spcBef>
                <a:spcPts val="300"/>
              </a:spcBef>
            </a:pPr>
            <a:r>
              <a:rPr lang="it-IT" sz="1200" smtClean="0"/>
              <a:t>Servizi legati all’acquisizione dati ambientali tramite reti di sensori wireless smart e multi-hop, wireless corporali smart e single-hop con concentratore intelligente basato su standard di comunicazioni mobili (TETRA, GSM, GPRS, UMTS)</a:t>
            </a:r>
          </a:p>
          <a:p>
            <a:pPr eaLnBrk="1" hangingPunct="1">
              <a:lnSpc>
                <a:spcPts val="1400"/>
              </a:lnSpc>
              <a:spcBef>
                <a:spcPts val="300"/>
              </a:spcBef>
            </a:pPr>
            <a:r>
              <a:rPr lang="it-IT" sz="1200" smtClean="0"/>
              <a:t>Acquisizione (anche tramite robotica mobile), Gestione, Elaborazione e Trasmissione dei Dati Ambientali;</a:t>
            </a:r>
          </a:p>
          <a:p>
            <a:pPr eaLnBrk="1" hangingPunct="1">
              <a:lnSpc>
                <a:spcPts val="1400"/>
              </a:lnSpc>
              <a:spcBef>
                <a:spcPts val="300"/>
              </a:spcBef>
            </a:pPr>
            <a:r>
              <a:rPr lang="it-IT" sz="1200" smtClean="0"/>
              <a:t>Interfacce uomo-macchina e sistemi software per la fruizione di dati complessi, basati su tecniche di ragionamento automatico</a:t>
            </a:r>
          </a:p>
          <a:p>
            <a:pPr eaLnBrk="1" hangingPunct="1">
              <a:lnSpc>
                <a:spcPts val="1400"/>
              </a:lnSpc>
              <a:spcBef>
                <a:spcPts val="300"/>
              </a:spcBef>
            </a:pPr>
            <a:r>
              <a:rPr lang="it-IT" sz="1200" smtClean="0"/>
              <a:t>Moduli di autodiagnostica intelligente per sistemi di sorveglianza e monitoraggio</a:t>
            </a:r>
          </a:p>
          <a:p>
            <a:pPr eaLnBrk="1" hangingPunct="1">
              <a:lnSpc>
                <a:spcPts val="1400"/>
              </a:lnSpc>
              <a:spcBef>
                <a:spcPts val="300"/>
              </a:spcBef>
            </a:pPr>
            <a:r>
              <a:rPr lang="it-IT" sz="1200" smtClean="0"/>
              <a:t>Sviluppo di videogames e robogames, con uso di tecniche di intelligenza computazionale, finalizzati e simulazione di meccanismi di decisione automatica e proattiva in ambienti sconosciuti, quali situazioni di movimento delle folle  e sistemi di mobilità e di trasporti in condizioni di emergenza</a:t>
            </a:r>
          </a:p>
        </p:txBody>
      </p:sp>
      <p:sp>
        <p:nvSpPr>
          <p:cNvPr id="47106" name="Titolo 1"/>
          <p:cNvSpPr>
            <a:spLocks noGrp="1"/>
          </p:cNvSpPr>
          <p:nvPr>
            <p:ph type="title"/>
          </p:nvPr>
        </p:nvSpPr>
        <p:spPr>
          <a:xfrm>
            <a:off x="4500563" y="6350"/>
            <a:ext cx="4103687" cy="1190625"/>
          </a:xfrm>
        </p:spPr>
        <p:txBody>
          <a:bodyPr/>
          <a:lstStyle/>
          <a:p>
            <a:pPr eaLnBrk="1" hangingPunct="1"/>
            <a:r>
              <a:rPr lang="it-IT" smtClean="0">
                <a:solidFill>
                  <a:srgbClr val="88A44D"/>
                </a:solidFill>
              </a:rPr>
              <a:t>PRINCIPALI </a:t>
            </a:r>
            <a:br>
              <a:rPr lang="it-IT" smtClean="0">
                <a:solidFill>
                  <a:srgbClr val="88A44D"/>
                </a:solidFill>
              </a:rPr>
            </a:br>
            <a:r>
              <a:rPr lang="it-IT" smtClean="0">
                <a:solidFill>
                  <a:srgbClr val="88A44D"/>
                </a:solidFill>
              </a:rPr>
              <a:t>SERVIZI OFFERTI </a:t>
            </a:r>
          </a:p>
        </p:txBody>
      </p:sp>
      <p:pic>
        <p:nvPicPr>
          <p:cNvPr id="6" name="Immagine 5" descr="logo mod 2.bmp"/>
          <p:cNvPicPr>
            <a:picLocks noChangeAspect="1"/>
          </p:cNvPicPr>
          <p:nvPr/>
        </p:nvPicPr>
        <p:blipFill>
          <a:blip r:embed="rId3"/>
          <a:srcRect/>
          <a:stretch>
            <a:fillRect/>
          </a:stretch>
        </p:blipFill>
        <p:spPr bwMode="auto">
          <a:xfrm>
            <a:off x="8550275" y="0"/>
            <a:ext cx="593725" cy="722313"/>
          </a:xfrm>
          <a:prstGeom prst="rect">
            <a:avLst/>
          </a:prstGeom>
          <a:noFill/>
          <a:ln w="3175">
            <a:solidFill>
              <a:srgbClr val="6BA42C"/>
            </a:solidFill>
            <a:miter lim="800000"/>
            <a:headEnd/>
            <a:tailEnd/>
          </a:ln>
          <a:effectLst>
            <a:outerShdw blurRad="50800" dist="38100" dir="8100000" algn="tr" rotWithShape="0">
              <a:prstClr val="black">
                <a:alpha val="40000"/>
              </a:prstClr>
            </a:outerShdw>
          </a:effectLst>
        </p:spPr>
      </p:pic>
      <p:sp>
        <p:nvSpPr>
          <p:cNvPr id="47108" name="CasellaDiTesto 6"/>
          <p:cNvSpPr txBox="1">
            <a:spLocks noChangeArrowheads="1"/>
          </p:cNvSpPr>
          <p:nvPr/>
        </p:nvSpPr>
        <p:spPr bwMode="auto">
          <a:xfrm>
            <a:off x="142875" y="6429375"/>
            <a:ext cx="3786188" cy="277813"/>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pic>
        <p:nvPicPr>
          <p:cNvPr id="8" name="Immagine 7"/>
          <p:cNvPicPr>
            <a:picLocks noChangeAspect="1"/>
          </p:cNvPicPr>
          <p:nvPr/>
        </p:nvPicPr>
        <p:blipFill>
          <a:blip r:embed="rId4"/>
          <a:stretch>
            <a:fillRect/>
          </a:stretch>
        </p:blipFill>
        <p:spPr>
          <a:xfrm>
            <a:off x="0" y="0"/>
            <a:ext cx="3505200" cy="717550"/>
          </a:xfrm>
          <a:prstGeom prst="rect">
            <a:avLst/>
          </a:prstGeom>
          <a:ln w="3175">
            <a:solidFill>
              <a:srgbClr val="6BA42C"/>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3"/>
          <a:srcRect/>
          <a:stretch>
            <a:fillRect/>
          </a:stretch>
        </p:blipFill>
        <p:spPr bwMode="auto">
          <a:xfrm>
            <a:off x="5062538" y="3360738"/>
            <a:ext cx="3686175" cy="2876550"/>
          </a:xfrm>
          <a:prstGeom prst="rect">
            <a:avLst/>
          </a:prstGeom>
          <a:noFill/>
          <a:ln w="9525">
            <a:noFill/>
            <a:miter lim="800000"/>
            <a:headEnd/>
            <a:tailEnd/>
          </a:ln>
        </p:spPr>
      </p:pic>
      <p:pic>
        <p:nvPicPr>
          <p:cNvPr id="141315" name="Picture 3"/>
          <p:cNvPicPr>
            <a:picLocks noChangeAspect="1" noChangeArrowheads="1"/>
          </p:cNvPicPr>
          <p:nvPr/>
        </p:nvPicPr>
        <p:blipFill>
          <a:blip r:embed="rId4"/>
          <a:srcRect/>
          <a:stretch>
            <a:fillRect/>
          </a:stretch>
        </p:blipFill>
        <p:spPr bwMode="auto">
          <a:xfrm>
            <a:off x="598488" y="3289300"/>
            <a:ext cx="3997325" cy="2673350"/>
          </a:xfrm>
          <a:prstGeom prst="rect">
            <a:avLst/>
          </a:prstGeom>
          <a:noFill/>
          <a:ln w="9525">
            <a:noFill/>
            <a:miter lim="800000"/>
            <a:headEnd/>
            <a:tailEnd/>
          </a:ln>
        </p:spPr>
      </p:pic>
      <p:pic>
        <p:nvPicPr>
          <p:cNvPr id="141316" name="Picture 4"/>
          <p:cNvPicPr>
            <a:picLocks noChangeAspect="1" noChangeArrowheads="1"/>
          </p:cNvPicPr>
          <p:nvPr/>
        </p:nvPicPr>
        <p:blipFill>
          <a:blip r:embed="rId5"/>
          <a:srcRect/>
          <a:stretch>
            <a:fillRect/>
          </a:stretch>
        </p:blipFill>
        <p:spPr bwMode="auto">
          <a:xfrm>
            <a:off x="525463" y="692150"/>
            <a:ext cx="7921625" cy="2360613"/>
          </a:xfrm>
          <a:prstGeom prst="rect">
            <a:avLst/>
          </a:prstGeom>
          <a:noFill/>
          <a:ln w="9525">
            <a:noFill/>
            <a:miter lim="800000"/>
            <a:headEnd/>
            <a:tailEnd/>
          </a:ln>
        </p:spPr>
      </p:pic>
      <p:pic>
        <p:nvPicPr>
          <p:cNvPr id="10" name="Immagine 9" descr="logo mod 2.bmp"/>
          <p:cNvPicPr>
            <a:picLocks noChangeAspect="1"/>
          </p:cNvPicPr>
          <p:nvPr/>
        </p:nvPicPr>
        <p:blipFill>
          <a:blip r:embed="rId6"/>
          <a:srcRect/>
          <a:stretch>
            <a:fillRect/>
          </a:stretch>
        </p:blipFill>
        <p:spPr bwMode="auto">
          <a:xfrm>
            <a:off x="8550275" y="0"/>
            <a:ext cx="593725" cy="722313"/>
          </a:xfrm>
          <a:prstGeom prst="rect">
            <a:avLst/>
          </a:prstGeom>
          <a:noFill/>
          <a:ln w="3175">
            <a:solidFill>
              <a:srgbClr val="6BA42C"/>
            </a:solidFill>
            <a:miter lim="800000"/>
            <a:headEnd/>
            <a:tailEnd/>
          </a:ln>
          <a:effectLst>
            <a:outerShdw blurRad="50800" dist="38100" dir="8100000" algn="tr" rotWithShape="0">
              <a:prstClr val="black">
                <a:alpha val="40000"/>
              </a:prstClr>
            </a:outerShdw>
          </a:effectLst>
        </p:spPr>
      </p:pic>
      <p:sp>
        <p:nvSpPr>
          <p:cNvPr id="141318" name="CasellaDiTesto 10"/>
          <p:cNvSpPr txBox="1">
            <a:spLocks noChangeArrowheads="1"/>
          </p:cNvSpPr>
          <p:nvPr/>
        </p:nvSpPr>
        <p:spPr bwMode="auto">
          <a:xfrm>
            <a:off x="142875" y="6429375"/>
            <a:ext cx="3786188" cy="277813"/>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pic>
        <p:nvPicPr>
          <p:cNvPr id="12" name="Immagine 11"/>
          <p:cNvPicPr>
            <a:picLocks noChangeAspect="1"/>
          </p:cNvPicPr>
          <p:nvPr/>
        </p:nvPicPr>
        <p:blipFill>
          <a:blip r:embed="rId7"/>
          <a:stretch>
            <a:fillRect/>
          </a:stretch>
        </p:blipFill>
        <p:spPr>
          <a:xfrm>
            <a:off x="0" y="0"/>
            <a:ext cx="3505200" cy="717550"/>
          </a:xfrm>
          <a:prstGeom prst="rect">
            <a:avLst/>
          </a:prstGeom>
          <a:ln w="3175">
            <a:solidFill>
              <a:srgbClr val="6BA42C"/>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egnaposto contenuto 2"/>
          <p:cNvSpPr>
            <a:spLocks noGrp="1"/>
          </p:cNvSpPr>
          <p:nvPr>
            <p:ph sz="quarter" idx="4294967295"/>
          </p:nvPr>
        </p:nvSpPr>
        <p:spPr>
          <a:xfrm>
            <a:off x="179388" y="1268413"/>
            <a:ext cx="8785225" cy="5365750"/>
          </a:xfrm>
        </p:spPr>
        <p:txBody>
          <a:bodyPr/>
          <a:lstStyle/>
          <a:p>
            <a:pPr marL="0" indent="0">
              <a:buFont typeface="Wingdings 2" pitchFamily="18" charset="2"/>
              <a:buNone/>
            </a:pPr>
            <a:endParaRPr lang="it-IT" sz="2400" b="1"/>
          </a:p>
          <a:p>
            <a:pPr marL="0" indent="0">
              <a:buFont typeface="Wingdings 2" pitchFamily="18" charset="2"/>
              <a:buNone/>
            </a:pPr>
            <a:endParaRPr lang="it-IT" sz="2400" b="1"/>
          </a:p>
          <a:p>
            <a:pPr marL="0" indent="0">
              <a:buFont typeface="Wingdings 2" pitchFamily="18" charset="2"/>
              <a:buNone/>
            </a:pPr>
            <a:endParaRPr lang="it-IT" sz="2400" b="1"/>
          </a:p>
          <a:p>
            <a:pPr marL="0" indent="0">
              <a:buFont typeface="Wingdings 2" pitchFamily="18" charset="2"/>
              <a:buNone/>
            </a:pPr>
            <a:r>
              <a:rPr lang="it-IT" sz="2400" b="1"/>
              <a:t>MASTER di II livello</a:t>
            </a:r>
          </a:p>
          <a:p>
            <a:pPr marL="0" indent="0">
              <a:buFont typeface="Wingdings 2" pitchFamily="18" charset="2"/>
              <a:buNone/>
            </a:pPr>
            <a:r>
              <a:rPr lang="it-IT" sz="2000" b="1"/>
              <a:t>RESEARCH AND INNOVATION MANAGER</a:t>
            </a:r>
          </a:p>
          <a:p>
            <a:pPr marL="0" indent="0">
              <a:buFont typeface="Wingdings 2" pitchFamily="18" charset="2"/>
              <a:buNone/>
            </a:pPr>
            <a:endParaRPr lang="it-IT" sz="2400" b="1"/>
          </a:p>
          <a:p>
            <a:pPr marL="0" indent="0">
              <a:buFont typeface="Wingdings 2" pitchFamily="18" charset="2"/>
              <a:buNone/>
            </a:pPr>
            <a:endParaRPr lang="it-IT" sz="2400" b="1"/>
          </a:p>
          <a:p>
            <a:pPr marL="0" indent="0">
              <a:buFont typeface="Wingdings 2" pitchFamily="18" charset="2"/>
              <a:buNone/>
            </a:pPr>
            <a:r>
              <a:rPr lang="it-IT" sz="2400" b="1"/>
              <a:t>MASTER di II livello</a:t>
            </a:r>
            <a:r>
              <a:rPr lang="it-IT" sz="2000" b="1"/>
              <a:t> </a:t>
            </a:r>
          </a:p>
          <a:p>
            <a:pPr marL="0" indent="0">
              <a:buFont typeface="Wingdings 2" pitchFamily="18" charset="2"/>
              <a:buNone/>
            </a:pPr>
            <a:r>
              <a:rPr lang="it-IT" sz="2000" b="1"/>
              <a:t>ESPERTO IN TECNOLOGIE INNOVATIVE PER L’AMBIENTE</a:t>
            </a:r>
            <a:r>
              <a:rPr lang="it-IT" sz="2000"/>
              <a:t>: mitigazione del rischio e valorizzazione delle risorse</a:t>
            </a:r>
          </a:p>
        </p:txBody>
      </p:sp>
      <p:sp>
        <p:nvSpPr>
          <p:cNvPr id="145411" name="Titolo 1"/>
          <p:cNvSpPr>
            <a:spLocks noGrp="1"/>
          </p:cNvSpPr>
          <p:nvPr>
            <p:ph type="title" idx="4294967295"/>
          </p:nvPr>
        </p:nvSpPr>
        <p:spPr>
          <a:xfrm>
            <a:off x="4500563" y="-242888"/>
            <a:ext cx="4103687" cy="1190626"/>
          </a:xfrm>
        </p:spPr>
        <p:txBody>
          <a:bodyPr/>
          <a:lstStyle/>
          <a:p>
            <a:r>
              <a:rPr lang="it-IT"/>
              <a:t>FORMAZIONE </a:t>
            </a:r>
          </a:p>
        </p:txBody>
      </p:sp>
      <p:pic>
        <p:nvPicPr>
          <p:cNvPr id="6" name="Immagine 5" descr="logo mod 2.bmp"/>
          <p:cNvPicPr>
            <a:picLocks noChangeAspect="1"/>
          </p:cNvPicPr>
          <p:nvPr/>
        </p:nvPicPr>
        <p:blipFill>
          <a:blip r:embed="rId3"/>
          <a:srcRect/>
          <a:stretch>
            <a:fillRect/>
          </a:stretch>
        </p:blipFill>
        <p:spPr bwMode="auto">
          <a:xfrm>
            <a:off x="8550275" y="0"/>
            <a:ext cx="593725" cy="722313"/>
          </a:xfrm>
          <a:prstGeom prst="rect">
            <a:avLst/>
          </a:prstGeom>
          <a:noFill/>
          <a:ln w="3175">
            <a:solidFill>
              <a:srgbClr val="6BA42C"/>
            </a:solidFill>
            <a:miter lim="800000"/>
            <a:headEnd/>
            <a:tailEnd/>
          </a:ln>
          <a:effectLst>
            <a:outerShdw blurRad="50800" dist="38100" dir="8100000" algn="tr" rotWithShape="0">
              <a:prstClr val="black">
                <a:alpha val="40000"/>
              </a:prstClr>
            </a:outerShdw>
          </a:effectLst>
        </p:spPr>
      </p:pic>
      <p:sp>
        <p:nvSpPr>
          <p:cNvPr id="145413" name="CasellaDiTesto 6"/>
          <p:cNvSpPr txBox="1">
            <a:spLocks noChangeArrowheads="1"/>
          </p:cNvSpPr>
          <p:nvPr/>
        </p:nvSpPr>
        <p:spPr bwMode="auto">
          <a:xfrm>
            <a:off x="142875" y="6429375"/>
            <a:ext cx="3786188" cy="277813"/>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pic>
        <p:nvPicPr>
          <p:cNvPr id="8" name="Immagine 7"/>
          <p:cNvPicPr>
            <a:picLocks noChangeAspect="1"/>
          </p:cNvPicPr>
          <p:nvPr/>
        </p:nvPicPr>
        <p:blipFill>
          <a:blip r:embed="rId4"/>
          <a:stretch>
            <a:fillRect/>
          </a:stretch>
        </p:blipFill>
        <p:spPr>
          <a:xfrm>
            <a:off x="0" y="0"/>
            <a:ext cx="3505200" cy="717550"/>
          </a:xfrm>
          <a:prstGeom prst="rect">
            <a:avLst/>
          </a:prstGeom>
          <a:ln w="3175">
            <a:solidFill>
              <a:srgbClr val="6BA42C"/>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5"/>
          <p:cNvSpPr>
            <a:spLocks noGrp="1"/>
          </p:cNvSpPr>
          <p:nvPr>
            <p:ph type="title" idx="4294967295"/>
          </p:nvPr>
        </p:nvSpPr>
        <p:spPr>
          <a:xfrm>
            <a:off x="395288" y="725488"/>
            <a:ext cx="8534400" cy="758825"/>
          </a:xfrm>
        </p:spPr>
        <p:txBody>
          <a:bodyPr/>
          <a:lstStyle/>
          <a:p>
            <a:pPr eaLnBrk="1" hangingPunct="1"/>
            <a:r>
              <a:rPr lang="en-US" sz="3200" smtClean="0"/>
              <a:t>SILA: un progetto di Ateneo per l’Ambiente</a:t>
            </a:r>
          </a:p>
        </p:txBody>
      </p:sp>
      <p:sp>
        <p:nvSpPr>
          <p:cNvPr id="16387" name="Segnaposto contenuto 7"/>
          <p:cNvSpPr>
            <a:spLocks noGrp="1"/>
          </p:cNvSpPr>
          <p:nvPr>
            <p:ph sz="quarter" idx="4294967295"/>
          </p:nvPr>
        </p:nvSpPr>
        <p:spPr>
          <a:xfrm>
            <a:off x="179388" y="1393825"/>
            <a:ext cx="8785225" cy="3241675"/>
          </a:xfrm>
        </p:spPr>
        <p:txBody>
          <a:bodyPr/>
          <a:lstStyle/>
          <a:p>
            <a:pPr eaLnBrk="1" hangingPunct="1">
              <a:spcBef>
                <a:spcPts val="300"/>
              </a:spcBef>
              <a:buFont typeface="Wingdings 2" pitchFamily="18" charset="2"/>
              <a:buNone/>
              <a:defRPr/>
            </a:pPr>
            <a:r>
              <a:rPr lang="en-US" sz="2000" b="1" dirty="0" smtClean="0">
                <a:effectLst>
                  <a:outerShdw blurRad="38100" dist="38100" dir="2700000" algn="tl">
                    <a:srgbClr val="000000">
                      <a:alpha val="43137"/>
                    </a:srgbClr>
                  </a:outerShdw>
                </a:effectLst>
              </a:rPr>
              <a:t>Il </a:t>
            </a:r>
            <a:r>
              <a:rPr lang="en-US" sz="2000" b="1" dirty="0" err="1" smtClean="0">
                <a:effectLst>
                  <a:outerShdw blurRad="38100" dist="38100" dir="2700000" algn="tl">
                    <a:srgbClr val="000000">
                      <a:alpha val="43137"/>
                    </a:srgbClr>
                  </a:outerShdw>
                </a:effectLst>
              </a:rPr>
              <a:t>progetto</a:t>
            </a:r>
            <a:r>
              <a:rPr lang="en-US" sz="2000" b="1" dirty="0" smtClean="0">
                <a:effectLst>
                  <a:outerShdw blurRad="38100" dist="38100" dir="2700000" algn="tl">
                    <a:srgbClr val="000000">
                      <a:alpha val="43137"/>
                    </a:srgbClr>
                  </a:outerShdw>
                </a:effectLst>
              </a:rPr>
              <a:t> in </a:t>
            </a:r>
            <a:r>
              <a:rPr lang="en-US" sz="2000" b="1" dirty="0" err="1" smtClean="0">
                <a:effectLst>
                  <a:outerShdw blurRad="38100" dist="38100" dir="2700000" algn="tl">
                    <a:srgbClr val="000000">
                      <a:alpha val="43137"/>
                    </a:srgbClr>
                  </a:outerShdw>
                </a:effectLst>
              </a:rPr>
              <a:t>breve</a:t>
            </a:r>
            <a:endParaRPr lang="en-US" sz="2000" b="1" dirty="0" smtClean="0">
              <a:effectLst>
                <a:outerShdw blurRad="38100" dist="38100" dir="2700000" algn="tl">
                  <a:srgbClr val="000000">
                    <a:alpha val="43137"/>
                  </a:srgbClr>
                </a:outerShdw>
              </a:effectLst>
            </a:endParaRPr>
          </a:p>
          <a:p>
            <a:pPr eaLnBrk="1" hangingPunct="1">
              <a:spcBef>
                <a:spcPts val="300"/>
              </a:spcBef>
              <a:defRPr/>
            </a:pPr>
            <a:r>
              <a:rPr lang="en-US" sz="2000" b="1" dirty="0" err="1" smtClean="0"/>
              <a:t>Scopo</a:t>
            </a:r>
            <a:r>
              <a:rPr lang="en-US" sz="2000" b="1" dirty="0" smtClean="0"/>
              <a:t> del </a:t>
            </a:r>
            <a:r>
              <a:rPr lang="en-US" sz="2000" b="1" dirty="0" err="1" smtClean="0"/>
              <a:t>finanziamento</a:t>
            </a:r>
            <a:r>
              <a:rPr lang="en-US" sz="2000" dirty="0" smtClean="0"/>
              <a:t>: </a:t>
            </a:r>
            <a:r>
              <a:rPr lang="it-IT" sz="2000" dirty="0" smtClean="0"/>
              <a:t>Potenziamento delle strutture e delle dotazioni scientifiche e tecnologiche</a:t>
            </a:r>
            <a:endParaRPr lang="en-US" sz="2000" dirty="0" smtClean="0"/>
          </a:p>
          <a:p>
            <a:pPr eaLnBrk="1" hangingPunct="1">
              <a:spcBef>
                <a:spcPts val="300"/>
              </a:spcBef>
              <a:defRPr/>
            </a:pPr>
            <a:r>
              <a:rPr lang="en-US" sz="2000" b="1" dirty="0" err="1" smtClean="0"/>
              <a:t>Finanziamento</a:t>
            </a:r>
            <a:r>
              <a:rPr lang="en-US" sz="2000" b="1" dirty="0" smtClean="0"/>
              <a:t> </a:t>
            </a:r>
            <a:r>
              <a:rPr lang="en-US" sz="2000" b="1" dirty="0" err="1" smtClean="0"/>
              <a:t>approvato</a:t>
            </a:r>
            <a:r>
              <a:rPr lang="en-US" sz="2000" dirty="0" smtClean="0"/>
              <a:t>: 12.3 M</a:t>
            </a:r>
            <a:r>
              <a:rPr lang="it-IT" sz="2000" dirty="0" smtClean="0"/>
              <a:t>€</a:t>
            </a:r>
            <a:endParaRPr lang="en-US" sz="2000" dirty="0" smtClean="0"/>
          </a:p>
          <a:p>
            <a:pPr eaLnBrk="1" hangingPunct="1">
              <a:spcBef>
                <a:spcPts val="300"/>
              </a:spcBef>
              <a:defRPr/>
            </a:pPr>
            <a:r>
              <a:rPr lang="en-US" sz="2000" b="1" dirty="0" smtClean="0"/>
              <a:t>Data </a:t>
            </a:r>
            <a:r>
              <a:rPr lang="en-US" sz="2000" b="1" dirty="0" err="1" smtClean="0"/>
              <a:t>inizio</a:t>
            </a:r>
            <a:r>
              <a:rPr lang="en-US" sz="2000" b="1" dirty="0" smtClean="0"/>
              <a:t> progetto</a:t>
            </a:r>
            <a:r>
              <a:rPr lang="en-US" sz="2000" dirty="0" smtClean="0"/>
              <a:t>:01/01/2012</a:t>
            </a:r>
          </a:p>
          <a:p>
            <a:pPr eaLnBrk="1" hangingPunct="1">
              <a:spcBef>
                <a:spcPts val="300"/>
              </a:spcBef>
              <a:defRPr/>
            </a:pPr>
            <a:r>
              <a:rPr lang="en-US" sz="2000" b="1" dirty="0" smtClean="0"/>
              <a:t>Durata</a:t>
            </a:r>
            <a:r>
              <a:rPr lang="en-US" sz="2000" dirty="0" smtClean="0"/>
              <a:t>:36  </a:t>
            </a:r>
            <a:r>
              <a:rPr lang="en-US" sz="2000" dirty="0" err="1" smtClean="0"/>
              <a:t>mesi</a:t>
            </a:r>
            <a:endParaRPr lang="en-US" sz="2000" dirty="0" smtClean="0"/>
          </a:p>
          <a:p>
            <a:pPr eaLnBrk="1" hangingPunct="1">
              <a:spcBef>
                <a:spcPts val="300"/>
              </a:spcBef>
              <a:defRPr/>
            </a:pPr>
            <a:r>
              <a:rPr lang="en-US" sz="2000" b="1" dirty="0" err="1" smtClean="0"/>
              <a:t>Dipartimenti</a:t>
            </a:r>
            <a:r>
              <a:rPr lang="en-US" sz="2000" b="1" dirty="0" smtClean="0"/>
              <a:t> </a:t>
            </a:r>
            <a:r>
              <a:rPr lang="en-US" sz="2000" b="1" dirty="0" err="1" smtClean="0"/>
              <a:t>coinvolti</a:t>
            </a:r>
            <a:r>
              <a:rPr lang="en-US" sz="2000" b="1" dirty="0" smtClean="0"/>
              <a:t>:</a:t>
            </a:r>
            <a:r>
              <a:rPr lang="en-US" sz="2000" dirty="0" smtClean="0"/>
              <a:t> 15</a:t>
            </a:r>
          </a:p>
          <a:p>
            <a:pPr eaLnBrk="1" hangingPunct="1">
              <a:spcBef>
                <a:spcPts val="300"/>
              </a:spcBef>
              <a:defRPr/>
            </a:pPr>
            <a:r>
              <a:rPr lang="en-US" sz="2000" b="1" dirty="0" err="1" smtClean="0"/>
              <a:t>Personale</a:t>
            </a:r>
            <a:r>
              <a:rPr lang="en-US" sz="2000" b="1" dirty="0" smtClean="0"/>
              <a:t> </a:t>
            </a:r>
            <a:r>
              <a:rPr lang="en-US" sz="2000" b="1" dirty="0" err="1" smtClean="0"/>
              <a:t>coinvolto</a:t>
            </a:r>
            <a:r>
              <a:rPr lang="en-US" sz="2000" dirty="0" smtClean="0"/>
              <a:t>: 250 </a:t>
            </a:r>
            <a:r>
              <a:rPr lang="en-US" sz="2000" dirty="0" err="1" smtClean="0"/>
              <a:t>ricercatori</a:t>
            </a:r>
            <a:r>
              <a:rPr lang="en-US" sz="2000" dirty="0" smtClean="0"/>
              <a:t>, 50 </a:t>
            </a:r>
            <a:r>
              <a:rPr lang="en-US" sz="2000" dirty="0" err="1" smtClean="0"/>
              <a:t>tecnici</a:t>
            </a:r>
            <a:r>
              <a:rPr lang="en-US" sz="2000" dirty="0" smtClean="0"/>
              <a:t> e 144 </a:t>
            </a:r>
            <a:r>
              <a:rPr lang="en-US" sz="2000" dirty="0" err="1" smtClean="0"/>
              <a:t>tra</a:t>
            </a:r>
            <a:r>
              <a:rPr lang="en-US" sz="2000" dirty="0" smtClean="0"/>
              <a:t> </a:t>
            </a:r>
            <a:r>
              <a:rPr lang="en-US" sz="2000" dirty="0" err="1" smtClean="0"/>
              <a:t>dottorandi</a:t>
            </a:r>
            <a:r>
              <a:rPr lang="en-US" sz="2000" dirty="0" smtClean="0"/>
              <a:t> e </a:t>
            </a:r>
            <a:r>
              <a:rPr lang="en-US" sz="2000" dirty="0" err="1" smtClean="0"/>
              <a:t>giovani</a:t>
            </a:r>
            <a:r>
              <a:rPr lang="en-US" sz="2000" dirty="0" smtClean="0"/>
              <a:t> </a:t>
            </a:r>
            <a:r>
              <a:rPr lang="en-US" sz="2000" dirty="0" err="1" smtClean="0"/>
              <a:t>ricercatori</a:t>
            </a:r>
            <a:r>
              <a:rPr lang="en-US" sz="2000" dirty="0" smtClean="0"/>
              <a:t>  </a:t>
            </a:r>
          </a:p>
          <a:p>
            <a:pPr eaLnBrk="1" hangingPunct="1">
              <a:buFont typeface="Wingdings 2" pitchFamily="18" charset="2"/>
              <a:buNone/>
              <a:defRPr/>
            </a:pPr>
            <a:endParaRPr lang="en-US" sz="2000" b="1" dirty="0" smtClean="0"/>
          </a:p>
          <a:p>
            <a:pPr eaLnBrk="1" hangingPunct="1">
              <a:defRPr/>
            </a:pPr>
            <a:endParaRPr lang="en-US" dirty="0" smtClean="0"/>
          </a:p>
          <a:p>
            <a:pPr eaLnBrk="1" hangingPunct="1">
              <a:defRPr/>
            </a:pPr>
            <a:endParaRPr lang="en-US" dirty="0" smtClean="0"/>
          </a:p>
        </p:txBody>
      </p:sp>
      <p:sp>
        <p:nvSpPr>
          <p:cNvPr id="18435" name="Rettangolo 6"/>
          <p:cNvSpPr>
            <a:spLocks noChangeArrowheads="1"/>
          </p:cNvSpPr>
          <p:nvPr/>
        </p:nvSpPr>
        <p:spPr bwMode="auto">
          <a:xfrm>
            <a:off x="2286000" y="2828925"/>
            <a:ext cx="4572000" cy="369888"/>
          </a:xfrm>
          <a:prstGeom prst="rect">
            <a:avLst/>
          </a:prstGeom>
          <a:noFill/>
          <a:ln w="9525">
            <a:noFill/>
            <a:miter lim="800000"/>
            <a:headEnd/>
            <a:tailEnd/>
          </a:ln>
        </p:spPr>
        <p:txBody>
          <a:bodyPr>
            <a:spAutoFit/>
          </a:bodyPr>
          <a:lstStyle/>
          <a:p>
            <a:endParaRPr lang="it-IT">
              <a:latin typeface="Georgia" pitchFamily="18" charset="0"/>
            </a:endParaRPr>
          </a:p>
        </p:txBody>
      </p:sp>
      <p:pic>
        <p:nvPicPr>
          <p:cNvPr id="18436" name="Picture 3"/>
          <p:cNvPicPr>
            <a:picLocks noChangeAspect="1" noChangeArrowheads="1"/>
          </p:cNvPicPr>
          <p:nvPr/>
        </p:nvPicPr>
        <p:blipFill>
          <a:blip r:embed="rId3"/>
          <a:srcRect/>
          <a:stretch>
            <a:fillRect/>
          </a:stretch>
        </p:blipFill>
        <p:spPr bwMode="auto">
          <a:xfrm>
            <a:off x="160338" y="4424363"/>
            <a:ext cx="8813800" cy="1981200"/>
          </a:xfrm>
          <a:prstGeom prst="rect">
            <a:avLst/>
          </a:prstGeom>
          <a:noFill/>
          <a:ln w="9525">
            <a:noFill/>
            <a:miter lim="800000"/>
            <a:headEnd/>
            <a:tailEnd/>
          </a:ln>
        </p:spPr>
      </p:pic>
      <p:pic>
        <p:nvPicPr>
          <p:cNvPr id="16390" name="Immagine 3" descr="logo mod 2.bmp"/>
          <p:cNvPicPr>
            <a:picLocks noChangeAspect="1"/>
          </p:cNvPicPr>
          <p:nvPr/>
        </p:nvPicPr>
        <p:blipFill>
          <a:blip r:embed="rId4"/>
          <a:srcRect/>
          <a:stretch>
            <a:fillRect/>
          </a:stretch>
        </p:blipFill>
        <p:spPr bwMode="auto">
          <a:xfrm>
            <a:off x="8550275" y="0"/>
            <a:ext cx="593725" cy="722313"/>
          </a:xfrm>
          <a:prstGeom prst="rect">
            <a:avLst/>
          </a:prstGeom>
          <a:noFill/>
          <a:ln w="3175">
            <a:solidFill>
              <a:srgbClr val="6BA42C"/>
            </a:solidFill>
            <a:miter lim="800000"/>
            <a:headEnd/>
            <a:tailEnd/>
          </a:ln>
          <a:effectLst>
            <a:outerShdw blurRad="50800" dist="38100" dir="8100000" algn="tr" rotWithShape="0">
              <a:prstClr val="black">
                <a:alpha val="40000"/>
              </a:prstClr>
            </a:outerShdw>
          </a:effectLst>
        </p:spPr>
      </p:pic>
      <p:sp>
        <p:nvSpPr>
          <p:cNvPr id="18438" name="CasellaDiTesto 6"/>
          <p:cNvSpPr txBox="1">
            <a:spLocks noChangeArrowheads="1"/>
          </p:cNvSpPr>
          <p:nvPr/>
        </p:nvSpPr>
        <p:spPr bwMode="auto">
          <a:xfrm>
            <a:off x="142875" y="6429375"/>
            <a:ext cx="3786188" cy="277813"/>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pic>
        <p:nvPicPr>
          <p:cNvPr id="2" name="Immagine 1"/>
          <p:cNvPicPr>
            <a:picLocks noChangeAspect="1"/>
          </p:cNvPicPr>
          <p:nvPr/>
        </p:nvPicPr>
        <p:blipFill>
          <a:blip r:embed="rId5"/>
          <a:stretch>
            <a:fillRect/>
          </a:stretch>
        </p:blipFill>
        <p:spPr>
          <a:xfrm>
            <a:off x="0" y="0"/>
            <a:ext cx="3505200" cy="717550"/>
          </a:xfrm>
          <a:prstGeom prst="rect">
            <a:avLst/>
          </a:prstGeom>
          <a:ln w="3175">
            <a:solidFill>
              <a:srgbClr val="6BA42C"/>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1"/>
          <p:cNvSpPr>
            <a:spLocks noGrp="1"/>
          </p:cNvSpPr>
          <p:nvPr>
            <p:ph type="title" idx="4294967295"/>
          </p:nvPr>
        </p:nvSpPr>
        <p:spPr>
          <a:xfrm>
            <a:off x="3340100" y="77788"/>
            <a:ext cx="5184775" cy="758825"/>
          </a:xfrm>
        </p:spPr>
        <p:txBody>
          <a:bodyPr/>
          <a:lstStyle/>
          <a:p>
            <a:pPr eaLnBrk="1" hangingPunct="1"/>
            <a:r>
              <a:rPr lang="en-US" smtClean="0"/>
              <a:t>I numeri del progetto</a:t>
            </a:r>
          </a:p>
        </p:txBody>
      </p:sp>
      <p:sp>
        <p:nvSpPr>
          <p:cNvPr id="22530" name="CasellaDiTesto 6"/>
          <p:cNvSpPr txBox="1">
            <a:spLocks noChangeArrowheads="1"/>
          </p:cNvSpPr>
          <p:nvPr/>
        </p:nvSpPr>
        <p:spPr bwMode="auto">
          <a:xfrm>
            <a:off x="142875" y="6402388"/>
            <a:ext cx="3786188" cy="277812"/>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graphicFrame>
        <p:nvGraphicFramePr>
          <p:cNvPr id="22679" name="Group 151"/>
          <p:cNvGraphicFramePr>
            <a:graphicFrameLocks noGrp="1"/>
          </p:cNvGraphicFramePr>
          <p:nvPr/>
        </p:nvGraphicFramePr>
        <p:xfrm>
          <a:off x="611188" y="2135188"/>
          <a:ext cx="8064500" cy="4127500"/>
        </p:xfrm>
        <a:graphic>
          <a:graphicData uri="http://schemas.openxmlformats.org/drawingml/2006/table">
            <a:tbl>
              <a:tblPr/>
              <a:tblGrid>
                <a:gridCol w="1296987"/>
                <a:gridCol w="2036763"/>
                <a:gridCol w="798512"/>
                <a:gridCol w="765175"/>
                <a:gridCol w="719138"/>
                <a:gridCol w="144462"/>
                <a:gridCol w="647700"/>
                <a:gridCol w="576263"/>
                <a:gridCol w="657225"/>
                <a:gridCol w="422275"/>
              </a:tblGrid>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n. di acquisti programmati</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n. di acquisti previsti</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 di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realizzazione</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hMerge="1">
                  <a:txBody>
                    <a:bodyPr/>
                    <a:lstStyle/>
                    <a:p>
                      <a:endParaRPr lang="it-IT"/>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a:noFill/>
                    </a:lnT>
                    <a:lnB>
                      <a:noFill/>
                    </a:lnB>
                    <a:lnTlToBr>
                      <a:noFill/>
                    </a:lnTlToBr>
                    <a:lnBlToTr>
                      <a:noFill/>
                    </a:lnBlToTr>
                    <a:noFill/>
                  </a:tcPr>
                </a:tc>
              </a:tr>
              <a:tr h="311150">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900" b="1" i="0" u="none" strike="noStrike" cap="none" normalizeH="0" baseline="0" smtClean="0">
                          <a:ln>
                            <a:noFill/>
                          </a:ln>
                          <a:solidFill>
                            <a:srgbClr val="000000"/>
                          </a:solidFill>
                          <a:effectLst/>
                          <a:latin typeface="Calibri" pitchFamily="34" charset="0"/>
                        </a:rPr>
                        <a:t>Attività preliminari all'espletamento della procedura ad evidenza pubblica</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171450" marR="0" lvl="0" indent="-171450" algn="l" defTabSz="914400" rtl="0" eaLnBrk="1" fontAlgn="ctr" latinLnBrk="0" hangingPunct="1">
                        <a:lnSpc>
                          <a:spcPct val="100000"/>
                        </a:lnSpc>
                        <a:spcBef>
                          <a:spcPct val="0"/>
                        </a:spcBef>
                        <a:spcAft>
                          <a:spcPct val="0"/>
                        </a:spcAft>
                        <a:buClrTx/>
                        <a:buSzTx/>
                        <a:buFont typeface="Arial" charset="0"/>
                        <a:buChar char="•"/>
                        <a:tabLst/>
                      </a:pPr>
                      <a:r>
                        <a:rPr kumimoji="0" lang="it-IT" sz="900" b="0" i="0" u="none" strike="noStrike" cap="none" normalizeH="0" baseline="0" smtClean="0">
                          <a:ln>
                            <a:noFill/>
                          </a:ln>
                          <a:solidFill>
                            <a:srgbClr val="000000"/>
                          </a:solidFill>
                          <a:effectLst/>
                          <a:latin typeface="Calibri" pitchFamily="34" charset="0"/>
                        </a:rPr>
                        <a:t>Programmazione degli acquisti per tipologie di beni da acquistare</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Calibri" pitchFamily="34" charset="0"/>
                        </a:rPr>
                        <a:t>207</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Calibri" pitchFamily="34" charset="0"/>
                        </a:rPr>
                        <a:t>292</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Calibri" pitchFamily="34" charset="0"/>
                        </a:rPr>
                        <a:t>71%</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lang="it-IT"/>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a:noFill/>
                    </a:lnT>
                    <a:lnB>
                      <a:noFill/>
                    </a:lnB>
                    <a:lnTlToBr>
                      <a:noFill/>
                    </a:lnTlToBr>
                    <a:lnBlToTr>
                      <a:noFill/>
                    </a:lnBlToTr>
                    <a:noFill/>
                  </a:tcPr>
                </a:tc>
              </a:tr>
              <a:tr h="311150">
                <a:tc vMerge="1">
                  <a:txBody>
                    <a:bodyPr/>
                    <a:lstStyle/>
                    <a:p>
                      <a:endParaRPr lang="it-IT"/>
                    </a:p>
                  </a:txBody>
                  <a:tcPr/>
                </a:tc>
                <a:tc>
                  <a:txBody>
                    <a:bodyPr/>
                    <a:lstStyle/>
                    <a:p>
                      <a:pPr marL="171450" marR="0" lvl="0" indent="-171450" algn="l" defTabSz="914400" rtl="0" eaLnBrk="1" fontAlgn="ctr" latinLnBrk="0" hangingPunct="1">
                        <a:lnSpc>
                          <a:spcPct val="100000"/>
                        </a:lnSpc>
                        <a:spcBef>
                          <a:spcPct val="0"/>
                        </a:spcBef>
                        <a:spcAft>
                          <a:spcPct val="0"/>
                        </a:spcAft>
                        <a:buClrTx/>
                        <a:buSzTx/>
                        <a:buFont typeface="Arial" charset="0"/>
                        <a:buChar char="•"/>
                        <a:tabLst/>
                      </a:pPr>
                      <a:r>
                        <a:rPr kumimoji="0" lang="it-IT" sz="900" b="0" i="0" u="none" strike="noStrike" cap="none" normalizeH="0" baseline="0" smtClean="0">
                          <a:ln>
                            <a:noFill/>
                          </a:ln>
                          <a:solidFill>
                            <a:srgbClr val="000000"/>
                          </a:solidFill>
                          <a:effectLst/>
                          <a:latin typeface="Calibri" pitchFamily="34" charset="0"/>
                        </a:rPr>
                        <a:t>Definizione delle specifiche tecniche dell'oggetto della fornitura </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it-IT"/>
                    </a:p>
                  </a:txBody>
                  <a:tcPr/>
                </a:tc>
                <a:tc vMerge="1">
                  <a:txBody>
                    <a:bodyPr/>
                    <a:lstStyle/>
                    <a:p>
                      <a:endParaRPr lang="it-IT"/>
                    </a:p>
                  </a:txBody>
                  <a:tcPr/>
                </a:tc>
                <a:tc gridSpan="2" vMerge="1">
                  <a:txBody>
                    <a:bodyPr/>
                    <a:lstStyle/>
                    <a:p>
                      <a:endParaRPr lang="it-IT"/>
                    </a:p>
                  </a:txBody>
                  <a:tcPr/>
                </a:tc>
                <a:tc hMerge="1" vMerge="1">
                  <a:txBody>
                    <a:bodyPr/>
                    <a:lstStyle/>
                    <a:p>
                      <a:endParaRPr lang="it-IT"/>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a:noFill/>
                    </a:lnT>
                    <a:lnB>
                      <a:noFill/>
                    </a:lnB>
                    <a:lnTlToBr>
                      <a:noFill/>
                    </a:lnTlToBr>
                    <a:lnBlToTr>
                      <a:noFill/>
                    </a:lnBlToTr>
                    <a:noFill/>
                  </a:tcPr>
                </a:tc>
              </a:tr>
              <a:tr h="519113">
                <a:tc vMerge="1">
                  <a:txBody>
                    <a:bodyPr/>
                    <a:lstStyle/>
                    <a:p>
                      <a:endParaRPr lang="it-IT"/>
                    </a:p>
                  </a:txBody>
                  <a:tcPr/>
                </a:tc>
                <a:tc>
                  <a:txBody>
                    <a:bodyPr/>
                    <a:lstStyle/>
                    <a:p>
                      <a:pPr marL="171450" marR="0" lvl="0" indent="-171450" algn="l" defTabSz="914400" rtl="0" eaLnBrk="1" fontAlgn="ctr" latinLnBrk="0" hangingPunct="1">
                        <a:lnSpc>
                          <a:spcPct val="100000"/>
                        </a:lnSpc>
                        <a:spcBef>
                          <a:spcPct val="0"/>
                        </a:spcBef>
                        <a:spcAft>
                          <a:spcPct val="0"/>
                        </a:spcAft>
                        <a:buClrTx/>
                        <a:buSzTx/>
                        <a:buFont typeface="Arial" charset="0"/>
                        <a:buChar char="•"/>
                        <a:tabLst/>
                      </a:pPr>
                      <a:r>
                        <a:rPr kumimoji="0" lang="it-IT" sz="900" b="0" i="0" u="none" strike="noStrike" cap="none" normalizeH="0" baseline="0" smtClean="0">
                          <a:ln>
                            <a:noFill/>
                          </a:ln>
                          <a:solidFill>
                            <a:srgbClr val="000000"/>
                          </a:solidFill>
                          <a:effectLst/>
                          <a:latin typeface="Calibri" pitchFamily="34" charset="0"/>
                        </a:rPr>
                        <a:t>Verifica della disponibilità dell'oggetto della fornitura sul MEPA o in convenzioni CONSIP ed Individuazione della procedura e dei criteri di selezione degli acquisti </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it-IT"/>
                    </a:p>
                  </a:txBody>
                  <a:tcPr/>
                </a:tc>
                <a:tc vMerge="1">
                  <a:txBody>
                    <a:bodyPr/>
                    <a:lstStyle/>
                    <a:p>
                      <a:endParaRPr lang="it-IT"/>
                    </a:p>
                  </a:txBody>
                  <a:tcPr/>
                </a:tc>
                <a:tc gridSpan="2" vMerge="1">
                  <a:txBody>
                    <a:bodyPr/>
                    <a:lstStyle/>
                    <a:p>
                      <a:endParaRPr lang="it-IT"/>
                    </a:p>
                  </a:txBody>
                  <a:tcPr/>
                </a:tc>
                <a:tc hMerge="1" vMerge="1">
                  <a:txBody>
                    <a:bodyPr/>
                    <a:lstStyle/>
                    <a:p>
                      <a:endParaRPr lang="it-IT"/>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a:noFill/>
                    </a:lnT>
                    <a:lnB>
                      <a:noFill/>
                    </a:lnB>
                    <a:lnTlToBr>
                      <a:noFill/>
                    </a:lnTlToBr>
                    <a:lnBlToTr>
                      <a:noFill/>
                    </a:lnBlToTr>
                    <a:noFill/>
                  </a:tcPr>
                </a:tc>
              </a:tr>
              <a:tr h="10001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3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3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3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300" b="0" i="0" u="none" strike="noStrike" cap="none" normalizeH="0" baseline="0" smtClean="0">
                        <a:ln>
                          <a:noFill/>
                        </a:ln>
                        <a:solidFill>
                          <a:schemeClr val="tx1"/>
                        </a:solidFill>
                        <a:effectLst/>
                        <a:latin typeface="Georgia" pitchFamily="18" charset="0"/>
                      </a:endParaRPr>
                    </a:p>
                  </a:txBody>
                  <a:tcPr marL="7445" marR="7445" marT="744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3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800" b="1" i="0" u="none" strike="noStrike" cap="none" normalizeH="0" baseline="0" smtClean="0">
                          <a:ln>
                            <a:noFill/>
                          </a:ln>
                          <a:solidFill>
                            <a:srgbClr val="000000"/>
                          </a:solidFill>
                          <a:effectLst/>
                          <a:latin typeface="Calibri" pitchFamily="34" charset="0"/>
                        </a:rPr>
                        <a:t>PROCEDURE APERTE</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AEEF3"/>
                    </a:solidFill>
                  </a:tcPr>
                </a:tc>
                <a:tc hMerge="1">
                  <a:txBody>
                    <a:bodyPr/>
                    <a:lstStyle/>
                    <a:p>
                      <a:endParaRPr lang="it-IT"/>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800" b="1" i="0" u="none" strike="noStrike" cap="none" normalizeH="0" baseline="0" smtClean="0">
                          <a:ln>
                            <a:noFill/>
                          </a:ln>
                          <a:solidFill>
                            <a:srgbClr val="000000"/>
                          </a:solidFill>
                          <a:effectLst/>
                          <a:latin typeface="Calibri" pitchFamily="34" charset="0"/>
                        </a:rPr>
                        <a:t>PROCEDURE NEGOZIATE</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AEEF3"/>
                    </a:solidFill>
                  </a:tcPr>
                </a:tc>
                <a:tc hMerge="1">
                  <a:txBody>
                    <a:bodyPr/>
                    <a:lstStyle/>
                    <a:p>
                      <a:endParaRPr lang="it-IT"/>
                    </a:p>
                  </a:txBody>
                  <a:tcPr/>
                </a:tc>
                <a:tc hMerge="1">
                  <a:txBody>
                    <a:bodyPr/>
                    <a:lstStyle/>
                    <a:p>
                      <a:endParaRPr lang="it-IT"/>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rPr>
                        <a:t>Procedure in economia</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AEEF3"/>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900" b="1" i="0" u="none" strike="noStrike" cap="none" normalizeH="0" baseline="0" smtClean="0">
                          <a:ln>
                            <a:noFill/>
                          </a:ln>
                          <a:solidFill>
                            <a:srgbClr val="000000"/>
                          </a:solidFill>
                          <a:effectLst/>
                          <a:latin typeface="Calibri" pitchFamily="34" charset="0"/>
                        </a:rPr>
                        <a:t>Acquisizioni mediante MEPA o CONSIP </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AEEF3"/>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rPr>
                        <a:t>Totale</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AEEF3"/>
                    </a:solidFill>
                  </a:tcPr>
                </a:tc>
              </a:tr>
              <a:tr h="61595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Calibri" pitchFamily="34" charset="0"/>
                        </a:rPr>
                        <a:t>Criterio di aggiudicazione del prezzo più basso </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AEEF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Calibri" pitchFamily="34" charset="0"/>
                        </a:rPr>
                        <a:t>Criterio di aggiudicazione dell'offerta economicamente più vantaggiosa</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AEEF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Calibri" pitchFamily="34" charset="0"/>
                        </a:rPr>
                        <a:t>Criterio di aggiudicazione del prezzo più basso </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AEEF3"/>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Calibri" pitchFamily="34" charset="0"/>
                        </a:rPr>
                        <a:t>Criterio di aggiudicazione dell'offerta economicamente più vantaggiosa</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AEEF3"/>
                    </a:solidFill>
                  </a:tcPr>
                </a:tc>
                <a:tc h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163513">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900" b="1" i="0" u="none" strike="noStrike" cap="none" normalizeH="0" baseline="0" smtClean="0">
                          <a:ln>
                            <a:noFill/>
                          </a:ln>
                          <a:solidFill>
                            <a:srgbClr val="000000"/>
                          </a:solidFill>
                          <a:effectLst/>
                          <a:latin typeface="Calibri" pitchFamily="34" charset="0"/>
                        </a:rPr>
                        <a:t>Individuazione della procedura e dei criteri di selezione degli acquisti e avvio della procedura</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rPr>
                        <a:t>(A)  Numero di procedure individuate </a:t>
                      </a:r>
                      <a:r>
                        <a:rPr kumimoji="0" lang="en-GB" sz="900" b="1" i="0" u="none" strike="noStrike" cap="none" normalizeH="0" baseline="0" smtClean="0">
                          <a:ln>
                            <a:noFill/>
                          </a:ln>
                          <a:solidFill>
                            <a:srgbClr val="B9CDE5"/>
                          </a:solidFill>
                          <a:effectLst/>
                          <a:latin typeface="Calibri" pitchFamily="34" charset="0"/>
                        </a:rPr>
                        <a:t>.</a:t>
                      </a:r>
                      <a:endParaRPr kumimoji="0" lang="en-GB" sz="900" b="1" i="0" u="none" strike="noStrike" cap="none" normalizeH="0" baseline="0" smtClean="0">
                        <a:ln>
                          <a:noFill/>
                        </a:ln>
                        <a:solidFill>
                          <a:srgbClr val="000000"/>
                        </a:solidFill>
                        <a:effectLst/>
                        <a:latin typeface="Calibri" pitchFamily="34" charset="0"/>
                      </a:endParaRP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37</a:t>
                      </a:r>
                    </a:p>
                  </a:txBody>
                  <a:tcPr marL="7445" marR="7445" marT="744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16</a:t>
                      </a:r>
                    </a:p>
                  </a:txBody>
                  <a:tcPr marL="7445" marR="7445" marT="744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23</a:t>
                      </a:r>
                    </a:p>
                  </a:txBody>
                  <a:tcPr marL="7445" marR="7445" marT="744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0</a:t>
                      </a:r>
                    </a:p>
                  </a:txBody>
                  <a:tcPr marL="7445" marR="7445" marT="744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9</a:t>
                      </a:r>
                    </a:p>
                  </a:txBody>
                  <a:tcPr marL="7445" marR="7445" marT="744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7</a:t>
                      </a:r>
                    </a:p>
                  </a:txBody>
                  <a:tcPr marL="7445" marR="7445" marT="744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92</a:t>
                      </a:r>
                    </a:p>
                  </a:txBody>
                  <a:tcPr marL="7445" marR="7445" marT="744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3513">
                <a:tc vMerge="1">
                  <a:txBody>
                    <a:bodyPr/>
                    <a:lstStyle/>
                    <a:p>
                      <a:endParaRPr lang="it-IT"/>
                    </a:p>
                  </a:txBody>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rPr>
                        <a:t>(B)          Numero di procedure avviate </a:t>
                      </a:r>
                      <a:r>
                        <a:rPr kumimoji="0" lang="en-GB" sz="900" b="1" i="0" u="none" strike="noStrike" cap="none" normalizeH="0" baseline="0" smtClean="0">
                          <a:ln>
                            <a:noFill/>
                          </a:ln>
                          <a:solidFill>
                            <a:srgbClr val="B9CDE5"/>
                          </a:solidFill>
                          <a:effectLst/>
                          <a:latin typeface="Calibri" pitchFamily="34" charset="0"/>
                        </a:rPr>
                        <a:t>.</a:t>
                      </a:r>
                      <a:endParaRPr kumimoji="0" lang="en-GB" sz="900" b="1" i="0" u="none" strike="noStrike" cap="none" normalizeH="0" baseline="0" smtClean="0">
                        <a:ln>
                          <a:noFill/>
                        </a:ln>
                        <a:solidFill>
                          <a:srgbClr val="000000"/>
                        </a:solidFill>
                        <a:effectLst/>
                        <a:latin typeface="Calibri" pitchFamily="34" charset="0"/>
                      </a:endParaRP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25</a:t>
                      </a:r>
                    </a:p>
                  </a:txBody>
                  <a:tcPr marL="7445" marR="7445" marT="744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7</a:t>
                      </a:r>
                    </a:p>
                  </a:txBody>
                  <a:tcPr marL="7445" marR="7445" marT="744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23</a:t>
                      </a:r>
                    </a:p>
                  </a:txBody>
                  <a:tcPr marL="7445" marR="7445" marT="744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0</a:t>
                      </a:r>
                    </a:p>
                  </a:txBody>
                  <a:tcPr marL="7445" marR="7445" marT="744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4</a:t>
                      </a:r>
                    </a:p>
                  </a:txBody>
                  <a:tcPr marL="7445" marR="7445" marT="744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3</a:t>
                      </a:r>
                    </a:p>
                  </a:txBody>
                  <a:tcPr marL="7445" marR="7445" marT="744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67 (*)</a:t>
                      </a:r>
                    </a:p>
                  </a:txBody>
                  <a:tcPr marL="7445" marR="7445" marT="744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3513">
                <a:tc vMerge="1">
                  <a:txBody>
                    <a:bodyPr/>
                    <a:lstStyle/>
                    <a:p>
                      <a:endParaRPr lang="it-IT"/>
                    </a:p>
                  </a:txBody>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t-IT" sz="900" b="1" i="0" u="none" strike="noStrike" cap="none" normalizeH="0" baseline="0" smtClean="0">
                          <a:ln>
                            <a:noFill/>
                          </a:ln>
                          <a:solidFill>
                            <a:srgbClr val="000000"/>
                          </a:solidFill>
                          <a:effectLst/>
                          <a:latin typeface="Calibri" pitchFamily="34" charset="0"/>
                        </a:rPr>
                        <a:t>Procedure avviate e successivamente modificate</a:t>
                      </a:r>
                      <a:r>
                        <a:rPr kumimoji="0" lang="en-GB" sz="900" b="1" i="0" u="none" strike="noStrike" cap="none" normalizeH="0" baseline="0" smtClean="0">
                          <a:ln>
                            <a:noFill/>
                          </a:ln>
                          <a:solidFill>
                            <a:srgbClr val="000000"/>
                          </a:solidFill>
                          <a:effectLst/>
                          <a:latin typeface="Calibri" pitchFamily="34" charset="0"/>
                        </a:rPr>
                        <a:t> </a:t>
                      </a:r>
                      <a:r>
                        <a:rPr kumimoji="0" lang="en-GB" sz="900" b="1" i="0" u="none" strike="noStrike" cap="none" normalizeH="0" baseline="0" smtClean="0">
                          <a:ln>
                            <a:noFill/>
                          </a:ln>
                          <a:solidFill>
                            <a:srgbClr val="B9CDE5"/>
                          </a:solidFill>
                          <a:effectLst/>
                          <a:latin typeface="Calibri" pitchFamily="34" charset="0"/>
                        </a:rPr>
                        <a:t>.</a:t>
                      </a:r>
                      <a:r>
                        <a:rPr kumimoji="0" lang="it-IT" sz="900" b="1" i="0" u="none" strike="noStrike" cap="none" normalizeH="0" baseline="0" smtClean="0">
                          <a:ln>
                            <a:noFill/>
                          </a:ln>
                          <a:solidFill>
                            <a:srgbClr val="000000"/>
                          </a:solidFill>
                          <a:effectLst/>
                          <a:latin typeface="Calibri" pitchFamily="34" charset="0"/>
                        </a:rPr>
                        <a:t> </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 1</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 </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 4</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 </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 </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 </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rPr>
                        <a:t> 5</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vMerge="1">
                  <a:txBody>
                    <a:bodyPr/>
                    <a:lstStyle/>
                    <a:p>
                      <a:endParaRPr lang="it-IT"/>
                    </a:p>
                  </a:txBody>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rPr>
                        <a:t>% di realizzazione  (B/A)  </a:t>
                      </a:r>
                      <a:r>
                        <a:rPr kumimoji="0" lang="en-GB" sz="900" b="1" i="0" u="none" strike="noStrike" cap="none" normalizeH="0" baseline="0" smtClean="0">
                          <a:ln>
                            <a:noFill/>
                          </a:ln>
                          <a:solidFill>
                            <a:srgbClr val="B9CDE5"/>
                          </a:solidFill>
                          <a:effectLst/>
                          <a:latin typeface="Calibri" pitchFamily="34" charset="0"/>
                        </a:rPr>
                        <a:t>.</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Calibri" pitchFamily="34" charset="0"/>
                        </a:rPr>
                        <a:t>67,57%</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Calibri" pitchFamily="34" charset="0"/>
                        </a:rPr>
                        <a:t>43,75%</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Calibri" pitchFamily="34" charset="0"/>
                        </a:rPr>
                        <a:t>100,00%</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CE1"/>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Calibri" pitchFamily="34" charset="0"/>
                        </a:rPr>
                        <a:t> </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CE1"/>
                    </a:solidFill>
                  </a:tcPr>
                </a:tc>
                <a:tc hMerge="1">
                  <a:txBody>
                    <a:bodyPr/>
                    <a:lstStyle/>
                    <a:p>
                      <a:endParaRPr lang="it-IT"/>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Calibri" pitchFamily="34" charset="0"/>
                        </a:rPr>
                        <a:t>44,44%</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Calibri" pitchFamily="34" charset="0"/>
                        </a:rPr>
                        <a:t>42,86%</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0000"/>
                          </a:solidFill>
                          <a:effectLst/>
                          <a:latin typeface="Calibri" pitchFamily="34" charset="0"/>
                        </a:rPr>
                        <a:t>72,83%</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r>
              <a:tr h="58738">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3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3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3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300" b="0" i="0" u="none" strike="noStrike" cap="none" normalizeH="0" baseline="0" smtClean="0">
                        <a:ln>
                          <a:noFill/>
                        </a:ln>
                        <a:solidFill>
                          <a:schemeClr val="tx1"/>
                        </a:solidFill>
                        <a:effectLst/>
                        <a:latin typeface="Georgia" pitchFamily="18" charset="0"/>
                      </a:endParaRPr>
                    </a:p>
                  </a:txBody>
                  <a:tcPr marL="7445" marR="7445" marT="744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3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300" b="0" i="0" u="none" strike="noStrike" cap="none" normalizeH="0" baseline="0" smtClean="0">
                        <a:ln>
                          <a:noFill/>
                        </a:ln>
                        <a:solidFill>
                          <a:schemeClr val="tx1"/>
                        </a:solidFill>
                        <a:effectLst/>
                        <a:latin typeface="Georgia" pitchFamily="18" charset="0"/>
                      </a:endParaRPr>
                    </a:p>
                  </a:txBody>
                  <a:tcPr marL="7445" marR="7445" marT="744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3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3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3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rowSpan="2" gridSpan="8">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rPr>
                        <a:t>(*) Il numero effettivo di procedure avviate è pari a 67 poiché in 5 casi è stata modificata/riavviata la procedura (gara deserta/Ipotesi di fornitore unico non confermata)</a:t>
                      </a:r>
                    </a:p>
                  </a:txBody>
                  <a:tcPr marL="7445" marR="7445" marT="744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r>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rgbClr val="000000"/>
                        </a:solidFill>
                        <a:effectLst/>
                        <a:latin typeface="Calibri" pitchFamily="34" charset="0"/>
                      </a:endParaRPr>
                    </a:p>
                  </a:txBody>
                  <a:tcPr marL="7445" marR="7445" marT="744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8"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graphicFrame>
        <p:nvGraphicFramePr>
          <p:cNvPr id="8" name="Segnaposto contenuto 3"/>
          <p:cNvGraphicFramePr>
            <a:graphicFrameLocks/>
          </p:cNvGraphicFramePr>
          <p:nvPr/>
        </p:nvGraphicFramePr>
        <p:xfrm>
          <a:off x="755650" y="981075"/>
          <a:ext cx="7573963" cy="965200"/>
        </p:xfrm>
        <a:graphic>
          <a:graphicData uri="http://schemas.openxmlformats.org/drawingml/2006/table">
            <a:tbl>
              <a:tblPr>
                <a:tableStyleId>{5C22544A-7EE6-4342-B048-85BDC9FD1C3A}</a:tableStyleId>
              </a:tblPr>
              <a:tblGrid>
                <a:gridCol w="6192688"/>
                <a:gridCol w="1381324"/>
              </a:tblGrid>
              <a:tr h="304800">
                <a:tc>
                  <a:txBody>
                    <a:bodyPr/>
                    <a:lstStyle/>
                    <a:p>
                      <a:pPr algn="l" fontAlgn="ctr"/>
                      <a:r>
                        <a:rPr lang="en-GB" sz="1200" u="none" strike="noStrike" dirty="0" err="1">
                          <a:effectLst/>
                        </a:rPr>
                        <a:t>Gruppi</a:t>
                      </a:r>
                      <a:r>
                        <a:rPr lang="en-GB" sz="1200" u="none" strike="noStrike" dirty="0">
                          <a:effectLst/>
                        </a:rPr>
                        <a:t> di </a:t>
                      </a:r>
                      <a:r>
                        <a:rPr lang="en-GB" sz="1200" u="none" strike="noStrike" dirty="0" err="1">
                          <a:effectLst/>
                        </a:rPr>
                        <a:t>ricerca</a:t>
                      </a:r>
                      <a:r>
                        <a:rPr lang="en-GB" sz="1200" u="none" strike="noStrike" dirty="0">
                          <a:effectLst/>
                        </a:rPr>
                        <a:t> </a:t>
                      </a:r>
                      <a:r>
                        <a:rPr lang="en-GB" sz="1200" u="none" strike="noStrike" dirty="0" err="1">
                          <a:effectLst/>
                        </a:rPr>
                        <a:t>coinvolti</a:t>
                      </a:r>
                      <a:r>
                        <a:rPr lang="en-GB" sz="1200" u="none" strike="noStrike" dirty="0">
                          <a:effectLst/>
                        </a:rPr>
                        <a:t> </a:t>
                      </a:r>
                      <a:endParaRPr lang="en-GB" sz="1200" b="0"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r" fontAlgn="b"/>
                      <a:r>
                        <a:rPr lang="en-GB" sz="1800" u="none" strike="noStrike" dirty="0">
                          <a:effectLst/>
                        </a:rPr>
                        <a:t>14</a:t>
                      </a:r>
                      <a:endParaRPr lang="en-GB" sz="1800" b="1" i="0" u="none" strike="noStrike" dirty="0">
                        <a:solidFill>
                          <a:srgbClr val="000000"/>
                        </a:solidFill>
                        <a:effectLst/>
                        <a:latin typeface="Calibri"/>
                      </a:endParaRPr>
                    </a:p>
                  </a:txBody>
                  <a:tcPr marL="9525" marR="9525" marT="9525" marB="0" anchor="b">
                    <a:solidFill>
                      <a:schemeClr val="accent5">
                        <a:lumMod val="20000"/>
                        <a:lumOff val="80000"/>
                      </a:schemeClr>
                    </a:solidFill>
                  </a:tcPr>
                </a:tc>
              </a:tr>
              <a:tr h="285750">
                <a:tc>
                  <a:txBody>
                    <a:bodyPr/>
                    <a:lstStyle/>
                    <a:p>
                      <a:pPr algn="l" fontAlgn="ctr"/>
                      <a:r>
                        <a:rPr lang="it-IT" sz="1200" u="none" strike="noStrike" dirty="0">
                          <a:effectLst/>
                        </a:rPr>
                        <a:t>Tipologie di beni di acquistare (n. di </a:t>
                      </a:r>
                      <a:r>
                        <a:rPr lang="it-IT" sz="1200" u="none" strike="noStrike" dirty="0" smtClean="0">
                          <a:effectLst/>
                        </a:rPr>
                        <a:t>item</a:t>
                      </a:r>
                      <a:r>
                        <a:rPr lang="it-IT" sz="1200" u="none" strike="noStrike" baseline="0" dirty="0" smtClean="0">
                          <a:effectLst/>
                        </a:rPr>
                        <a:t> </a:t>
                      </a:r>
                      <a:r>
                        <a:rPr lang="it-IT" sz="1200" u="none" strike="noStrike" dirty="0" smtClean="0">
                          <a:effectLst/>
                        </a:rPr>
                        <a:t>complessivo: 722</a:t>
                      </a:r>
                      <a:r>
                        <a:rPr lang="it-IT" sz="1200" u="none" strike="noStrike" dirty="0">
                          <a:effectLst/>
                        </a:rPr>
                        <a:t>)</a:t>
                      </a:r>
                      <a:endParaRPr lang="it-IT" sz="1200" b="0"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r" fontAlgn="b"/>
                      <a:r>
                        <a:rPr lang="en-GB" sz="1800" u="none" strike="noStrike" dirty="0">
                          <a:effectLst/>
                        </a:rPr>
                        <a:t>292</a:t>
                      </a:r>
                      <a:endParaRPr lang="en-GB" sz="1800" b="1" i="0" u="none" strike="noStrike" dirty="0">
                        <a:solidFill>
                          <a:srgbClr val="000000"/>
                        </a:solidFill>
                        <a:effectLst/>
                        <a:latin typeface="Calibri"/>
                      </a:endParaRPr>
                    </a:p>
                  </a:txBody>
                  <a:tcPr marL="9525" marR="9525" marT="9525" marB="0" anchor="b">
                    <a:solidFill>
                      <a:schemeClr val="accent5">
                        <a:lumMod val="20000"/>
                        <a:lumOff val="80000"/>
                      </a:schemeClr>
                    </a:solidFill>
                  </a:tcPr>
                </a:tc>
              </a:tr>
              <a:tr h="345554">
                <a:tc>
                  <a:txBody>
                    <a:bodyPr/>
                    <a:lstStyle/>
                    <a:p>
                      <a:pPr algn="l" fontAlgn="ctr"/>
                      <a:r>
                        <a:rPr lang="it-IT" sz="1200" u="none" strike="noStrike" dirty="0">
                          <a:effectLst/>
                        </a:rPr>
                        <a:t>Valore complessivo Voce C- Apparecchiature e strumentazioni scientifiche e tecnologiche  e Voce D- Realizzazione di reti di collegamento </a:t>
                      </a:r>
                      <a:endParaRPr lang="it-IT" sz="1200" b="0"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r" fontAlgn="b"/>
                      <a:r>
                        <a:rPr lang="en-GB" sz="1200" b="1" u="none" strike="noStrike" dirty="0" smtClean="0">
                          <a:effectLst/>
                        </a:rPr>
                        <a:t>€  10.852.016,45 </a:t>
                      </a:r>
                      <a:endParaRPr lang="en-GB" sz="1200" b="1"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r>
            </a:tbl>
          </a:graphicData>
        </a:graphic>
      </p:graphicFrame>
      <p:pic>
        <p:nvPicPr>
          <p:cNvPr id="9" name="Immagine 8" descr="logo mod 2.bmp"/>
          <p:cNvPicPr>
            <a:picLocks noChangeAspect="1"/>
          </p:cNvPicPr>
          <p:nvPr/>
        </p:nvPicPr>
        <p:blipFill>
          <a:blip r:embed="rId3"/>
          <a:srcRect/>
          <a:stretch>
            <a:fillRect/>
          </a:stretch>
        </p:blipFill>
        <p:spPr bwMode="auto">
          <a:xfrm>
            <a:off x="8550275" y="0"/>
            <a:ext cx="593725" cy="722313"/>
          </a:xfrm>
          <a:prstGeom prst="rect">
            <a:avLst/>
          </a:prstGeom>
          <a:noFill/>
          <a:ln w="3175">
            <a:solidFill>
              <a:srgbClr val="6BA42C"/>
            </a:solidFill>
            <a:miter lim="800000"/>
            <a:headEnd/>
            <a:tailEnd/>
          </a:ln>
          <a:effectLst>
            <a:outerShdw blurRad="50800" dist="38100" dir="8100000" algn="tr" rotWithShape="0">
              <a:prstClr val="black">
                <a:alpha val="40000"/>
              </a:prstClr>
            </a:outerShdw>
          </a:effectLst>
        </p:spPr>
      </p:pic>
      <p:pic>
        <p:nvPicPr>
          <p:cNvPr id="10" name="Immagine 9"/>
          <p:cNvPicPr>
            <a:picLocks noChangeAspect="1"/>
          </p:cNvPicPr>
          <p:nvPr/>
        </p:nvPicPr>
        <p:blipFill>
          <a:blip r:embed="rId4"/>
          <a:stretch>
            <a:fillRect/>
          </a:stretch>
        </p:blipFill>
        <p:spPr>
          <a:xfrm>
            <a:off x="0" y="0"/>
            <a:ext cx="3505200" cy="717550"/>
          </a:xfrm>
          <a:prstGeom prst="rect">
            <a:avLst/>
          </a:prstGeom>
          <a:ln w="3175">
            <a:solidFill>
              <a:srgbClr val="6BA42C"/>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Immagine 8" descr="conflenti.jpg"/>
          <p:cNvPicPr>
            <a:picLocks noChangeAspect="1"/>
          </p:cNvPicPr>
          <p:nvPr/>
        </p:nvPicPr>
        <p:blipFill>
          <a:blip r:embed="rId3">
            <a:lum bright="8000"/>
          </a:blip>
          <a:srcRect/>
          <a:stretch>
            <a:fillRect/>
          </a:stretch>
        </p:blipFill>
        <p:spPr bwMode="auto">
          <a:xfrm>
            <a:off x="0" y="4518025"/>
            <a:ext cx="9144000" cy="2339975"/>
          </a:xfrm>
          <a:prstGeom prst="rect">
            <a:avLst/>
          </a:prstGeom>
          <a:noFill/>
          <a:ln w="9525">
            <a:noFill/>
            <a:miter lim="800000"/>
            <a:headEnd/>
            <a:tailEnd/>
          </a:ln>
        </p:spPr>
      </p:pic>
      <p:sp>
        <p:nvSpPr>
          <p:cNvPr id="1027" name="Rectangle 3"/>
          <p:cNvSpPr>
            <a:spLocks noGrp="1" noChangeArrowheads="1"/>
          </p:cNvSpPr>
          <p:nvPr>
            <p:ph type="subTitle" idx="4294967295"/>
          </p:nvPr>
        </p:nvSpPr>
        <p:spPr>
          <a:xfrm>
            <a:off x="142875" y="2806700"/>
            <a:ext cx="8858250" cy="1187450"/>
          </a:xfrm>
        </p:spPr>
        <p:txBody>
          <a:bodyPr anchor="ctr">
            <a:spAutoFit/>
          </a:bodyPr>
          <a:lstStyle/>
          <a:p>
            <a:pPr marL="0" indent="0" algn="ctr">
              <a:spcBef>
                <a:spcPct val="0"/>
              </a:spcBef>
              <a:buClrTx/>
              <a:buSzTx/>
              <a:buFont typeface="Wingdings 2" pitchFamily="18" charset="2"/>
              <a:buNone/>
            </a:pPr>
            <a:r>
              <a:rPr lang="en-US" sz="2400" b="1">
                <a:solidFill>
                  <a:srgbClr val="006699"/>
                </a:solidFill>
                <a:cs typeface="Times New Roman" pitchFamily="18" charset="0"/>
              </a:rPr>
              <a:t>Sistemi integrati per il monitoraggio, l’early warning  e la mitigazione del rischio idrogeologico lungo le grandi vie di comunicazione</a:t>
            </a:r>
            <a:endParaRPr lang="en-US" sz="2400"/>
          </a:p>
        </p:txBody>
      </p:sp>
      <p:pic>
        <p:nvPicPr>
          <p:cNvPr id="133124" name="Picture 2"/>
          <p:cNvPicPr>
            <a:picLocks noChangeAspect="1" noChangeArrowheads="1"/>
          </p:cNvPicPr>
          <p:nvPr/>
        </p:nvPicPr>
        <p:blipFill>
          <a:blip r:embed="rId4"/>
          <a:srcRect l="1723"/>
          <a:stretch>
            <a:fillRect/>
          </a:stretch>
        </p:blipFill>
        <p:spPr bwMode="auto">
          <a:xfrm>
            <a:off x="255588" y="209550"/>
            <a:ext cx="2876550" cy="1347788"/>
          </a:xfrm>
          <a:prstGeom prst="rect">
            <a:avLst/>
          </a:prstGeom>
          <a:noFill/>
          <a:ln w="9525">
            <a:noFill/>
            <a:miter lim="800000"/>
            <a:headEnd/>
            <a:tailEnd/>
          </a:ln>
        </p:spPr>
      </p:pic>
      <p:sp>
        <p:nvSpPr>
          <p:cNvPr id="133125" name="Titolo 3"/>
          <p:cNvSpPr>
            <a:spLocks noGrp="1"/>
          </p:cNvSpPr>
          <p:nvPr>
            <p:ph type="ctrTitle" idx="4294967295"/>
          </p:nvPr>
        </p:nvSpPr>
        <p:spPr>
          <a:xfrm>
            <a:off x="357188" y="1571625"/>
            <a:ext cx="8643937" cy="1000125"/>
          </a:xfrm>
        </p:spPr>
        <p:txBody>
          <a:bodyPr/>
          <a:lstStyle/>
          <a:p>
            <a:r>
              <a:rPr lang="it-IT" sz="2000">
                <a:solidFill>
                  <a:schemeClr val="accent1"/>
                </a:solidFill>
              </a:rPr>
              <a:t/>
            </a:r>
            <a:br>
              <a:rPr lang="it-IT" sz="2000">
                <a:solidFill>
                  <a:schemeClr val="accent1"/>
                </a:solidFill>
              </a:rPr>
            </a:br>
            <a:r>
              <a:rPr lang="it-IT" sz="2000">
                <a:solidFill>
                  <a:schemeClr val="accent1"/>
                </a:solidFill>
              </a:rPr>
              <a:t/>
            </a:r>
            <a:br>
              <a:rPr lang="it-IT" sz="2000">
                <a:solidFill>
                  <a:schemeClr val="accent1"/>
                </a:solidFill>
              </a:rPr>
            </a:br>
            <a:r>
              <a:rPr lang="it-IT" sz="2000">
                <a:solidFill>
                  <a:schemeClr val="accent1"/>
                </a:solidFill>
              </a:rPr>
              <a:t/>
            </a:r>
            <a:br>
              <a:rPr lang="it-IT" sz="2000">
                <a:solidFill>
                  <a:schemeClr val="accent1"/>
                </a:solidFill>
              </a:rPr>
            </a:br>
            <a:r>
              <a:rPr lang="it-IT" sz="2000">
                <a:solidFill>
                  <a:schemeClr val="accent1"/>
                </a:solidFill>
              </a:rPr>
              <a:t/>
            </a:r>
            <a:br>
              <a:rPr lang="it-IT" sz="2000">
                <a:solidFill>
                  <a:schemeClr val="accent1"/>
                </a:solidFill>
              </a:rPr>
            </a:br>
            <a:r>
              <a:rPr lang="it-IT" sz="2000">
                <a:solidFill>
                  <a:schemeClr val="accent1"/>
                </a:solidFill>
              </a:rPr>
              <a:t/>
            </a:r>
            <a:br>
              <a:rPr lang="it-IT" sz="2000">
                <a:solidFill>
                  <a:schemeClr val="accent1"/>
                </a:solidFill>
              </a:rPr>
            </a:br>
            <a:r>
              <a:rPr lang="it-IT" sz="3200" b="1">
                <a:solidFill>
                  <a:schemeClr val="accent1"/>
                </a:solidFill>
              </a:rPr>
              <a:t>LEWIS </a:t>
            </a:r>
            <a:r>
              <a:rPr lang="it-IT" sz="3200" b="1" i="1">
                <a:solidFill>
                  <a:schemeClr val="accent1"/>
                </a:solidFill>
              </a:rPr>
              <a:t>Project</a:t>
            </a:r>
            <a:r>
              <a:rPr lang="it-IT" sz="2000" i="1">
                <a:solidFill>
                  <a:schemeClr val="accent1"/>
                </a:solidFill>
              </a:rPr>
              <a:t/>
            </a:r>
            <a:br>
              <a:rPr lang="it-IT" sz="2000" i="1">
                <a:solidFill>
                  <a:schemeClr val="accent1"/>
                </a:solidFill>
              </a:rPr>
            </a:br>
            <a:endParaRPr lang="it-IT" sz="2000" i="1">
              <a:solidFill>
                <a:schemeClr val="accent1"/>
              </a:solidFill>
            </a:endParaRPr>
          </a:p>
        </p:txBody>
      </p:sp>
      <p:pic>
        <p:nvPicPr>
          <p:cNvPr id="7" name="Immagine 6"/>
          <p:cNvPicPr>
            <a:picLocks noChangeAspect="1"/>
          </p:cNvPicPr>
          <p:nvPr/>
        </p:nvPicPr>
        <p:blipFill>
          <a:blip r:embed="rId5"/>
          <a:stretch>
            <a:fillRect/>
          </a:stretch>
        </p:blipFill>
        <p:spPr>
          <a:xfrm>
            <a:off x="5641975" y="0"/>
            <a:ext cx="3505200" cy="717550"/>
          </a:xfrm>
          <a:prstGeom prst="rect">
            <a:avLst/>
          </a:prstGeom>
          <a:ln w="3175">
            <a:solidFill>
              <a:srgbClr val="6BA42C"/>
            </a:solidFill>
          </a:ln>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p:cNvSpPr>
          <p:nvPr/>
        </p:nvSpPr>
        <p:spPr bwMode="auto">
          <a:xfrm>
            <a:off x="2916238" y="942975"/>
            <a:ext cx="3270250" cy="685800"/>
          </a:xfrm>
          <a:prstGeom prst="rect">
            <a:avLst/>
          </a:prstGeom>
          <a:noFill/>
          <a:ln w="12700">
            <a:noFill/>
            <a:miter lim="800000"/>
            <a:headEnd/>
            <a:tailEnd/>
          </a:ln>
        </p:spPr>
        <p:txBody>
          <a:bodyPr lIns="0" tIns="0" rIns="0" bIns="0" anchor="ctr"/>
          <a:lstStyle/>
          <a:p>
            <a:pPr algn="ctr">
              <a:tabLst>
                <a:tab pos="508000" algn="l"/>
                <a:tab pos="1016000" algn="l"/>
                <a:tab pos="1511300" algn="l"/>
                <a:tab pos="2019300" algn="l"/>
                <a:tab pos="2552700" algn="l"/>
                <a:tab pos="3035300" algn="l"/>
                <a:tab pos="3543300" algn="l"/>
                <a:tab pos="4051300" algn="l"/>
                <a:tab pos="4546600" algn="l"/>
                <a:tab pos="5054600" algn="l"/>
                <a:tab pos="5562600" algn="l"/>
                <a:tab pos="6045200" algn="l"/>
              </a:tabLst>
            </a:pPr>
            <a:r>
              <a:rPr lang="en-US" sz="3400" b="1">
                <a:latin typeface="Lucida Bright" pitchFamily="18" charset="0"/>
                <a:sym typeface="Lucida Bright" pitchFamily="18" charset="0"/>
              </a:rPr>
              <a:t>Partner</a:t>
            </a:r>
          </a:p>
        </p:txBody>
      </p:sp>
      <p:pic>
        <p:nvPicPr>
          <p:cNvPr id="135171" name="Picture 2"/>
          <p:cNvPicPr>
            <a:picLocks noChangeAspect="1" noChangeArrowheads="1"/>
          </p:cNvPicPr>
          <p:nvPr/>
        </p:nvPicPr>
        <p:blipFill>
          <a:blip r:embed="rId3"/>
          <a:srcRect l="1723"/>
          <a:stretch>
            <a:fillRect/>
          </a:stretch>
        </p:blipFill>
        <p:spPr bwMode="auto">
          <a:xfrm>
            <a:off x="214313" y="285750"/>
            <a:ext cx="1847850" cy="865188"/>
          </a:xfrm>
          <a:prstGeom prst="rect">
            <a:avLst/>
          </a:prstGeom>
          <a:noFill/>
          <a:ln w="9525">
            <a:noFill/>
            <a:miter lim="800000"/>
            <a:headEnd/>
            <a:tailEnd/>
          </a:ln>
        </p:spPr>
      </p:pic>
      <p:sp>
        <p:nvSpPr>
          <p:cNvPr id="26" name="Rettangolo 25"/>
          <p:cNvSpPr/>
          <p:nvPr/>
        </p:nvSpPr>
        <p:spPr>
          <a:xfrm>
            <a:off x="1908175" y="538163"/>
            <a:ext cx="2447925" cy="369887"/>
          </a:xfrm>
          <a:prstGeom prst="rect">
            <a:avLst/>
          </a:prstGeom>
        </p:spPr>
        <p:txBody>
          <a:bodyPr>
            <a:spAutoFit/>
          </a:bodyPr>
          <a:lstStyle/>
          <a:p>
            <a:pPr algn="ctr" fontAlgn="auto">
              <a:spcBef>
                <a:spcPts val="0"/>
              </a:spcBef>
              <a:spcAft>
                <a:spcPts val="0"/>
              </a:spcAft>
              <a:defRPr/>
            </a:pPr>
            <a:r>
              <a:rPr lang="it-IT" b="1" dirty="0">
                <a:solidFill>
                  <a:schemeClr val="accent1">
                    <a:lumMod val="75000"/>
                  </a:schemeClr>
                </a:solidFill>
                <a:latin typeface="+mn-lt"/>
              </a:rPr>
              <a:t>LEWIS </a:t>
            </a:r>
            <a:r>
              <a:rPr lang="it-IT" b="1" i="1" dirty="0">
                <a:solidFill>
                  <a:schemeClr val="accent1">
                    <a:lumMod val="75000"/>
                  </a:schemeClr>
                </a:solidFill>
                <a:latin typeface="+mn-lt"/>
              </a:rPr>
              <a:t>Project</a:t>
            </a:r>
            <a:endParaRPr lang="it-IT" dirty="0">
              <a:solidFill>
                <a:schemeClr val="accent1">
                  <a:lumMod val="75000"/>
                </a:schemeClr>
              </a:solidFill>
              <a:latin typeface="+mn-lt"/>
            </a:endParaRPr>
          </a:p>
        </p:txBody>
      </p:sp>
      <p:sp>
        <p:nvSpPr>
          <p:cNvPr id="135173" name="Rettangolo 8"/>
          <p:cNvSpPr>
            <a:spLocks noChangeArrowheads="1"/>
          </p:cNvSpPr>
          <p:nvPr/>
        </p:nvSpPr>
        <p:spPr bwMode="auto">
          <a:xfrm>
            <a:off x="323850" y="1757363"/>
            <a:ext cx="6480175" cy="1374775"/>
          </a:xfrm>
          <a:prstGeom prst="rect">
            <a:avLst/>
          </a:prstGeom>
          <a:noFill/>
          <a:ln w="9525">
            <a:noFill/>
            <a:miter lim="800000"/>
            <a:headEnd/>
            <a:tailEnd/>
          </a:ln>
        </p:spPr>
        <p:txBody>
          <a:bodyPr>
            <a:spAutoFit/>
          </a:bodyPr>
          <a:lstStyle/>
          <a:p>
            <a:pPr>
              <a:lnSpc>
                <a:spcPct val="150000"/>
              </a:lnSpc>
            </a:pPr>
            <a:r>
              <a:rPr lang="en-US">
                <a:latin typeface="Georgia" pitchFamily="18" charset="0"/>
              </a:rPr>
              <a:t>Finanziamento ammesso: 11,000,000.00 </a:t>
            </a:r>
            <a:r>
              <a:rPr lang="en-US" sz="2000">
                <a:latin typeface="Georgia" pitchFamily="18" charset="0"/>
              </a:rPr>
              <a:t>€</a:t>
            </a:r>
          </a:p>
          <a:p>
            <a:pPr>
              <a:lnSpc>
                <a:spcPct val="150000"/>
              </a:lnSpc>
            </a:pPr>
            <a:r>
              <a:rPr lang="en-US">
                <a:latin typeface="Georgia" pitchFamily="18" charset="0"/>
              </a:rPr>
              <a:t>Inizio:04/10/2011</a:t>
            </a:r>
          </a:p>
          <a:p>
            <a:pPr>
              <a:lnSpc>
                <a:spcPct val="150000"/>
              </a:lnSpc>
            </a:pPr>
            <a:r>
              <a:rPr lang="en-US">
                <a:latin typeface="Georgia" pitchFamily="18" charset="0"/>
              </a:rPr>
              <a:t>Durata:36  mesi</a:t>
            </a:r>
            <a:endParaRPr lang="it-IT">
              <a:latin typeface="Georgia" pitchFamily="18" charset="0"/>
            </a:endParaRPr>
          </a:p>
        </p:txBody>
      </p:sp>
      <p:pic>
        <p:nvPicPr>
          <p:cNvPr id="135174" name="Picture 2"/>
          <p:cNvPicPr>
            <a:picLocks noChangeAspect="1" noChangeArrowheads="1"/>
          </p:cNvPicPr>
          <p:nvPr/>
        </p:nvPicPr>
        <p:blipFill>
          <a:blip r:embed="rId4"/>
          <a:srcRect/>
          <a:stretch>
            <a:fillRect/>
          </a:stretch>
        </p:blipFill>
        <p:spPr bwMode="auto">
          <a:xfrm>
            <a:off x="2843213" y="5157788"/>
            <a:ext cx="2054225" cy="1152525"/>
          </a:xfrm>
          <a:prstGeom prst="rect">
            <a:avLst/>
          </a:prstGeom>
          <a:noFill/>
          <a:ln w="9525">
            <a:noFill/>
            <a:miter lim="800000"/>
            <a:headEnd/>
            <a:tailEnd/>
          </a:ln>
        </p:spPr>
      </p:pic>
      <p:pic>
        <p:nvPicPr>
          <p:cNvPr id="135175" name="Immagine 6" descr="Logo_Unical.jpg"/>
          <p:cNvPicPr>
            <a:picLocks noChangeAspect="1"/>
          </p:cNvPicPr>
          <p:nvPr/>
        </p:nvPicPr>
        <p:blipFill>
          <a:blip r:embed="rId5"/>
          <a:srcRect/>
          <a:stretch>
            <a:fillRect/>
          </a:stretch>
        </p:blipFill>
        <p:spPr bwMode="auto">
          <a:xfrm>
            <a:off x="6084888" y="835025"/>
            <a:ext cx="2276475" cy="1081088"/>
          </a:xfrm>
          <a:prstGeom prst="rect">
            <a:avLst/>
          </a:prstGeom>
          <a:noFill/>
          <a:ln w="9525">
            <a:noFill/>
            <a:miter lim="800000"/>
            <a:headEnd/>
            <a:tailEnd/>
          </a:ln>
        </p:spPr>
      </p:pic>
      <p:pic>
        <p:nvPicPr>
          <p:cNvPr id="135176" name="Immagine 7" descr="bg_footer_logo.png"/>
          <p:cNvPicPr>
            <a:picLocks noChangeAspect="1"/>
          </p:cNvPicPr>
          <p:nvPr/>
        </p:nvPicPr>
        <p:blipFill>
          <a:blip r:embed="rId6"/>
          <a:srcRect/>
          <a:stretch>
            <a:fillRect/>
          </a:stretch>
        </p:blipFill>
        <p:spPr bwMode="auto">
          <a:xfrm>
            <a:off x="468313" y="5013325"/>
            <a:ext cx="1631950" cy="1190625"/>
          </a:xfrm>
          <a:prstGeom prst="rect">
            <a:avLst/>
          </a:prstGeom>
          <a:noFill/>
          <a:ln w="9525">
            <a:noFill/>
            <a:miter lim="800000"/>
            <a:headEnd/>
            <a:tailEnd/>
          </a:ln>
        </p:spPr>
      </p:pic>
      <p:pic>
        <p:nvPicPr>
          <p:cNvPr id="135177" name="il_fi" descr="http://www.agentvi.com/images/TD-Group-logo.png"/>
          <p:cNvPicPr>
            <a:picLocks noChangeAspect="1" noChangeArrowheads="1"/>
          </p:cNvPicPr>
          <p:nvPr/>
        </p:nvPicPr>
        <p:blipFill>
          <a:blip r:embed="rId7"/>
          <a:srcRect/>
          <a:stretch>
            <a:fillRect/>
          </a:stretch>
        </p:blipFill>
        <p:spPr bwMode="auto">
          <a:xfrm>
            <a:off x="5219700" y="5300663"/>
            <a:ext cx="1152525" cy="1008062"/>
          </a:xfrm>
          <a:prstGeom prst="rect">
            <a:avLst/>
          </a:prstGeom>
          <a:noFill/>
          <a:ln w="9525">
            <a:noFill/>
            <a:miter lim="800000"/>
            <a:headEnd/>
            <a:tailEnd/>
          </a:ln>
        </p:spPr>
      </p:pic>
      <p:pic>
        <p:nvPicPr>
          <p:cNvPr id="135178" name="Segnaposto contenuto 3" descr="Immagine 1 FI.jpg"/>
          <p:cNvPicPr>
            <a:picLocks noChangeAspect="1"/>
          </p:cNvPicPr>
          <p:nvPr/>
        </p:nvPicPr>
        <p:blipFill>
          <a:blip r:embed="rId8"/>
          <a:srcRect/>
          <a:stretch>
            <a:fillRect/>
          </a:stretch>
        </p:blipFill>
        <p:spPr bwMode="auto">
          <a:xfrm>
            <a:off x="4932363" y="3141663"/>
            <a:ext cx="1295400" cy="1239837"/>
          </a:xfrm>
          <a:prstGeom prst="rect">
            <a:avLst/>
          </a:prstGeom>
          <a:noFill/>
          <a:ln w="9525">
            <a:noFill/>
            <a:miter lim="800000"/>
            <a:headEnd/>
            <a:tailEnd/>
          </a:ln>
        </p:spPr>
      </p:pic>
      <p:pic>
        <p:nvPicPr>
          <p:cNvPr id="135179" name="Immagine 4" descr="Immagine 2 FI.jpg"/>
          <p:cNvPicPr>
            <a:picLocks noChangeAspect="1"/>
          </p:cNvPicPr>
          <p:nvPr/>
        </p:nvPicPr>
        <p:blipFill>
          <a:blip r:embed="rId9"/>
          <a:srcRect/>
          <a:stretch>
            <a:fillRect/>
          </a:stretch>
        </p:blipFill>
        <p:spPr bwMode="auto">
          <a:xfrm>
            <a:off x="4572000" y="4437063"/>
            <a:ext cx="2662238" cy="287337"/>
          </a:xfrm>
          <a:prstGeom prst="rect">
            <a:avLst/>
          </a:prstGeom>
          <a:noFill/>
          <a:ln w="9525">
            <a:noFill/>
            <a:miter lim="800000"/>
            <a:headEnd/>
            <a:tailEnd/>
          </a:ln>
        </p:spPr>
      </p:pic>
      <p:pic>
        <p:nvPicPr>
          <p:cNvPr id="135180" name="Immagine 12" descr="CINID –Consorzio interuniversitario per l'idrologia">
            <a:hlinkClick r:id="rId10"/>
          </p:cNvPr>
          <p:cNvPicPr>
            <a:picLocks noChangeAspect="1" noChangeArrowheads="1"/>
          </p:cNvPicPr>
          <p:nvPr/>
        </p:nvPicPr>
        <p:blipFill>
          <a:blip r:embed="rId11"/>
          <a:srcRect/>
          <a:stretch>
            <a:fillRect/>
          </a:stretch>
        </p:blipFill>
        <p:spPr bwMode="auto">
          <a:xfrm>
            <a:off x="6659563" y="3141663"/>
            <a:ext cx="1958975" cy="1079500"/>
          </a:xfrm>
          <a:prstGeom prst="rect">
            <a:avLst/>
          </a:prstGeom>
          <a:noFill/>
          <a:ln w="9525">
            <a:noFill/>
            <a:miter lim="800000"/>
            <a:headEnd/>
            <a:tailEnd/>
          </a:ln>
        </p:spPr>
      </p:pic>
      <p:pic>
        <p:nvPicPr>
          <p:cNvPr id="135181" name="Picture 3"/>
          <p:cNvPicPr>
            <a:picLocks noChangeAspect="1" noChangeArrowheads="1"/>
          </p:cNvPicPr>
          <p:nvPr/>
        </p:nvPicPr>
        <p:blipFill>
          <a:blip r:embed="rId12"/>
          <a:srcRect/>
          <a:stretch>
            <a:fillRect/>
          </a:stretch>
        </p:blipFill>
        <p:spPr bwMode="auto">
          <a:xfrm>
            <a:off x="3203575" y="3163888"/>
            <a:ext cx="1223963" cy="1304925"/>
          </a:xfrm>
          <a:prstGeom prst="rect">
            <a:avLst/>
          </a:prstGeom>
          <a:noFill/>
          <a:ln w="9525">
            <a:noFill/>
            <a:miter lim="800000"/>
            <a:headEnd/>
            <a:tailEnd/>
          </a:ln>
        </p:spPr>
      </p:pic>
      <p:pic>
        <p:nvPicPr>
          <p:cNvPr id="135182" name="Immagine 14" descr="universita CT.jpg"/>
          <p:cNvPicPr>
            <a:picLocks noChangeAspect="1"/>
          </p:cNvPicPr>
          <p:nvPr/>
        </p:nvPicPr>
        <p:blipFill>
          <a:blip r:embed="rId13"/>
          <a:srcRect l="12988" r="13776" b="226"/>
          <a:stretch>
            <a:fillRect/>
          </a:stretch>
        </p:blipFill>
        <p:spPr bwMode="auto">
          <a:xfrm>
            <a:off x="323850" y="3500438"/>
            <a:ext cx="2478088" cy="773112"/>
          </a:xfrm>
          <a:prstGeom prst="rect">
            <a:avLst/>
          </a:prstGeom>
          <a:noFill/>
          <a:ln w="9525">
            <a:noFill/>
            <a:miter lim="800000"/>
            <a:headEnd/>
            <a:tailEnd/>
          </a:ln>
        </p:spPr>
      </p:pic>
      <p:sp>
        <p:nvSpPr>
          <p:cNvPr id="135183" name="CasellaDiTesto 20"/>
          <p:cNvSpPr txBox="1">
            <a:spLocks noChangeArrowheads="1"/>
          </p:cNvSpPr>
          <p:nvPr/>
        </p:nvSpPr>
        <p:spPr bwMode="auto">
          <a:xfrm>
            <a:off x="6588125" y="5661025"/>
            <a:ext cx="2232025" cy="457200"/>
          </a:xfrm>
          <a:prstGeom prst="rect">
            <a:avLst/>
          </a:prstGeom>
          <a:noFill/>
          <a:ln w="9525">
            <a:noFill/>
            <a:miter lim="800000"/>
            <a:headEnd/>
            <a:tailEnd/>
          </a:ln>
        </p:spPr>
        <p:txBody>
          <a:bodyPr>
            <a:spAutoFit/>
          </a:bodyPr>
          <a:lstStyle/>
          <a:p>
            <a:r>
              <a:rPr lang="it-IT" sz="2400" b="1">
                <a:latin typeface="Georgia" pitchFamily="18" charset="0"/>
              </a:rPr>
              <a:t>Aziende</a:t>
            </a:r>
          </a:p>
        </p:txBody>
      </p:sp>
      <p:sp>
        <p:nvSpPr>
          <p:cNvPr id="135184" name="CasellaDiTesto 21"/>
          <p:cNvSpPr txBox="1">
            <a:spLocks noChangeArrowheads="1"/>
          </p:cNvSpPr>
          <p:nvPr/>
        </p:nvSpPr>
        <p:spPr bwMode="auto">
          <a:xfrm>
            <a:off x="6516688" y="2349500"/>
            <a:ext cx="2232025" cy="457200"/>
          </a:xfrm>
          <a:prstGeom prst="rect">
            <a:avLst/>
          </a:prstGeom>
          <a:noFill/>
          <a:ln w="9525">
            <a:noFill/>
            <a:miter lim="800000"/>
            <a:headEnd/>
            <a:tailEnd/>
          </a:ln>
        </p:spPr>
        <p:txBody>
          <a:bodyPr>
            <a:spAutoFit/>
          </a:bodyPr>
          <a:lstStyle/>
          <a:p>
            <a:r>
              <a:rPr lang="it-IT" sz="2400" b="1">
                <a:latin typeface="Georgia" pitchFamily="18" charset="0"/>
              </a:rPr>
              <a:t>Università</a:t>
            </a:r>
          </a:p>
        </p:txBody>
      </p:sp>
      <p:sp>
        <p:nvSpPr>
          <p:cNvPr id="135185" name="CasellaDiTesto 17"/>
          <p:cNvSpPr txBox="1">
            <a:spLocks noChangeArrowheads="1"/>
          </p:cNvSpPr>
          <p:nvPr/>
        </p:nvSpPr>
        <p:spPr bwMode="auto">
          <a:xfrm>
            <a:off x="142875" y="6429375"/>
            <a:ext cx="3786188" cy="277813"/>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pic>
        <p:nvPicPr>
          <p:cNvPr id="19" name="Immagine 18"/>
          <p:cNvPicPr>
            <a:picLocks noChangeAspect="1"/>
          </p:cNvPicPr>
          <p:nvPr/>
        </p:nvPicPr>
        <p:blipFill>
          <a:blip r:embed="rId14"/>
          <a:stretch>
            <a:fillRect/>
          </a:stretch>
        </p:blipFill>
        <p:spPr>
          <a:xfrm>
            <a:off x="5641975" y="0"/>
            <a:ext cx="3505200" cy="717550"/>
          </a:xfrm>
          <a:prstGeom prst="rect">
            <a:avLst/>
          </a:prstGeom>
          <a:ln w="3175">
            <a:solidFill>
              <a:srgbClr val="6BA42C"/>
            </a:solidFill>
          </a:ln>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p:cNvSpPr>
          <p:nvPr/>
        </p:nvSpPr>
        <p:spPr bwMode="auto">
          <a:xfrm>
            <a:off x="539750" y="1052513"/>
            <a:ext cx="8353425" cy="1206500"/>
          </a:xfrm>
          <a:prstGeom prst="rect">
            <a:avLst/>
          </a:prstGeom>
          <a:noFill/>
          <a:ln w="12700">
            <a:noFill/>
            <a:miter lim="800000"/>
            <a:headEnd/>
            <a:tailEnd/>
          </a:ln>
        </p:spPr>
        <p:txBody>
          <a:bodyPr lIns="0" tIns="0" rIns="0" bIns="0" anchor="ctr"/>
          <a:lstStyle/>
          <a:p>
            <a:pPr algn="ctr"/>
            <a:r>
              <a:rPr lang="en-US" sz="2400" b="1">
                <a:latin typeface="Georgia" pitchFamily="18" charset="0"/>
              </a:rPr>
              <a:t>Obiettivo</a:t>
            </a:r>
            <a:r>
              <a:rPr lang="en-US" sz="2400">
                <a:latin typeface="Georgia" pitchFamily="18" charset="0"/>
              </a:rPr>
              <a:t> dei </a:t>
            </a:r>
            <a:r>
              <a:rPr lang="it-IT" sz="2400" i="1">
                <a:latin typeface="Georgia" pitchFamily="18" charset="0"/>
              </a:rPr>
              <a:t>Sistemi integrati per il monitoraggio, l’early warning  e la mitigazione del rischio idrogeologico</a:t>
            </a:r>
            <a:endParaRPr lang="en-US" sz="2400" i="1">
              <a:latin typeface="Georgia" pitchFamily="18" charset="0"/>
            </a:endParaRPr>
          </a:p>
        </p:txBody>
      </p:sp>
      <p:sp>
        <p:nvSpPr>
          <p:cNvPr id="137219" name="Rectangle 3"/>
          <p:cNvSpPr>
            <a:spLocks/>
          </p:cNvSpPr>
          <p:nvPr/>
        </p:nvSpPr>
        <p:spPr bwMode="auto">
          <a:xfrm>
            <a:off x="755650" y="2708275"/>
            <a:ext cx="7920038" cy="1857375"/>
          </a:xfrm>
          <a:prstGeom prst="rect">
            <a:avLst/>
          </a:prstGeom>
          <a:noFill/>
          <a:ln w="12700">
            <a:noFill/>
            <a:miter lim="800000"/>
            <a:headEnd/>
            <a:tailEnd/>
          </a:ln>
        </p:spPr>
        <p:txBody>
          <a:bodyPr lIns="0" tIns="0" rIns="57799" bIns="0"/>
          <a:lstStyle/>
          <a:p>
            <a:pPr>
              <a:buFont typeface="Arial" charset="0"/>
              <a:buChar char="•"/>
            </a:pPr>
            <a:r>
              <a:rPr lang="it-IT" sz="2400">
                <a:latin typeface="Georgia" pitchFamily="18" charset="0"/>
              </a:rPr>
              <a:t> Preannuncio di frane potenzialmente pericolose</a:t>
            </a:r>
            <a:endParaRPr lang="en-US" sz="2400">
              <a:latin typeface="Georgia" pitchFamily="18" charset="0"/>
            </a:endParaRPr>
          </a:p>
          <a:p>
            <a:pPr>
              <a:buFont typeface="Arial" charset="0"/>
              <a:buChar char="•"/>
            </a:pPr>
            <a:endParaRPr lang="en-US" sz="2400">
              <a:latin typeface="Georgia" pitchFamily="18" charset="0"/>
            </a:endParaRPr>
          </a:p>
          <a:p>
            <a:pPr>
              <a:buFont typeface="Arial" charset="0"/>
              <a:buChar char="•"/>
            </a:pPr>
            <a:r>
              <a:rPr lang="en-US" sz="2400">
                <a:latin typeface="Georgia" pitchFamily="18" charset="0"/>
              </a:rPr>
              <a:t>Attivazione delle misure di salvaguardia per evitare o mitigare le conseguenze per la pubblica incolumità</a:t>
            </a:r>
          </a:p>
        </p:txBody>
      </p:sp>
      <p:pic>
        <p:nvPicPr>
          <p:cNvPr id="137220" name="Picture 2"/>
          <p:cNvPicPr>
            <a:picLocks noChangeAspect="1" noChangeArrowheads="1"/>
          </p:cNvPicPr>
          <p:nvPr/>
        </p:nvPicPr>
        <p:blipFill>
          <a:blip r:embed="rId3"/>
          <a:srcRect l="1723"/>
          <a:stretch>
            <a:fillRect/>
          </a:stretch>
        </p:blipFill>
        <p:spPr bwMode="auto">
          <a:xfrm>
            <a:off x="214313" y="285750"/>
            <a:ext cx="1847850" cy="865188"/>
          </a:xfrm>
          <a:prstGeom prst="rect">
            <a:avLst/>
          </a:prstGeom>
          <a:noFill/>
          <a:ln w="9525">
            <a:noFill/>
            <a:miter lim="800000"/>
            <a:headEnd/>
            <a:tailEnd/>
          </a:ln>
        </p:spPr>
      </p:pic>
      <p:pic>
        <p:nvPicPr>
          <p:cNvPr id="9" name="Picture 7"/>
          <p:cNvPicPr>
            <a:picLocks noChangeArrowheads="1"/>
          </p:cNvPicPr>
          <p:nvPr/>
        </p:nvPicPr>
        <p:blipFill>
          <a:blip r:embed="rId4"/>
          <a:srcRect/>
          <a:stretch>
            <a:fillRect/>
          </a:stretch>
        </p:blipFill>
        <p:spPr bwMode="auto">
          <a:xfrm>
            <a:off x="334963" y="5367338"/>
            <a:ext cx="1295400" cy="935037"/>
          </a:xfrm>
          <a:prstGeom prst="rect">
            <a:avLst/>
          </a:prstGeom>
          <a:noFill/>
          <a:ln w="9525">
            <a:solidFill>
              <a:schemeClr val="tx1">
                <a:lumMod val="50000"/>
                <a:lumOff val="50000"/>
              </a:schemeClr>
            </a:solidFill>
            <a:miter lim="800000"/>
            <a:headEnd/>
            <a:tailEnd/>
          </a:ln>
          <a:effectLst/>
        </p:spPr>
      </p:pic>
      <p:pic>
        <p:nvPicPr>
          <p:cNvPr id="10" name="Picture 18" descr="cerzeto2"/>
          <p:cNvPicPr>
            <a:picLocks noChangeArrowheads="1"/>
          </p:cNvPicPr>
          <p:nvPr/>
        </p:nvPicPr>
        <p:blipFill>
          <a:blip r:embed="rId5"/>
          <a:srcRect b="2625"/>
          <a:stretch>
            <a:fillRect/>
          </a:stretch>
        </p:blipFill>
        <p:spPr bwMode="auto">
          <a:xfrm>
            <a:off x="1776413" y="5365750"/>
            <a:ext cx="1296987" cy="936625"/>
          </a:xfrm>
          <a:prstGeom prst="rect">
            <a:avLst/>
          </a:prstGeom>
          <a:noFill/>
          <a:ln w="9525">
            <a:solidFill>
              <a:schemeClr val="tx1">
                <a:lumMod val="50000"/>
                <a:lumOff val="50000"/>
              </a:schemeClr>
            </a:solidFill>
            <a:miter lim="800000"/>
            <a:headEnd/>
            <a:tailEnd/>
          </a:ln>
        </p:spPr>
      </p:pic>
      <p:pic>
        <p:nvPicPr>
          <p:cNvPr id="11" name="Picture 8"/>
          <p:cNvPicPr>
            <a:picLocks noChangeArrowheads="1"/>
          </p:cNvPicPr>
          <p:nvPr/>
        </p:nvPicPr>
        <p:blipFill>
          <a:blip r:embed="rId6"/>
          <a:srcRect/>
          <a:stretch>
            <a:fillRect/>
          </a:stretch>
        </p:blipFill>
        <p:spPr bwMode="auto">
          <a:xfrm>
            <a:off x="3222625" y="5365750"/>
            <a:ext cx="1295400" cy="936625"/>
          </a:xfrm>
          <a:prstGeom prst="rect">
            <a:avLst/>
          </a:prstGeom>
          <a:noFill/>
          <a:ln w="9525">
            <a:solidFill>
              <a:schemeClr val="tx1">
                <a:lumMod val="50000"/>
                <a:lumOff val="50000"/>
              </a:schemeClr>
            </a:solidFill>
            <a:miter lim="800000"/>
            <a:headEnd/>
            <a:tailEnd/>
          </a:ln>
          <a:effectLst/>
        </p:spPr>
      </p:pic>
      <p:pic>
        <p:nvPicPr>
          <p:cNvPr id="12" name="Picture 1" descr="D:\Work Unical\Convegni\Pa 2010\presentazioni\foto principato\foto 4.jpg"/>
          <p:cNvPicPr>
            <a:picLocks noChangeArrowheads="1"/>
          </p:cNvPicPr>
          <p:nvPr/>
        </p:nvPicPr>
        <p:blipFill>
          <a:blip r:embed="rId7"/>
          <a:srcRect/>
          <a:stretch>
            <a:fillRect/>
          </a:stretch>
        </p:blipFill>
        <p:spPr bwMode="auto">
          <a:xfrm>
            <a:off x="6122988" y="5372100"/>
            <a:ext cx="1296987" cy="935038"/>
          </a:xfrm>
          <a:prstGeom prst="rect">
            <a:avLst/>
          </a:prstGeom>
          <a:noFill/>
          <a:ln>
            <a:solidFill>
              <a:schemeClr val="tx1">
                <a:lumMod val="50000"/>
                <a:lumOff val="50000"/>
              </a:schemeClr>
            </a:solidFill>
          </a:ln>
        </p:spPr>
      </p:pic>
      <p:pic>
        <p:nvPicPr>
          <p:cNvPr id="13" name="Picture 2" descr="D:\Work Unical\Convegni\Pa 2010\presentazioni\foto principato\foto 1.jpg"/>
          <p:cNvPicPr>
            <a:picLocks noChangeArrowheads="1"/>
          </p:cNvPicPr>
          <p:nvPr/>
        </p:nvPicPr>
        <p:blipFill>
          <a:blip r:embed="rId8"/>
          <a:srcRect/>
          <a:stretch>
            <a:fillRect/>
          </a:stretch>
        </p:blipFill>
        <p:spPr bwMode="auto">
          <a:xfrm>
            <a:off x="4645025" y="5359400"/>
            <a:ext cx="1295400" cy="936625"/>
          </a:xfrm>
          <a:prstGeom prst="rect">
            <a:avLst/>
          </a:prstGeom>
          <a:noFill/>
          <a:ln>
            <a:solidFill>
              <a:schemeClr val="tx1">
                <a:lumMod val="50000"/>
                <a:lumOff val="50000"/>
              </a:schemeClr>
            </a:solidFill>
          </a:ln>
        </p:spPr>
      </p:pic>
      <p:pic>
        <p:nvPicPr>
          <p:cNvPr id="14" name="Picture 3" descr="D:\Work Unical\Convegni\Pa 2010\presentazioni\foto principato\foto 3.jpg"/>
          <p:cNvPicPr>
            <a:picLocks noChangeArrowheads="1"/>
          </p:cNvPicPr>
          <p:nvPr/>
        </p:nvPicPr>
        <p:blipFill>
          <a:blip r:embed="rId9"/>
          <a:srcRect/>
          <a:stretch>
            <a:fillRect/>
          </a:stretch>
        </p:blipFill>
        <p:spPr bwMode="auto">
          <a:xfrm>
            <a:off x="7562850" y="5364163"/>
            <a:ext cx="1295400" cy="936625"/>
          </a:xfrm>
          <a:prstGeom prst="rect">
            <a:avLst/>
          </a:prstGeom>
          <a:noFill/>
          <a:ln>
            <a:solidFill>
              <a:schemeClr val="tx1">
                <a:lumMod val="50000"/>
                <a:lumOff val="50000"/>
              </a:schemeClr>
            </a:solidFill>
          </a:ln>
        </p:spPr>
      </p:pic>
      <p:sp>
        <p:nvSpPr>
          <p:cNvPr id="137227" name="CasellaDiTesto 16"/>
          <p:cNvSpPr txBox="1">
            <a:spLocks noChangeArrowheads="1"/>
          </p:cNvSpPr>
          <p:nvPr/>
        </p:nvSpPr>
        <p:spPr bwMode="auto">
          <a:xfrm>
            <a:off x="142875" y="6429375"/>
            <a:ext cx="3786188" cy="277813"/>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pic>
        <p:nvPicPr>
          <p:cNvPr id="18" name="Immagine 17"/>
          <p:cNvPicPr>
            <a:picLocks noChangeAspect="1"/>
          </p:cNvPicPr>
          <p:nvPr/>
        </p:nvPicPr>
        <p:blipFill>
          <a:blip r:embed="rId10"/>
          <a:stretch>
            <a:fillRect/>
          </a:stretch>
        </p:blipFill>
        <p:spPr>
          <a:xfrm>
            <a:off x="5641975" y="0"/>
            <a:ext cx="3505200" cy="717550"/>
          </a:xfrm>
          <a:prstGeom prst="rect">
            <a:avLst/>
          </a:prstGeom>
          <a:ln w="3175">
            <a:solidFill>
              <a:srgbClr val="6BA42C"/>
            </a:solidFill>
          </a:ln>
          <a:effectLst>
            <a:outerShdw blurRad="50800" dist="38100" dir="8100000" algn="tr" rotWithShape="0">
              <a:prstClr val="black">
                <a:alpha val="40000"/>
              </a:prstClr>
            </a:outerShdw>
          </a:effectLst>
        </p:spPr>
      </p:pic>
      <p:sp>
        <p:nvSpPr>
          <p:cNvPr id="19" name="Rettangolo 18"/>
          <p:cNvSpPr/>
          <p:nvPr/>
        </p:nvSpPr>
        <p:spPr>
          <a:xfrm>
            <a:off x="1908175" y="538163"/>
            <a:ext cx="2447925" cy="369887"/>
          </a:xfrm>
          <a:prstGeom prst="rect">
            <a:avLst/>
          </a:prstGeom>
        </p:spPr>
        <p:txBody>
          <a:bodyPr>
            <a:spAutoFit/>
          </a:bodyPr>
          <a:lstStyle/>
          <a:p>
            <a:pPr algn="ctr" fontAlgn="auto">
              <a:spcBef>
                <a:spcPts val="0"/>
              </a:spcBef>
              <a:spcAft>
                <a:spcPts val="0"/>
              </a:spcAft>
              <a:defRPr/>
            </a:pPr>
            <a:r>
              <a:rPr lang="it-IT" b="1" dirty="0">
                <a:solidFill>
                  <a:schemeClr val="accent1">
                    <a:lumMod val="75000"/>
                  </a:schemeClr>
                </a:solidFill>
                <a:latin typeface="+mn-lt"/>
              </a:rPr>
              <a:t>LEWIS </a:t>
            </a:r>
            <a:r>
              <a:rPr lang="it-IT" b="1" i="1" dirty="0">
                <a:solidFill>
                  <a:schemeClr val="accent1">
                    <a:lumMod val="75000"/>
                  </a:schemeClr>
                </a:solidFill>
                <a:latin typeface="+mn-lt"/>
              </a:rPr>
              <a:t>Project</a:t>
            </a:r>
            <a:endParaRPr lang="it-IT" dirty="0">
              <a:solidFill>
                <a:schemeClr val="accent1">
                  <a:lumMod val="75000"/>
                </a:schemeClr>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asellaDiTesto 6"/>
          <p:cNvSpPr txBox="1">
            <a:spLocks noChangeArrowheads="1"/>
          </p:cNvSpPr>
          <p:nvPr/>
        </p:nvSpPr>
        <p:spPr bwMode="auto">
          <a:xfrm>
            <a:off x="142875" y="6402388"/>
            <a:ext cx="3786188" cy="277812"/>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pic>
        <p:nvPicPr>
          <p:cNvPr id="9" name="Immagine 8" descr="logo mod 2.bmp"/>
          <p:cNvPicPr>
            <a:picLocks noChangeAspect="1"/>
          </p:cNvPicPr>
          <p:nvPr/>
        </p:nvPicPr>
        <p:blipFill>
          <a:blip r:embed="rId3"/>
          <a:srcRect/>
          <a:stretch>
            <a:fillRect/>
          </a:stretch>
        </p:blipFill>
        <p:spPr bwMode="auto">
          <a:xfrm>
            <a:off x="8550275" y="0"/>
            <a:ext cx="593725" cy="722313"/>
          </a:xfrm>
          <a:prstGeom prst="rect">
            <a:avLst/>
          </a:prstGeom>
          <a:noFill/>
          <a:ln w="3175">
            <a:solidFill>
              <a:srgbClr val="6BA42C"/>
            </a:solidFill>
            <a:miter lim="800000"/>
            <a:headEnd/>
            <a:tailEnd/>
          </a:ln>
          <a:effectLst>
            <a:outerShdw blurRad="50800" dist="38100" dir="8100000" algn="tr" rotWithShape="0">
              <a:prstClr val="black">
                <a:alpha val="40000"/>
              </a:prstClr>
            </a:outerShdw>
          </a:effectLst>
        </p:spPr>
      </p:pic>
      <p:pic>
        <p:nvPicPr>
          <p:cNvPr id="10" name="Immagine 9"/>
          <p:cNvPicPr>
            <a:picLocks noChangeAspect="1"/>
          </p:cNvPicPr>
          <p:nvPr/>
        </p:nvPicPr>
        <p:blipFill>
          <a:blip r:embed="rId4"/>
          <a:stretch>
            <a:fillRect/>
          </a:stretch>
        </p:blipFill>
        <p:spPr>
          <a:xfrm>
            <a:off x="0" y="0"/>
            <a:ext cx="3505200" cy="717550"/>
          </a:xfrm>
          <a:prstGeom prst="rect">
            <a:avLst/>
          </a:prstGeom>
          <a:ln w="3175">
            <a:solidFill>
              <a:srgbClr val="6BA42C"/>
            </a:solidFill>
          </a:ln>
          <a:effectLst>
            <a:outerShdw blurRad="50800" dist="38100" dir="2700000" algn="tl" rotWithShape="0">
              <a:prstClr val="black">
                <a:alpha val="40000"/>
              </a:prstClr>
            </a:outerShdw>
          </a:effectLst>
        </p:spPr>
      </p:pic>
      <p:sp>
        <p:nvSpPr>
          <p:cNvPr id="11" name="Titolo 1"/>
          <p:cNvSpPr txBox="1">
            <a:spLocks/>
          </p:cNvSpPr>
          <p:nvPr/>
        </p:nvSpPr>
        <p:spPr>
          <a:xfrm>
            <a:off x="4500563" y="115888"/>
            <a:ext cx="4114800" cy="1143000"/>
          </a:xfrm>
          <a:prstGeom prst="rect">
            <a:avLst/>
          </a:prstGeom>
        </p:spPr>
        <p:txBody>
          <a:bodyPr>
            <a:normAutofit/>
          </a:bodyPr>
          <a:lstStyle/>
          <a:p>
            <a:pPr algn="ctr"/>
            <a:r>
              <a:rPr lang="it-IT" sz="3200">
                <a:solidFill>
                  <a:srgbClr val="88A44D"/>
                </a:solidFill>
                <a:latin typeface="Georgia" pitchFamily="18" charset="0"/>
              </a:rPr>
              <a:t>Il contributo del progetto SILA</a:t>
            </a:r>
            <a:endParaRPr lang="en-GB" sz="3200">
              <a:solidFill>
                <a:srgbClr val="88A44D"/>
              </a:solidFill>
              <a:latin typeface="Georgia" pitchFamily="18" charset="0"/>
            </a:endParaRPr>
          </a:p>
        </p:txBody>
      </p:sp>
      <p:pic>
        <p:nvPicPr>
          <p:cNvPr id="12" name="Picture 2"/>
          <p:cNvPicPr>
            <a:picLocks noChangeAspect="1" noChangeArrowheads="1"/>
          </p:cNvPicPr>
          <p:nvPr/>
        </p:nvPicPr>
        <p:blipFill>
          <a:blip r:embed="rId5">
            <a:extLst>
              <a:ext uri="{28A0092B-C50C-407E-A947-70E740481C1C}"/>
            </a:extLst>
          </a:blip>
          <a:srcRect/>
          <a:stretch>
            <a:fillRect/>
          </a:stretch>
        </p:blipFill>
        <p:spPr bwMode="auto">
          <a:xfrm>
            <a:off x="395535" y="1390924"/>
            <a:ext cx="4387503" cy="8217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4582" name="Picture 3"/>
          <p:cNvPicPr>
            <a:picLocks noChangeAspect="1" noChangeArrowheads="1"/>
          </p:cNvPicPr>
          <p:nvPr/>
        </p:nvPicPr>
        <p:blipFill>
          <a:blip r:embed="rId6"/>
          <a:srcRect/>
          <a:stretch>
            <a:fillRect/>
          </a:stretch>
        </p:blipFill>
        <p:spPr bwMode="auto">
          <a:xfrm>
            <a:off x="374650" y="908050"/>
            <a:ext cx="2039938" cy="433388"/>
          </a:xfrm>
          <a:prstGeom prst="rect">
            <a:avLst/>
          </a:prstGeom>
          <a:noFill/>
          <a:ln w="9525">
            <a:noFill/>
            <a:miter lim="800000"/>
            <a:headEnd/>
            <a:tailEnd/>
          </a:ln>
        </p:spPr>
      </p:pic>
      <p:graphicFrame>
        <p:nvGraphicFramePr>
          <p:cNvPr id="14" name="Tabella 13"/>
          <p:cNvGraphicFramePr>
            <a:graphicFrameLocks noGrp="1"/>
          </p:cNvGraphicFramePr>
          <p:nvPr/>
        </p:nvGraphicFramePr>
        <p:xfrm>
          <a:off x="569913" y="2611438"/>
          <a:ext cx="8424862" cy="1322387"/>
        </p:xfrm>
        <a:graphic>
          <a:graphicData uri="http://schemas.openxmlformats.org/drawingml/2006/table">
            <a:tbl>
              <a:tblPr firstRow="1" bandRow="1">
                <a:tableStyleId>{5FD0F851-EC5A-4D38-B0AD-8093EC10F338}</a:tableStyleId>
              </a:tblPr>
              <a:tblGrid>
                <a:gridCol w="2304259"/>
                <a:gridCol w="6120679"/>
              </a:tblGrid>
              <a:tr h="864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2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it-IT"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t>Titolo della proposta</a:t>
                      </a:r>
                      <a:endParaRPr lang="en-GB"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FRIMEM:</a:t>
                      </a:r>
                      <a:r>
                        <a:rPr lang="en-GB" sz="1200" baseline="0" dirty="0" smtClean="0"/>
                        <a:t> </a:t>
                      </a:r>
                      <a:r>
                        <a:rPr lang="en-GB" sz="1200" dirty="0" smtClean="0"/>
                        <a:t>Facilities, resources and interdisciplinary methods for environment monitoring and for human health protection from natural disasters, chemical and biological risks</a:t>
                      </a:r>
                    </a:p>
                    <a:p>
                      <a:endParaRPr lang="en-GB"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effectLst/>
                        </a:rPr>
                        <a:t>Scientific domains served by the research infrastructures</a:t>
                      </a:r>
                      <a:endParaRPr lang="en-GB" sz="1200" kern="1200" dirty="0" smtClean="0">
                        <a:solidFill>
                          <a:schemeClr val="dk1"/>
                        </a:solidFill>
                        <a:effectLst/>
                        <a:latin typeface="+mn-lt"/>
                        <a:ea typeface="+mn-ea"/>
                        <a:cs typeface="+mn-cs"/>
                      </a:endParaRPr>
                    </a:p>
                  </a:txBody>
                  <a:tcPr/>
                </a:tc>
                <a:tc>
                  <a:txBody>
                    <a:bodyPr/>
                    <a:lstStyle/>
                    <a:p>
                      <a:r>
                        <a:rPr lang="en-GB" sz="1200" u="none" strike="noStrike" kern="1200" baseline="0" dirty="0" smtClean="0"/>
                        <a:t>Environmental and Earth Sciences - Energy - Biological and</a:t>
                      </a:r>
                    </a:p>
                    <a:p>
                      <a:r>
                        <a:rPr lang="en-GB" sz="1200" u="none" strike="noStrike" kern="1200" baseline="0" dirty="0" smtClean="0"/>
                        <a:t>Medical Sciences - Mathematics and ICT</a:t>
                      </a:r>
                      <a:endParaRPr lang="en-GB" sz="1200" kern="1200" dirty="0" smtClean="0">
                        <a:solidFill>
                          <a:schemeClr val="dk1"/>
                        </a:solidFill>
                        <a:effectLst/>
                        <a:latin typeface="+mn-lt"/>
                        <a:ea typeface="+mn-ea"/>
                        <a:cs typeface="+mn-cs"/>
                      </a:endParaRPr>
                    </a:p>
                  </a:txBody>
                  <a:tcPr/>
                </a:tc>
              </a:tr>
            </a:tbl>
          </a:graphicData>
        </a:graphic>
      </p:graphicFrame>
      <p:sp>
        <p:nvSpPr>
          <p:cNvPr id="15" name="Segnaposto contenuto 2"/>
          <p:cNvSpPr txBox="1">
            <a:spLocks/>
          </p:cNvSpPr>
          <p:nvPr/>
        </p:nvSpPr>
        <p:spPr>
          <a:xfrm>
            <a:off x="900113" y="4071938"/>
            <a:ext cx="8064500" cy="2597150"/>
          </a:xfrm>
          <a:prstGeom prst="rect">
            <a:avLst/>
          </a:prstGeom>
        </p:spPr>
        <p:txBody>
          <a:bodyPr>
            <a:normAutofit/>
          </a:bodyPr>
          <a:lstStyle/>
          <a:p>
            <a:pPr algn="ctr">
              <a:lnSpc>
                <a:spcPct val="80000"/>
              </a:lnSpc>
              <a:spcBef>
                <a:spcPct val="20000"/>
              </a:spcBef>
              <a:buClr>
                <a:schemeClr val="accent1"/>
              </a:buClr>
              <a:buSzPct val="85000"/>
              <a:buFont typeface="Wingdings 2" pitchFamily="18" charset="2"/>
              <a:buNone/>
            </a:pPr>
            <a:r>
              <a:rPr lang="en-GB" sz="1600" b="1">
                <a:solidFill>
                  <a:srgbClr val="376092"/>
                </a:solidFill>
                <a:effectLst>
                  <a:outerShdw blurRad="38100" dist="38100" dir="2700000" algn="tl">
                    <a:srgbClr val="C0C0C0"/>
                  </a:outerShdw>
                </a:effectLst>
                <a:latin typeface="Georgia" pitchFamily="18" charset="0"/>
              </a:rPr>
              <a:t>O</a:t>
            </a:r>
            <a:r>
              <a:rPr lang="en-US" sz="1600" b="1">
                <a:solidFill>
                  <a:srgbClr val="376092"/>
                </a:solidFill>
                <a:effectLst>
                  <a:outerShdw blurRad="38100" dist="38100" dir="2700000" algn="tl">
                    <a:srgbClr val="C0C0C0"/>
                  </a:outerShdw>
                </a:effectLst>
                <a:latin typeface="Georgia" pitchFamily="18" charset="0"/>
              </a:rPr>
              <a:t>biettivi generali dell’attività:</a:t>
            </a:r>
            <a:endParaRPr lang="it-IT" sz="1600" b="1">
              <a:solidFill>
                <a:srgbClr val="376092"/>
              </a:solidFill>
              <a:effectLst>
                <a:outerShdw blurRad="38100" dist="38100" dir="2700000" algn="tl">
                  <a:srgbClr val="C0C0C0"/>
                </a:outerShdw>
              </a:effectLst>
              <a:latin typeface="Georgia" pitchFamily="18" charset="0"/>
            </a:endParaRPr>
          </a:p>
          <a:p>
            <a:pPr>
              <a:lnSpc>
                <a:spcPct val="80000"/>
              </a:lnSpc>
              <a:spcBef>
                <a:spcPct val="20000"/>
              </a:spcBef>
              <a:buClr>
                <a:schemeClr val="accent1"/>
              </a:buClr>
              <a:buSzPct val="85000"/>
              <a:buFont typeface="Wingdings 2" pitchFamily="18" charset="2"/>
              <a:buChar char=""/>
            </a:pPr>
            <a:r>
              <a:rPr lang="en-US" sz="1400">
                <a:latin typeface="Georgia" pitchFamily="18" charset="0"/>
              </a:rPr>
              <a:t>integrare infrastrutture di ricerca nazionali ed europee e aprirsi ai partner industriali;</a:t>
            </a:r>
            <a:r>
              <a:rPr lang="it-IT" sz="1400">
                <a:latin typeface="Georgia" pitchFamily="18" charset="0"/>
              </a:rPr>
              <a:t> </a:t>
            </a:r>
          </a:p>
          <a:p>
            <a:pPr>
              <a:lnSpc>
                <a:spcPct val="80000"/>
              </a:lnSpc>
              <a:spcBef>
                <a:spcPct val="20000"/>
              </a:spcBef>
              <a:buClr>
                <a:schemeClr val="accent1"/>
              </a:buClr>
              <a:buSzPct val="85000"/>
              <a:buFont typeface="Wingdings 2" pitchFamily="18" charset="2"/>
              <a:buNone/>
            </a:pPr>
            <a:endParaRPr lang="it-IT" sz="1400">
              <a:latin typeface="Georgia" pitchFamily="18" charset="0"/>
            </a:endParaRPr>
          </a:p>
          <a:p>
            <a:pPr>
              <a:lnSpc>
                <a:spcPct val="80000"/>
              </a:lnSpc>
              <a:spcBef>
                <a:spcPct val="20000"/>
              </a:spcBef>
              <a:buClr>
                <a:schemeClr val="accent1"/>
              </a:buClr>
              <a:buSzPct val="85000"/>
              <a:buFont typeface="Wingdings 2" pitchFamily="18" charset="2"/>
              <a:buChar char=""/>
            </a:pPr>
            <a:r>
              <a:rPr lang="en-US" sz="1400">
                <a:latin typeface="Georgia" pitchFamily="18" charset="0"/>
              </a:rPr>
              <a:t>valorizzare i </a:t>
            </a:r>
            <a:r>
              <a:rPr lang="it-IT" sz="1400">
                <a:latin typeface="Georgia" pitchFamily="18" charset="0"/>
              </a:rPr>
              <a:t>risultati scientifici raggiunti</a:t>
            </a:r>
            <a:r>
              <a:rPr lang="en-US" sz="1400">
                <a:latin typeface="Georgia" pitchFamily="18" charset="0"/>
              </a:rPr>
              <a:t>, anche mediante la creazione di una e-Infrastructure di supporto;</a:t>
            </a:r>
          </a:p>
          <a:p>
            <a:pPr>
              <a:lnSpc>
                <a:spcPct val="80000"/>
              </a:lnSpc>
              <a:spcBef>
                <a:spcPct val="20000"/>
              </a:spcBef>
              <a:buClr>
                <a:schemeClr val="accent1"/>
              </a:buClr>
              <a:buSzPct val="85000"/>
              <a:buFont typeface="Wingdings 2" pitchFamily="18" charset="2"/>
              <a:buNone/>
            </a:pPr>
            <a:endParaRPr lang="en-US" sz="1400">
              <a:latin typeface="Georgia" pitchFamily="18" charset="0"/>
            </a:endParaRPr>
          </a:p>
          <a:p>
            <a:pPr>
              <a:lnSpc>
                <a:spcPct val="80000"/>
              </a:lnSpc>
              <a:spcBef>
                <a:spcPct val="20000"/>
              </a:spcBef>
              <a:buClr>
                <a:schemeClr val="accent1"/>
              </a:buClr>
              <a:buSzPct val="85000"/>
              <a:buFont typeface="Wingdings 2" pitchFamily="18" charset="2"/>
              <a:buChar char=""/>
            </a:pPr>
            <a:r>
              <a:rPr lang="en-US" sz="1400">
                <a:latin typeface="Georgia" pitchFamily="18" charset="0"/>
              </a:rPr>
              <a:t>favorire un migliore e più ampio accesso </a:t>
            </a:r>
            <a:r>
              <a:rPr lang="en-GB" sz="1400">
                <a:latin typeface="Georgia" pitchFamily="18" charset="0"/>
              </a:rPr>
              <a:t>in situ e in remoto alle facility e alle risorse del SILA, valorizzandone la massa critica acquisita grazie al contributo del PON Ricerca e Competitività 2007/2013. In particolare, le attività proposte di Networking, Joint research and Trans-national access service saranno necessarie per far sì che SILA divenga concretamente un punto di riferimento a livello internazionale nel campo del monitoraggio ambientale.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asellaDiTesto 6"/>
          <p:cNvSpPr txBox="1">
            <a:spLocks noChangeArrowheads="1"/>
          </p:cNvSpPr>
          <p:nvPr/>
        </p:nvSpPr>
        <p:spPr bwMode="auto">
          <a:xfrm>
            <a:off x="142875" y="6402388"/>
            <a:ext cx="3786188" cy="277812"/>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pic>
        <p:nvPicPr>
          <p:cNvPr id="9" name="Immagine 8" descr="logo mod 2.bmp"/>
          <p:cNvPicPr>
            <a:picLocks noChangeAspect="1"/>
          </p:cNvPicPr>
          <p:nvPr/>
        </p:nvPicPr>
        <p:blipFill>
          <a:blip r:embed="rId3"/>
          <a:srcRect/>
          <a:stretch>
            <a:fillRect/>
          </a:stretch>
        </p:blipFill>
        <p:spPr bwMode="auto">
          <a:xfrm>
            <a:off x="8550275" y="0"/>
            <a:ext cx="593725" cy="722313"/>
          </a:xfrm>
          <a:prstGeom prst="rect">
            <a:avLst/>
          </a:prstGeom>
          <a:noFill/>
          <a:ln w="3175">
            <a:solidFill>
              <a:srgbClr val="6BA42C"/>
            </a:solidFill>
            <a:miter lim="800000"/>
            <a:headEnd/>
            <a:tailEnd/>
          </a:ln>
          <a:effectLst>
            <a:outerShdw blurRad="50800" dist="38100" dir="8100000" algn="tr" rotWithShape="0">
              <a:prstClr val="black">
                <a:alpha val="40000"/>
              </a:prstClr>
            </a:outerShdw>
          </a:effectLst>
        </p:spPr>
      </p:pic>
      <p:pic>
        <p:nvPicPr>
          <p:cNvPr id="10" name="Immagine 9"/>
          <p:cNvPicPr>
            <a:picLocks noChangeAspect="1"/>
          </p:cNvPicPr>
          <p:nvPr/>
        </p:nvPicPr>
        <p:blipFill>
          <a:blip r:embed="rId4"/>
          <a:stretch>
            <a:fillRect/>
          </a:stretch>
        </p:blipFill>
        <p:spPr>
          <a:xfrm>
            <a:off x="0" y="0"/>
            <a:ext cx="3505200" cy="717550"/>
          </a:xfrm>
          <a:prstGeom prst="rect">
            <a:avLst/>
          </a:prstGeom>
          <a:ln w="3175">
            <a:solidFill>
              <a:srgbClr val="6BA42C"/>
            </a:solidFill>
          </a:ln>
          <a:effectLst>
            <a:outerShdw blurRad="50800" dist="38100" dir="2700000" algn="tl" rotWithShape="0">
              <a:prstClr val="black">
                <a:alpha val="40000"/>
              </a:prstClr>
            </a:outerShdw>
          </a:effectLst>
        </p:spPr>
      </p:pic>
      <p:graphicFrame>
        <p:nvGraphicFramePr>
          <p:cNvPr id="11" name="Segnaposto contenuto 3"/>
          <p:cNvGraphicFramePr>
            <a:graphicFrameLocks/>
          </p:cNvGraphicFramePr>
          <p:nvPr/>
        </p:nvGraphicFramePr>
        <p:xfrm>
          <a:off x="250825" y="833438"/>
          <a:ext cx="8507413" cy="5548312"/>
        </p:xfrm>
        <a:graphic>
          <a:graphicData uri="http://schemas.openxmlformats.org/drawingml/2006/table">
            <a:tbl>
              <a:tblPr firstRow="1" bandRow="1">
                <a:tableStyleId>{5C22544A-7EE6-4342-B048-85BDC9FD1C3A}</a:tableStyleId>
              </a:tblPr>
              <a:tblGrid>
                <a:gridCol w="2736304"/>
                <a:gridCol w="1728192"/>
                <a:gridCol w="4042793"/>
              </a:tblGrid>
              <a:tr h="1140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Networking Activities</a:t>
                      </a:r>
                      <a:r>
                        <a:rPr lang="en-GB" dirty="0" smtClean="0"/>
                        <a:t> </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Trans-national access activities</a:t>
                      </a:r>
                      <a:r>
                        <a:rPr lang="en-GB"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Joint research activities</a:t>
                      </a:r>
                      <a:endParaRPr lang="en-GB" dirty="0" smtClean="0"/>
                    </a:p>
                    <a:p>
                      <a:endParaRPr lang="en-GB" dirty="0"/>
                    </a:p>
                  </a:txBody>
                  <a:tcPr/>
                </a:tc>
              </a:tr>
              <a:tr h="4180163">
                <a:tc>
                  <a:txBody>
                    <a:bodyPr/>
                    <a:lstStyle/>
                    <a:p>
                      <a:pPr marL="171450" lvl="0" indent="-171450" algn="just">
                        <a:buFont typeface="Arial" pitchFamily="34" charset="0"/>
                        <a:buChar char="•"/>
                      </a:pPr>
                      <a:r>
                        <a:rPr lang="en-GB" sz="1000" dirty="0" smtClean="0"/>
                        <a:t>Creation of an e-infrastructure definition of a common and shared Intellectual Property Policy;</a:t>
                      </a:r>
                    </a:p>
                    <a:p>
                      <a:pPr marL="171450" lvl="0" indent="-171450" algn="just">
                        <a:buFont typeface="Arial" pitchFamily="34" charset="0"/>
                        <a:buChar char="•"/>
                      </a:pPr>
                      <a:r>
                        <a:rPr lang="en-GB" sz="1000" dirty="0" smtClean="0"/>
                        <a:t>definition of  a shared “user fees” policy related to the operating costs of the infrastructure;</a:t>
                      </a:r>
                    </a:p>
                    <a:p>
                      <a:pPr marL="171450" lvl="0" indent="-171450" algn="just">
                        <a:buFont typeface="Arial" pitchFamily="34" charset="0"/>
                        <a:buChar char="•"/>
                      </a:pPr>
                      <a:r>
                        <a:rPr lang="en-GB" sz="1000" dirty="0" smtClean="0"/>
                        <a:t>development of common standards, protocols and interoperability, benchmarking;</a:t>
                      </a:r>
                    </a:p>
                    <a:p>
                      <a:pPr marL="171450" lvl="0" indent="-171450" algn="just">
                        <a:buFont typeface="Arial" pitchFamily="34" charset="0"/>
                        <a:buChar char="•"/>
                      </a:pPr>
                      <a:r>
                        <a:rPr lang="en-GB" sz="1000" dirty="0" smtClean="0"/>
                        <a:t>creation of an expert working groups spreading good practices and  favouring knowledge and technologies valorisation;</a:t>
                      </a:r>
                    </a:p>
                    <a:p>
                      <a:pPr marL="171450" lvl="0" indent="-171450" algn="just">
                        <a:buFont typeface="Arial" pitchFamily="34" charset="0"/>
                        <a:buChar char="•"/>
                      </a:pPr>
                      <a:r>
                        <a:rPr lang="en-GB" sz="1000" dirty="0" smtClean="0"/>
                        <a:t>institution of a secondment programme in the RIs involved;</a:t>
                      </a:r>
                    </a:p>
                    <a:p>
                      <a:pPr marL="171450" lvl="0" indent="-171450" algn="just">
                        <a:buFont typeface="Arial" pitchFamily="34" charset="0"/>
                        <a:buChar char="•"/>
                      </a:pPr>
                      <a:r>
                        <a:rPr lang="en-GB" sz="1000" dirty="0" smtClean="0"/>
                        <a:t>European survey aiming to identify enterprises research needs in the fields covered by the RIs involved;</a:t>
                      </a:r>
                    </a:p>
                    <a:p>
                      <a:pPr marL="171450" lvl="0" indent="-171450" algn="just">
                        <a:buFont typeface="Arial" pitchFamily="34" charset="0"/>
                        <a:buChar char="•"/>
                      </a:pPr>
                      <a:r>
                        <a:rPr lang="en-GB" sz="1000" dirty="0" smtClean="0"/>
                        <a:t>optimisation of existing technological services  and creation of new ones designed specifically to be  users served by the RIs involved (researchers and enterprises);</a:t>
                      </a:r>
                    </a:p>
                    <a:p>
                      <a:pPr marL="171450" lvl="0" indent="-171450" algn="just">
                        <a:buFont typeface="Arial" pitchFamily="34" charset="0"/>
                        <a:buChar char="•"/>
                      </a:pPr>
                      <a:r>
                        <a:rPr lang="en-GB" sz="1000" dirty="0" smtClean="0"/>
                        <a:t>definition of a training programme (Education and Training  courses; Technical workshops and International conferences);</a:t>
                      </a:r>
                    </a:p>
                    <a:p>
                      <a:pPr marL="171450" lvl="0" indent="-171450" algn="just">
                        <a:buFont typeface="Arial" pitchFamily="34" charset="0"/>
                        <a:buChar char="•"/>
                      </a:pPr>
                      <a:r>
                        <a:rPr lang="en-GB" sz="1000" dirty="0" smtClean="0"/>
                        <a:t>participation to international sectorial </a:t>
                      </a:r>
                      <a:r>
                        <a:rPr lang="en-GB" sz="1000" i="1" dirty="0" smtClean="0"/>
                        <a:t>expo</a:t>
                      </a:r>
                      <a:r>
                        <a:rPr lang="en-GB" sz="1000" dirty="0" smtClean="0"/>
                        <a:t> and forum.</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dk1"/>
                          </a:solidFill>
                          <a:latin typeface="+mn-lt"/>
                          <a:ea typeface="+mn-ea"/>
                          <a:cs typeface="+mn-cs"/>
                        </a:rPr>
                        <a:t>Periodic call for proposals, open to researchers coming from all around the world that will be admitted on the base of an independent peer-review evaluation of their research projects.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dk1"/>
                          </a:solidFill>
                          <a:latin typeface="+mn-lt"/>
                          <a:ea typeface="+mn-ea"/>
                          <a:cs typeface="+mn-cs"/>
                        </a:rPr>
                        <a:t>The open-access policy will   provided “free of charge” infrastructural, logistical, technological and scientific support.</a:t>
                      </a:r>
                    </a:p>
                    <a:p>
                      <a:endParaRPr lang="en-GB" dirty="0"/>
                    </a:p>
                  </a:txBody>
                  <a:tcPr/>
                </a:tc>
                <a:tc>
                  <a:txBody>
                    <a:bodyPr/>
                    <a:lstStyle/>
                    <a:p>
                      <a:pPr marL="0" lvl="0" indent="0">
                        <a:buFont typeface="Arial" pitchFamily="34" charset="0"/>
                        <a:buNone/>
                      </a:pPr>
                      <a:r>
                        <a:rPr lang="en-GB" sz="1000" kern="1200" dirty="0" smtClean="0">
                          <a:solidFill>
                            <a:schemeClr val="dk1"/>
                          </a:solidFill>
                          <a:latin typeface="+mn-lt"/>
                          <a:ea typeface="+mn-ea"/>
                          <a:cs typeface="+mn-cs"/>
                        </a:rPr>
                        <a:t>Development of advanced technological services based on:</a:t>
                      </a:r>
                    </a:p>
                    <a:p>
                      <a:pPr marL="171450" lvl="0" indent="-171450">
                        <a:buFont typeface="Arial" pitchFamily="34" charset="0"/>
                        <a:buChar char="•"/>
                      </a:pPr>
                      <a:r>
                        <a:rPr lang="en-GB" sz="1000" kern="1200" dirty="0" smtClean="0">
                          <a:solidFill>
                            <a:schemeClr val="dk1"/>
                          </a:solidFill>
                          <a:latin typeface="+mn-lt"/>
                          <a:ea typeface="+mn-ea"/>
                          <a:cs typeface="+mn-cs"/>
                        </a:rPr>
                        <a:t>equipment and In situ facilities for monitoring systems in emergency situations and early warning systems of hydrologic and geologic  extreme events; </a:t>
                      </a:r>
                    </a:p>
                    <a:p>
                      <a:pPr marL="171450" lvl="0" indent="-171450">
                        <a:buFont typeface="Arial" pitchFamily="34" charset="0"/>
                        <a:buChar char="•"/>
                      </a:pPr>
                      <a:r>
                        <a:rPr lang="en-GB" sz="1000" kern="1200" dirty="0" smtClean="0">
                          <a:solidFill>
                            <a:schemeClr val="dk1"/>
                          </a:solidFill>
                          <a:latin typeface="+mn-lt"/>
                          <a:ea typeface="+mn-ea"/>
                          <a:cs typeface="+mn-cs"/>
                        </a:rPr>
                        <a:t>higher performance methodologies and protocols for early warning for natural hazards;</a:t>
                      </a:r>
                    </a:p>
                    <a:p>
                      <a:pPr marL="171450" lvl="0" indent="-171450">
                        <a:buFont typeface="Arial" pitchFamily="34" charset="0"/>
                        <a:buChar char="•"/>
                      </a:pPr>
                      <a:r>
                        <a:rPr lang="en-GB" sz="1000" kern="1200" dirty="0" smtClean="0">
                          <a:solidFill>
                            <a:schemeClr val="dk1"/>
                          </a:solidFill>
                          <a:latin typeface="+mn-lt"/>
                          <a:ea typeface="+mn-ea"/>
                          <a:cs typeface="+mn-cs"/>
                        </a:rPr>
                        <a:t>a shaking table to test earthquake-proof disposals;</a:t>
                      </a:r>
                    </a:p>
                    <a:p>
                      <a:pPr marL="171450" lvl="0" indent="-171450">
                        <a:buFont typeface="Arial" pitchFamily="34" charset="0"/>
                        <a:buChar char="•"/>
                      </a:pPr>
                      <a:r>
                        <a:rPr lang="en-GB" sz="1000" kern="1200" dirty="0" smtClean="0">
                          <a:solidFill>
                            <a:schemeClr val="dk1"/>
                          </a:solidFill>
                          <a:latin typeface="+mn-lt"/>
                          <a:ea typeface="+mn-ea"/>
                          <a:cs typeface="+mn-cs"/>
                        </a:rPr>
                        <a:t>high performance computing facilities to simulate complex </a:t>
                      </a:r>
                    </a:p>
                    <a:p>
                      <a:pPr marL="171450" lvl="0" indent="-171450">
                        <a:buFont typeface="Arial" pitchFamily="34" charset="0"/>
                        <a:buChar char="•"/>
                      </a:pPr>
                      <a:r>
                        <a:rPr lang="en-GB" sz="1000" kern="1200" dirty="0" smtClean="0">
                          <a:solidFill>
                            <a:schemeClr val="dk1"/>
                          </a:solidFill>
                          <a:latin typeface="+mn-lt"/>
                          <a:ea typeface="+mn-ea"/>
                          <a:cs typeface="+mn-cs"/>
                        </a:rPr>
                        <a:t>deployment and operation of an ICT-based e-infrastructure, i.e. a research environment where all researchers, regardless of their location in the world as well as their scientific domain (Environmental  and Earth Sciences, Energy, Life sciences, Computer Sciences) can have shared access to unique and distributed scientific facilities, such as instruments, data, computing and communications;</a:t>
                      </a:r>
                    </a:p>
                    <a:p>
                      <a:pPr marL="171450" lvl="0" indent="-171450">
                        <a:buFont typeface="Arial" pitchFamily="34" charset="0"/>
                        <a:buChar char="•"/>
                      </a:pPr>
                      <a:r>
                        <a:rPr lang="en-US" sz="1000" kern="1200" dirty="0" smtClean="0">
                          <a:solidFill>
                            <a:schemeClr val="dk1"/>
                          </a:solidFill>
                          <a:latin typeface="+mn-lt"/>
                          <a:ea typeface="+mn-ea"/>
                          <a:cs typeface="+mn-cs"/>
                        </a:rPr>
                        <a:t>facilities for parallel computing, for NUMA e GPU architectures;</a:t>
                      </a:r>
                      <a:endParaRPr lang="en-GB" sz="1000" kern="1200" dirty="0" smtClean="0">
                        <a:solidFill>
                          <a:schemeClr val="dk1"/>
                        </a:solidFill>
                        <a:latin typeface="+mn-lt"/>
                        <a:ea typeface="+mn-ea"/>
                        <a:cs typeface="+mn-cs"/>
                      </a:endParaRPr>
                    </a:p>
                    <a:p>
                      <a:pPr marL="171450" lvl="0" indent="-171450">
                        <a:buFont typeface="Arial" pitchFamily="34" charset="0"/>
                        <a:buChar char="•"/>
                      </a:pPr>
                      <a:r>
                        <a:rPr lang="en-US" sz="1000" kern="1200" dirty="0" smtClean="0">
                          <a:solidFill>
                            <a:schemeClr val="dk1"/>
                          </a:solidFill>
                          <a:latin typeface="+mn-lt"/>
                          <a:ea typeface="+mn-ea"/>
                          <a:cs typeface="+mn-cs"/>
                        </a:rPr>
                        <a:t>facilities for </a:t>
                      </a:r>
                      <a:r>
                        <a:rPr lang="en-GB" sz="1000" kern="1200" dirty="0" smtClean="0">
                          <a:solidFill>
                            <a:schemeClr val="dk1"/>
                          </a:solidFill>
                          <a:latin typeface="+mn-lt"/>
                          <a:ea typeface="+mn-ea"/>
                          <a:cs typeface="+mn-cs"/>
                        </a:rPr>
                        <a:t>genomics, proteomics and metabolomics, as Pyro sequencing for fast DNA sequencing and genetic analysis and </a:t>
                      </a:r>
                      <a:r>
                        <a:rPr lang="en-GB" sz="1000" kern="1200" dirty="0" err="1" smtClean="0">
                          <a:solidFill>
                            <a:schemeClr val="dk1"/>
                          </a:solidFill>
                          <a:latin typeface="+mn-lt"/>
                          <a:ea typeface="+mn-ea"/>
                          <a:cs typeface="+mn-cs"/>
                        </a:rPr>
                        <a:t>Citofluorimeter</a:t>
                      </a:r>
                      <a:r>
                        <a:rPr lang="en-GB" sz="1000" kern="1200" dirty="0" smtClean="0">
                          <a:solidFill>
                            <a:schemeClr val="dk1"/>
                          </a:solidFill>
                          <a:latin typeface="+mn-lt"/>
                          <a:ea typeface="+mn-ea"/>
                          <a:cs typeface="+mn-cs"/>
                        </a:rPr>
                        <a:t> and integration of infrastructures related the </a:t>
                      </a:r>
                      <a:r>
                        <a:rPr lang="en-GB" sz="1000" kern="1200" dirty="0" err="1" smtClean="0">
                          <a:solidFill>
                            <a:schemeClr val="dk1"/>
                          </a:solidFill>
                          <a:latin typeface="+mn-lt"/>
                          <a:ea typeface="+mn-ea"/>
                          <a:cs typeface="+mn-cs"/>
                        </a:rPr>
                        <a:t>omics</a:t>
                      </a:r>
                      <a:r>
                        <a:rPr lang="en-GB" sz="1000" kern="1200" dirty="0" smtClean="0">
                          <a:solidFill>
                            <a:schemeClr val="dk1"/>
                          </a:solidFill>
                          <a:latin typeface="+mn-lt"/>
                          <a:ea typeface="+mn-ea"/>
                          <a:cs typeface="+mn-cs"/>
                        </a:rPr>
                        <a:t> sciences and innovative solutions for data collection, management and annotation;</a:t>
                      </a:r>
                    </a:p>
                    <a:p>
                      <a:pPr marL="171450" lvl="0" indent="-171450">
                        <a:buFont typeface="Arial" pitchFamily="34" charset="0"/>
                        <a:buChar char="•"/>
                      </a:pPr>
                      <a:r>
                        <a:rPr lang="en-GB" sz="1000" kern="1200" dirty="0" smtClean="0">
                          <a:solidFill>
                            <a:schemeClr val="dk1"/>
                          </a:solidFill>
                          <a:latin typeface="+mn-lt"/>
                          <a:ea typeface="+mn-ea"/>
                          <a:cs typeface="+mn-cs"/>
                        </a:rPr>
                        <a:t>a </a:t>
                      </a:r>
                      <a:r>
                        <a:rPr lang="en-US" sz="1000" kern="1200" dirty="0" smtClean="0">
                          <a:solidFill>
                            <a:schemeClr val="dk1"/>
                          </a:solidFill>
                          <a:latin typeface="+mn-lt"/>
                          <a:ea typeface="+mn-ea"/>
                          <a:cs typeface="+mn-cs"/>
                        </a:rPr>
                        <a:t>Network of high-performance Microscopies(Atomic Force Microscopy; TEM; VDX; Confocal Microscopy);</a:t>
                      </a:r>
                      <a:endParaRPr lang="en-GB" sz="1000" kern="1200" dirty="0" smtClean="0">
                        <a:solidFill>
                          <a:schemeClr val="dk1"/>
                        </a:solidFill>
                        <a:latin typeface="+mn-lt"/>
                        <a:ea typeface="+mn-ea"/>
                        <a:cs typeface="+mn-cs"/>
                      </a:endParaRPr>
                    </a:p>
                    <a:p>
                      <a:pPr marL="171450" lvl="0" indent="-171450">
                        <a:buFont typeface="Arial" pitchFamily="34" charset="0"/>
                        <a:buChar char="•"/>
                      </a:pPr>
                      <a:r>
                        <a:rPr lang="en-US" sz="1000" kern="1200" dirty="0" smtClean="0">
                          <a:solidFill>
                            <a:schemeClr val="dk1"/>
                          </a:solidFill>
                          <a:latin typeface="+mn-lt"/>
                          <a:ea typeface="+mn-ea"/>
                          <a:cs typeface="+mn-cs"/>
                        </a:rPr>
                        <a:t>high-performance facilities for Characterization, treatment and recovery of pollutants, sewage and waste, such as Annular Shear Tester; Multi-reactor analytical system Gas chromatograph. </a:t>
                      </a:r>
                      <a:endParaRPr lang="en-GB" sz="1000" kern="1200" dirty="0" smtClean="0">
                        <a:solidFill>
                          <a:schemeClr val="dk1"/>
                        </a:solidFill>
                        <a:latin typeface="+mn-lt"/>
                        <a:ea typeface="+mn-ea"/>
                        <a:cs typeface="+mn-cs"/>
                      </a:endParaRPr>
                    </a:p>
                    <a:p>
                      <a:endParaRPr lang="en-GB" sz="1000" kern="1200" dirty="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Immagine 5" descr="logo mod 2.bmp"/>
          <p:cNvPicPr>
            <a:picLocks noChangeAspect="1"/>
          </p:cNvPicPr>
          <p:nvPr/>
        </p:nvPicPr>
        <p:blipFill>
          <a:blip r:embed="rId3"/>
          <a:srcRect/>
          <a:stretch>
            <a:fillRect/>
          </a:stretch>
        </p:blipFill>
        <p:spPr bwMode="auto">
          <a:xfrm>
            <a:off x="179388" y="2492375"/>
            <a:ext cx="1481137" cy="1798638"/>
          </a:xfrm>
          <a:prstGeom prst="rect">
            <a:avLst/>
          </a:prstGeom>
          <a:noFill/>
          <a:ln w="9525">
            <a:noFill/>
            <a:miter lim="800000"/>
            <a:headEnd/>
            <a:tailEnd/>
          </a:ln>
        </p:spPr>
      </p:pic>
      <p:sp>
        <p:nvSpPr>
          <p:cNvPr id="151555" name="Titolo 3"/>
          <p:cNvSpPr>
            <a:spLocks noGrp="1"/>
          </p:cNvSpPr>
          <p:nvPr>
            <p:ph type="ctrTitle" idx="4294967295"/>
          </p:nvPr>
        </p:nvSpPr>
        <p:spPr>
          <a:xfrm>
            <a:off x="1476375" y="2997200"/>
            <a:ext cx="7524750" cy="1000125"/>
          </a:xfrm>
        </p:spPr>
        <p:txBody>
          <a:bodyPr/>
          <a:lstStyle/>
          <a:p>
            <a:pPr eaLnBrk="1" hangingPunct="1"/>
            <a:r>
              <a:rPr lang="it-IT" sz="2000" smtClean="0">
                <a:solidFill>
                  <a:schemeClr val="accent1"/>
                </a:solidFill>
              </a:rPr>
              <a:t/>
            </a:r>
            <a:br>
              <a:rPr lang="it-IT" sz="2000" smtClean="0">
                <a:solidFill>
                  <a:schemeClr val="accent1"/>
                </a:solidFill>
              </a:rPr>
            </a:br>
            <a:r>
              <a:rPr lang="it-IT" sz="2000" smtClean="0">
                <a:solidFill>
                  <a:schemeClr val="accent1"/>
                </a:solidFill>
              </a:rPr>
              <a:t/>
            </a:r>
            <a:br>
              <a:rPr lang="it-IT" sz="2000" smtClean="0">
                <a:solidFill>
                  <a:schemeClr val="accent1"/>
                </a:solidFill>
              </a:rPr>
            </a:br>
            <a:r>
              <a:rPr lang="it-IT" sz="2000" smtClean="0">
                <a:solidFill>
                  <a:schemeClr val="accent1"/>
                </a:solidFill>
              </a:rPr>
              <a:t/>
            </a:r>
            <a:br>
              <a:rPr lang="it-IT" sz="2000" smtClean="0">
                <a:solidFill>
                  <a:schemeClr val="accent1"/>
                </a:solidFill>
              </a:rPr>
            </a:br>
            <a:r>
              <a:rPr lang="it-IT" sz="2000" smtClean="0">
                <a:solidFill>
                  <a:schemeClr val="accent1"/>
                </a:solidFill>
              </a:rPr>
              <a:t/>
            </a:r>
            <a:br>
              <a:rPr lang="it-IT" sz="2000" smtClean="0">
                <a:solidFill>
                  <a:schemeClr val="accent1"/>
                </a:solidFill>
              </a:rPr>
            </a:br>
            <a:r>
              <a:rPr lang="it-IT" sz="2000" smtClean="0">
                <a:solidFill>
                  <a:schemeClr val="accent1"/>
                </a:solidFill>
              </a:rPr>
              <a:t/>
            </a:r>
            <a:br>
              <a:rPr lang="it-IT" sz="2000" smtClean="0">
                <a:solidFill>
                  <a:schemeClr val="accent1"/>
                </a:solidFill>
              </a:rPr>
            </a:br>
            <a:r>
              <a:rPr lang="it-IT" sz="3200" b="1" smtClean="0">
                <a:solidFill>
                  <a:schemeClr val="accent1"/>
                </a:solidFill>
              </a:rPr>
              <a:t>S</a:t>
            </a:r>
            <a:r>
              <a:rPr lang="it-IT" sz="2000" smtClean="0">
                <a:solidFill>
                  <a:schemeClr val="accent1"/>
                </a:solidFill>
              </a:rPr>
              <a:t>ISTEMA </a:t>
            </a:r>
            <a:r>
              <a:rPr lang="it-IT" sz="3200" b="1" smtClean="0">
                <a:solidFill>
                  <a:schemeClr val="accent1"/>
                </a:solidFill>
              </a:rPr>
              <a:t>I</a:t>
            </a:r>
            <a:r>
              <a:rPr lang="it-IT" sz="2000" smtClean="0">
                <a:solidFill>
                  <a:schemeClr val="accent1"/>
                </a:solidFill>
              </a:rPr>
              <a:t>NTEGRATO di </a:t>
            </a:r>
            <a:r>
              <a:rPr lang="it-IT" sz="3200" b="1" smtClean="0">
                <a:solidFill>
                  <a:schemeClr val="accent1"/>
                </a:solidFill>
              </a:rPr>
              <a:t>L</a:t>
            </a:r>
            <a:r>
              <a:rPr lang="it-IT" sz="2000" smtClean="0">
                <a:solidFill>
                  <a:schemeClr val="accent1"/>
                </a:solidFill>
              </a:rPr>
              <a:t>ABORATORI per l’</a:t>
            </a:r>
            <a:r>
              <a:rPr lang="it-IT" sz="3200" b="1" smtClean="0">
                <a:solidFill>
                  <a:schemeClr val="accent1"/>
                </a:solidFill>
              </a:rPr>
              <a:t>A</a:t>
            </a:r>
            <a:r>
              <a:rPr lang="it-IT" sz="2000" smtClean="0">
                <a:solidFill>
                  <a:schemeClr val="accent1"/>
                </a:solidFill>
              </a:rPr>
              <a:t>MBIENTE</a:t>
            </a:r>
            <a:br>
              <a:rPr lang="it-IT" sz="2000" smtClean="0">
                <a:solidFill>
                  <a:schemeClr val="accent1"/>
                </a:solidFill>
              </a:rPr>
            </a:br>
            <a:endParaRPr lang="it-IT" sz="2000" smtClean="0">
              <a:solidFill>
                <a:schemeClr val="accent1"/>
              </a:solidFill>
            </a:endParaRPr>
          </a:p>
        </p:txBody>
      </p:sp>
      <p:pic>
        <p:nvPicPr>
          <p:cNvPr id="8" name="Immagine 7"/>
          <p:cNvPicPr/>
          <p:nvPr/>
        </p:nvPicPr>
        <p:blipFill>
          <a:blip r:embed="rId4" cstate="print">
            <a:extLst/>
          </a:blip>
          <a:srcRect/>
          <a:stretch>
            <a:fillRect/>
          </a:stretch>
        </p:blipFill>
        <p:spPr bwMode="auto">
          <a:xfrm>
            <a:off x="1763688" y="337320"/>
            <a:ext cx="6027763" cy="111058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151557" name="Rettangolo 8"/>
          <p:cNvSpPr>
            <a:spLocks noChangeArrowheads="1"/>
          </p:cNvSpPr>
          <p:nvPr/>
        </p:nvSpPr>
        <p:spPr bwMode="auto">
          <a:xfrm>
            <a:off x="2635250" y="1989138"/>
            <a:ext cx="4284663" cy="739775"/>
          </a:xfrm>
          <a:prstGeom prst="rect">
            <a:avLst/>
          </a:prstGeom>
          <a:noFill/>
          <a:ln w="9525">
            <a:noFill/>
            <a:miter lim="800000"/>
            <a:headEnd/>
            <a:tailEnd/>
          </a:ln>
        </p:spPr>
        <p:txBody>
          <a:bodyPr>
            <a:spAutoFit/>
          </a:bodyPr>
          <a:lstStyle/>
          <a:p>
            <a:pPr algn="ctr"/>
            <a:r>
              <a:rPr lang="it-IT" sz="700" b="1">
                <a:latin typeface="Georgia" pitchFamily="18" charset="0"/>
              </a:rPr>
              <a:t>PROGRAMMA OPERATIVO NAZIONALE RICERCA E COMPETIVITA’ PER LE REGIONI DELLA CONVERGENZA - 2007/2013 - CCI: 2007IT161PO006</a:t>
            </a:r>
            <a:endParaRPr lang="en-GB" sz="700">
              <a:latin typeface="Georgia" pitchFamily="18" charset="0"/>
            </a:endParaRPr>
          </a:p>
          <a:p>
            <a:pPr algn="ctr"/>
            <a:r>
              <a:rPr lang="it-IT" sz="700">
                <a:latin typeface="Georgia" pitchFamily="18" charset="0"/>
              </a:rPr>
              <a:t>ASSE I: “SOSTEGNO AI MUTAMENTI STRUTTURALI”</a:t>
            </a:r>
            <a:endParaRPr lang="en-GB" sz="700">
              <a:latin typeface="Georgia" pitchFamily="18" charset="0"/>
            </a:endParaRPr>
          </a:p>
          <a:p>
            <a:pPr algn="ctr"/>
            <a:r>
              <a:rPr lang="it-IT" sz="700">
                <a:latin typeface="Georgia" pitchFamily="18" charset="0"/>
              </a:rPr>
              <a:t>OBIETTIVO OPERATIVO 4.1.1.4. “POTENZIAMENTO DELLE STRUTTURE E DELLE DOTAZIONI SCIENTIFICHE E TECNOLOGICHE”</a:t>
            </a:r>
            <a:endParaRPr lang="en-GB" sz="700">
              <a:latin typeface="Georgia" pitchFamily="18" charset="0"/>
            </a:endParaRPr>
          </a:p>
          <a:p>
            <a:pPr algn="ctr"/>
            <a:r>
              <a:rPr lang="it-IT" sz="700">
                <a:latin typeface="Georgia" pitchFamily="18" charset="0"/>
              </a:rPr>
              <a:t>I AZIONE: “RAFFORZAMENTO STRUTTURALE”</a:t>
            </a:r>
            <a:endParaRPr lang="en-GB" sz="700">
              <a:latin typeface="Georgia" pitchFamily="18" charset="0"/>
            </a:endParaRPr>
          </a:p>
        </p:txBody>
      </p:sp>
      <p:sp>
        <p:nvSpPr>
          <p:cNvPr id="151558" name="Rettangolo 9"/>
          <p:cNvSpPr>
            <a:spLocks noChangeArrowheads="1"/>
          </p:cNvSpPr>
          <p:nvPr/>
        </p:nvSpPr>
        <p:spPr bwMode="auto">
          <a:xfrm>
            <a:off x="7604125" y="4797425"/>
            <a:ext cx="1339850" cy="276225"/>
          </a:xfrm>
          <a:prstGeom prst="rect">
            <a:avLst/>
          </a:prstGeom>
          <a:noFill/>
          <a:ln w="9525">
            <a:noFill/>
            <a:miter lim="800000"/>
            <a:headEnd/>
            <a:tailEnd/>
          </a:ln>
        </p:spPr>
        <p:txBody>
          <a:bodyPr wrap="none">
            <a:spAutoFit/>
          </a:bodyPr>
          <a:lstStyle/>
          <a:p>
            <a:pPr algn="ctr"/>
            <a:r>
              <a:rPr lang="it-IT" sz="1200" b="1" i="1">
                <a:latin typeface="Georgia" pitchFamily="18" charset="0"/>
              </a:rPr>
              <a:t>PONa3_00341</a:t>
            </a:r>
            <a:endParaRPr lang="en-GB" sz="1200" b="1" i="1">
              <a:latin typeface="Georgia" pitchFamily="18" charset="0"/>
            </a:endParaRPr>
          </a:p>
        </p:txBody>
      </p:sp>
      <p:sp>
        <p:nvSpPr>
          <p:cNvPr id="151559" name="Rettangolo 10"/>
          <p:cNvSpPr>
            <a:spLocks noChangeArrowheads="1"/>
          </p:cNvSpPr>
          <p:nvPr/>
        </p:nvSpPr>
        <p:spPr bwMode="auto">
          <a:xfrm>
            <a:off x="293688" y="4652963"/>
            <a:ext cx="2117725" cy="461962"/>
          </a:xfrm>
          <a:prstGeom prst="rect">
            <a:avLst/>
          </a:prstGeom>
          <a:noFill/>
          <a:ln w="9525">
            <a:noFill/>
            <a:miter lim="800000"/>
            <a:headEnd/>
            <a:tailEnd/>
          </a:ln>
        </p:spPr>
        <p:txBody>
          <a:bodyPr wrap="none">
            <a:spAutoFit/>
          </a:bodyPr>
          <a:lstStyle/>
          <a:p>
            <a:pPr algn="ctr"/>
            <a:r>
              <a:rPr lang="it-IT" sz="1200" b="1" i="1">
                <a:latin typeface="Georgia" pitchFamily="18" charset="0"/>
              </a:rPr>
              <a:t>Responsabile scientifico</a:t>
            </a:r>
          </a:p>
          <a:p>
            <a:pPr algn="ctr"/>
            <a:r>
              <a:rPr lang="it-IT" sz="1200" b="1" i="1">
                <a:latin typeface="Georgia" pitchFamily="18" charset="0"/>
              </a:rPr>
              <a:t>Prof. Pasquale Versace</a:t>
            </a:r>
            <a:endParaRPr lang="en-GB" sz="1200" b="1" i="1">
              <a:latin typeface="Georgia" pitchFamily="18" charset="0"/>
            </a:endParaRPr>
          </a:p>
        </p:txBody>
      </p:sp>
      <p:pic>
        <p:nvPicPr>
          <p:cNvPr id="151560" name="Immagine 9"/>
          <p:cNvPicPr>
            <a:picLocks noChangeAspect="1"/>
          </p:cNvPicPr>
          <p:nvPr/>
        </p:nvPicPr>
        <p:blipFill>
          <a:blip r:embed="rId5"/>
          <a:srcRect/>
          <a:stretch>
            <a:fillRect/>
          </a:stretch>
        </p:blipFill>
        <p:spPr bwMode="auto">
          <a:xfrm>
            <a:off x="3563938" y="3860800"/>
            <a:ext cx="2433637" cy="738188"/>
          </a:xfrm>
          <a:prstGeom prst="rect">
            <a:avLst/>
          </a:prstGeom>
          <a:noFill/>
          <a:ln w="9525">
            <a:noFill/>
            <a:miter lim="800000"/>
            <a:headEnd/>
            <a:tailEnd/>
          </a:ln>
        </p:spPr>
      </p:pic>
      <p:sp>
        <p:nvSpPr>
          <p:cNvPr id="11" name="Sottotitolo 2"/>
          <p:cNvSpPr>
            <a:spLocks noGrp="1"/>
          </p:cNvSpPr>
          <p:nvPr>
            <p:ph type="subTitle" idx="4294967295"/>
          </p:nvPr>
        </p:nvSpPr>
        <p:spPr>
          <a:xfrm>
            <a:off x="1476375" y="5300663"/>
            <a:ext cx="6400800" cy="985837"/>
          </a:xfrm>
        </p:spPr>
        <p:txBody>
          <a:bodyPr>
            <a:normAutofit fontScale="85000" lnSpcReduction="20000"/>
          </a:bodyPr>
          <a:lstStyle/>
          <a:p>
            <a:pPr marL="0" indent="0" algn="ctr" eaLnBrk="1" hangingPunct="1">
              <a:buFont typeface="Wingdings 2" pitchFamily="18" charset="2"/>
              <a:buNone/>
              <a:defRPr/>
            </a:pPr>
            <a:r>
              <a:rPr lang="en-GB" sz="1600" b="1" cap="all" spc="250" dirty="0">
                <a:solidFill>
                  <a:schemeClr val="tx2"/>
                </a:solidFill>
              </a:rPr>
              <a:t>EVENTO </a:t>
            </a:r>
            <a:r>
              <a:rPr lang="en-GB" sz="1600" b="1" cap="all" spc="250" dirty="0" smtClean="0">
                <a:solidFill>
                  <a:schemeClr val="tx2"/>
                </a:solidFill>
              </a:rPr>
              <a:t>ANNUALE</a:t>
            </a:r>
          </a:p>
          <a:p>
            <a:pPr marL="0" indent="0" algn="ctr" eaLnBrk="1" hangingPunct="1">
              <a:buFont typeface="Wingdings 2" pitchFamily="18" charset="2"/>
              <a:buNone/>
              <a:defRPr/>
            </a:pPr>
            <a:r>
              <a:rPr lang="en-GB" sz="1600" b="1" cap="all" spc="250" dirty="0" smtClean="0">
                <a:solidFill>
                  <a:schemeClr val="tx2"/>
                </a:solidFill>
              </a:rPr>
              <a:t>PON RICERCA E COMPETITIVITÀ 2007-2013</a:t>
            </a:r>
          </a:p>
          <a:p>
            <a:pPr marL="0" indent="0" algn="ctr" eaLnBrk="1" hangingPunct="1">
              <a:buFont typeface="Wingdings 2" pitchFamily="18" charset="2"/>
              <a:buNone/>
              <a:defRPr/>
            </a:pPr>
            <a:r>
              <a:rPr lang="en-GB" sz="1600" b="1" cap="all" spc="250" dirty="0" smtClean="0">
                <a:solidFill>
                  <a:schemeClr val="tx2"/>
                </a:solidFill>
              </a:rPr>
              <a:t>“</a:t>
            </a:r>
            <a:r>
              <a:rPr lang="en-GB" sz="1600" b="1" cap="all" spc="250" dirty="0">
                <a:solidFill>
                  <a:schemeClr val="tx2"/>
                </a:solidFill>
              </a:rPr>
              <a:t>PARLIAMO DI RISULTATI”</a:t>
            </a:r>
          </a:p>
          <a:p>
            <a:pPr marL="0" indent="0" algn="ctr" eaLnBrk="1" hangingPunct="1">
              <a:buFont typeface="Wingdings 2" pitchFamily="18" charset="2"/>
              <a:buNone/>
              <a:defRPr/>
            </a:pPr>
            <a:r>
              <a:rPr lang="en-GB" sz="1600" b="1" cap="all" spc="250" dirty="0">
                <a:solidFill>
                  <a:schemeClr val="tx2"/>
                </a:solidFill>
              </a:rPr>
              <a:t>Napoli  16 </a:t>
            </a:r>
            <a:r>
              <a:rPr lang="en-GB" sz="1600" b="1" cap="all" spc="250" dirty="0" err="1">
                <a:solidFill>
                  <a:schemeClr val="tx2"/>
                </a:solidFill>
              </a:rPr>
              <a:t>Novembre</a:t>
            </a:r>
            <a:r>
              <a:rPr lang="en-GB" sz="1600" b="1" cap="all" spc="250" dirty="0">
                <a:solidFill>
                  <a:schemeClr val="tx2"/>
                </a:solidFill>
              </a:rPr>
              <a:t> 2012</a:t>
            </a:r>
          </a:p>
        </p:txBody>
      </p:sp>
      <p:sp>
        <p:nvSpPr>
          <p:cNvPr id="151562" name="Text Box 10"/>
          <p:cNvSpPr txBox="1">
            <a:spLocks noChangeArrowheads="1"/>
          </p:cNvSpPr>
          <p:nvPr/>
        </p:nvSpPr>
        <p:spPr bwMode="auto">
          <a:xfrm>
            <a:off x="827088" y="1557338"/>
            <a:ext cx="7559675" cy="1555750"/>
          </a:xfrm>
          <a:prstGeom prst="rect">
            <a:avLst/>
          </a:prstGeom>
          <a:noFill/>
          <a:ln w="9525">
            <a:noFill/>
            <a:miter lim="800000"/>
            <a:headEnd/>
            <a:tailEnd/>
          </a:ln>
          <a:effectLst/>
        </p:spPr>
        <p:txBody>
          <a:bodyPr>
            <a:spAutoFit/>
          </a:bodyPr>
          <a:lstStyle/>
          <a:p>
            <a:pPr algn="ctr">
              <a:spcBef>
                <a:spcPct val="50000"/>
              </a:spcBef>
            </a:pPr>
            <a:r>
              <a:rPr lang="it-IT" sz="9600" b="1">
                <a:solidFill>
                  <a:srgbClr val="FF0000"/>
                </a:solidFill>
                <a:latin typeface="Comic Sans MS" pitchFamily="66" charset="0"/>
              </a:rPr>
              <a:t>Grazie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1562"/>
                                        </p:tgtEl>
                                        <p:attrNameLst>
                                          <p:attrName>style.visibility</p:attrName>
                                        </p:attrNameLst>
                                      </p:cBhvr>
                                      <p:to>
                                        <p:strVal val="visible"/>
                                      </p:to>
                                    </p:set>
                                    <p:anim calcmode="discrete" valueType="clr">
                                      <p:cBhvr override="childStyle">
                                        <p:cTn id="7" dur="80"/>
                                        <p:tgtEl>
                                          <p:spTgt spid="1515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1562"/>
                                        </p:tgtEl>
                                        <p:attrNameLst>
                                          <p:attrName>fillcolor</p:attrName>
                                        </p:attrNameLst>
                                      </p:cBhvr>
                                      <p:tavLst>
                                        <p:tav tm="0">
                                          <p:val>
                                            <p:clrVal>
                                              <a:schemeClr val="accent2"/>
                                            </p:clrVal>
                                          </p:val>
                                        </p:tav>
                                        <p:tav tm="50000">
                                          <p:val>
                                            <p:clrVal>
                                              <a:schemeClr val="hlink"/>
                                            </p:clrVal>
                                          </p:val>
                                        </p:tav>
                                      </p:tavLst>
                                    </p:anim>
                                    <p:set>
                                      <p:cBhvr>
                                        <p:cTn id="9" dur="80"/>
                                        <p:tgtEl>
                                          <p:spTgt spid="1515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olo 1"/>
          <p:cNvSpPr>
            <a:spLocks noGrp="1"/>
          </p:cNvSpPr>
          <p:nvPr>
            <p:ph type="title" idx="4294967295"/>
          </p:nvPr>
        </p:nvSpPr>
        <p:spPr>
          <a:xfrm>
            <a:off x="250825" y="654050"/>
            <a:ext cx="8283575" cy="758825"/>
          </a:xfrm>
        </p:spPr>
        <p:txBody>
          <a:bodyPr/>
          <a:lstStyle/>
          <a:p>
            <a:pPr eaLnBrk="1" hangingPunct="1"/>
            <a:r>
              <a:rPr lang="en-US" smtClean="0"/>
              <a:t>Obiettivi del progetto</a:t>
            </a:r>
          </a:p>
        </p:txBody>
      </p:sp>
      <p:sp>
        <p:nvSpPr>
          <p:cNvPr id="3" name="Segnaposto contenuto 2"/>
          <p:cNvSpPr>
            <a:spLocks noGrp="1"/>
          </p:cNvSpPr>
          <p:nvPr>
            <p:ph sz="quarter" idx="4294967295"/>
          </p:nvPr>
        </p:nvSpPr>
        <p:spPr>
          <a:xfrm>
            <a:off x="323850" y="1412875"/>
            <a:ext cx="8504238" cy="4895850"/>
          </a:xfrm>
        </p:spPr>
        <p:txBody>
          <a:bodyPr>
            <a:normAutofit/>
          </a:bodyPr>
          <a:lstStyle/>
          <a:p>
            <a:pPr marL="0" indent="0" algn="just" eaLnBrk="1" hangingPunct="1">
              <a:lnSpc>
                <a:spcPct val="80000"/>
              </a:lnSpc>
              <a:buFont typeface="Wingdings 2" pitchFamily="18" charset="2"/>
              <a:buNone/>
            </a:pPr>
            <a:r>
              <a:rPr lang="en-US" sz="2400" b="1" smtClean="0">
                <a:solidFill>
                  <a:schemeClr val="hlink"/>
                </a:solidFill>
              </a:rPr>
              <a:t>Realizzare </a:t>
            </a:r>
            <a:r>
              <a:rPr lang="it-IT" sz="2400" b="1" smtClean="0">
                <a:solidFill>
                  <a:schemeClr val="hlink"/>
                </a:solidFill>
              </a:rPr>
              <a:t>un sistema integrato di laboratori e infrastrutture di ricerca per l’erogazione di servizi scientifici e tecnologici dedicati al monitoraggio, al controllo e alla tutela dell’ambiente</a:t>
            </a:r>
            <a:endParaRPr lang="en-US" sz="1800" smtClean="0"/>
          </a:p>
          <a:p>
            <a:pPr marL="0" indent="0" eaLnBrk="1" hangingPunct="1">
              <a:lnSpc>
                <a:spcPct val="80000"/>
              </a:lnSpc>
              <a:buFont typeface="Wingdings 2" pitchFamily="18" charset="2"/>
              <a:buNone/>
            </a:pPr>
            <a:endParaRPr lang="en-US" sz="1800" smtClean="0"/>
          </a:p>
          <a:p>
            <a:pPr marL="0" indent="0" eaLnBrk="1" hangingPunct="1">
              <a:lnSpc>
                <a:spcPct val="80000"/>
              </a:lnSpc>
              <a:buFont typeface="Wingdings 2" pitchFamily="18" charset="2"/>
              <a:buNone/>
            </a:pPr>
            <a:r>
              <a:rPr lang="it-IT" sz="2000" b="1" smtClean="0"/>
              <a:t>razionalizzare e rendere più efficiente la rete dei laboratori</a:t>
            </a:r>
            <a:r>
              <a:rPr lang="it-IT" sz="2000" smtClean="0"/>
              <a:t> esistenti;</a:t>
            </a:r>
          </a:p>
          <a:p>
            <a:pPr marL="0" indent="0" eaLnBrk="1" hangingPunct="1">
              <a:lnSpc>
                <a:spcPct val="80000"/>
              </a:lnSpc>
              <a:buFont typeface="Wingdings 2" pitchFamily="18" charset="2"/>
              <a:buNone/>
            </a:pPr>
            <a:endParaRPr lang="it-IT" sz="2000" smtClean="0"/>
          </a:p>
          <a:p>
            <a:pPr marL="0" indent="0" eaLnBrk="1" hangingPunct="1">
              <a:lnSpc>
                <a:spcPct val="80000"/>
              </a:lnSpc>
              <a:buFont typeface="Wingdings 2" pitchFamily="18" charset="2"/>
              <a:buNone/>
            </a:pPr>
            <a:r>
              <a:rPr lang="it-IT" sz="2000" b="1" smtClean="0"/>
              <a:t>migliorare la quantità e la qualità delle attrezzature scientifiche</a:t>
            </a:r>
            <a:r>
              <a:rPr lang="it-IT" sz="2000" smtClean="0"/>
              <a:t>;</a:t>
            </a:r>
          </a:p>
          <a:p>
            <a:pPr marL="0" indent="0" eaLnBrk="1" hangingPunct="1">
              <a:lnSpc>
                <a:spcPct val="80000"/>
              </a:lnSpc>
              <a:buFont typeface="Wingdings 2" pitchFamily="18" charset="2"/>
              <a:buNone/>
            </a:pPr>
            <a:endParaRPr lang="it-IT" sz="2000" smtClean="0"/>
          </a:p>
          <a:p>
            <a:pPr marL="0" indent="0" eaLnBrk="1" hangingPunct="1">
              <a:lnSpc>
                <a:spcPct val="80000"/>
              </a:lnSpc>
              <a:buFont typeface="Wingdings 2" pitchFamily="18" charset="2"/>
              <a:buNone/>
            </a:pPr>
            <a:r>
              <a:rPr lang="it-IT" sz="2000" b="1" smtClean="0"/>
              <a:t>consolidare e approfondire le attività di ricerca</a:t>
            </a:r>
            <a:r>
              <a:rPr lang="it-IT" sz="2000" smtClean="0"/>
              <a:t> nel settore ambientale;</a:t>
            </a:r>
          </a:p>
          <a:p>
            <a:pPr marL="0" indent="0" eaLnBrk="1" hangingPunct="1">
              <a:lnSpc>
                <a:spcPct val="80000"/>
              </a:lnSpc>
              <a:buFont typeface="Wingdings 2" pitchFamily="18" charset="2"/>
              <a:buNone/>
            </a:pPr>
            <a:endParaRPr lang="it-IT" sz="2000" smtClean="0"/>
          </a:p>
          <a:p>
            <a:pPr marL="0" indent="0" eaLnBrk="1" hangingPunct="1">
              <a:lnSpc>
                <a:spcPct val="80000"/>
              </a:lnSpc>
              <a:buFont typeface="Wingdings 2" pitchFamily="18" charset="2"/>
              <a:buNone/>
            </a:pPr>
            <a:r>
              <a:rPr lang="it-IT" sz="2000" smtClean="0"/>
              <a:t>favorire l’ulteriore </a:t>
            </a:r>
            <a:r>
              <a:rPr lang="it-IT" sz="2000" b="1" smtClean="0"/>
              <a:t>aggregazione tra gruppi di ricerca</a:t>
            </a:r>
            <a:r>
              <a:rPr lang="it-IT" sz="2000" smtClean="0"/>
              <a:t> e laboratori afferenti a diversi Dipartimenti e/o settori scientifici;</a:t>
            </a:r>
          </a:p>
        </p:txBody>
      </p:sp>
      <p:pic>
        <p:nvPicPr>
          <p:cNvPr id="4" name="Immagine 3" descr="logo mod 2.bmp"/>
          <p:cNvPicPr>
            <a:picLocks noChangeAspect="1"/>
          </p:cNvPicPr>
          <p:nvPr/>
        </p:nvPicPr>
        <p:blipFill>
          <a:blip r:embed="rId3"/>
          <a:srcRect/>
          <a:stretch>
            <a:fillRect/>
          </a:stretch>
        </p:blipFill>
        <p:spPr bwMode="auto">
          <a:xfrm>
            <a:off x="8550275" y="0"/>
            <a:ext cx="593725" cy="722313"/>
          </a:xfrm>
          <a:prstGeom prst="rect">
            <a:avLst/>
          </a:prstGeom>
          <a:noFill/>
          <a:ln w="3175">
            <a:solidFill>
              <a:srgbClr val="6BA42C"/>
            </a:solidFill>
            <a:miter lim="800000"/>
            <a:headEnd/>
            <a:tailEnd/>
          </a:ln>
          <a:effectLst>
            <a:outerShdw blurRad="50800" dist="38100" dir="8100000" algn="tr" rotWithShape="0">
              <a:prstClr val="black">
                <a:alpha val="40000"/>
              </a:prstClr>
            </a:outerShdw>
          </a:effectLst>
        </p:spPr>
      </p:pic>
      <p:sp>
        <p:nvSpPr>
          <p:cNvPr id="20484" name="CasellaDiTesto 6"/>
          <p:cNvSpPr txBox="1">
            <a:spLocks noChangeArrowheads="1"/>
          </p:cNvSpPr>
          <p:nvPr/>
        </p:nvSpPr>
        <p:spPr bwMode="auto">
          <a:xfrm>
            <a:off x="142875" y="6402388"/>
            <a:ext cx="3786188" cy="277812"/>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pic>
        <p:nvPicPr>
          <p:cNvPr id="6" name="Immagine 5"/>
          <p:cNvPicPr>
            <a:picLocks noChangeAspect="1"/>
          </p:cNvPicPr>
          <p:nvPr/>
        </p:nvPicPr>
        <p:blipFill>
          <a:blip r:embed="rId4"/>
          <a:stretch>
            <a:fillRect/>
          </a:stretch>
        </p:blipFill>
        <p:spPr>
          <a:xfrm>
            <a:off x="0" y="0"/>
            <a:ext cx="3505200" cy="717550"/>
          </a:xfrm>
          <a:prstGeom prst="rect">
            <a:avLst/>
          </a:prstGeom>
          <a:ln w="3175">
            <a:solidFill>
              <a:srgbClr val="6BA42C"/>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olo 1"/>
          <p:cNvSpPr>
            <a:spLocks noGrp="1"/>
          </p:cNvSpPr>
          <p:nvPr>
            <p:ph type="title" idx="4294967295"/>
          </p:nvPr>
        </p:nvSpPr>
        <p:spPr>
          <a:xfrm>
            <a:off x="250825" y="654050"/>
            <a:ext cx="8283575" cy="758825"/>
          </a:xfrm>
        </p:spPr>
        <p:txBody>
          <a:bodyPr/>
          <a:lstStyle/>
          <a:p>
            <a:r>
              <a:rPr lang="en-US"/>
              <a:t>Obiettivi del progetto</a:t>
            </a:r>
          </a:p>
        </p:txBody>
      </p:sp>
      <p:sp>
        <p:nvSpPr>
          <p:cNvPr id="3" name="Segnaposto contenuto 2"/>
          <p:cNvSpPr>
            <a:spLocks noGrp="1"/>
          </p:cNvSpPr>
          <p:nvPr>
            <p:ph sz="quarter" idx="4294967295"/>
          </p:nvPr>
        </p:nvSpPr>
        <p:spPr>
          <a:xfrm>
            <a:off x="323850" y="1773238"/>
            <a:ext cx="8504238" cy="4392612"/>
          </a:xfrm>
        </p:spPr>
        <p:txBody>
          <a:bodyPr>
            <a:normAutofit/>
          </a:bodyPr>
          <a:lstStyle/>
          <a:p>
            <a:pPr marL="0" indent="0">
              <a:lnSpc>
                <a:spcPct val="80000"/>
              </a:lnSpc>
              <a:buFont typeface="Wingdings 2" pitchFamily="18" charset="2"/>
              <a:buNone/>
            </a:pPr>
            <a:r>
              <a:rPr lang="it-IT" sz="2000"/>
              <a:t>sviluppare ulteriormente il </a:t>
            </a:r>
            <a:r>
              <a:rPr lang="it-IT" sz="2000" b="1"/>
              <a:t>trasferimento tecnologico</a:t>
            </a:r>
            <a:r>
              <a:rPr lang="it-IT" sz="2000"/>
              <a:t> e delle conoscenze;</a:t>
            </a:r>
          </a:p>
          <a:p>
            <a:pPr marL="0" indent="0">
              <a:lnSpc>
                <a:spcPct val="80000"/>
              </a:lnSpc>
              <a:buFont typeface="Wingdings 2" pitchFamily="18" charset="2"/>
              <a:buNone/>
            </a:pPr>
            <a:endParaRPr lang="it-IT" sz="2000"/>
          </a:p>
          <a:p>
            <a:pPr marL="0" indent="0">
              <a:lnSpc>
                <a:spcPct val="80000"/>
              </a:lnSpc>
              <a:buFont typeface="Wingdings 2" pitchFamily="18" charset="2"/>
              <a:buNone/>
            </a:pPr>
            <a:r>
              <a:rPr lang="it-IT" sz="2000"/>
              <a:t>incentivare gli scambi e il potenziamento della rete di </a:t>
            </a:r>
            <a:r>
              <a:rPr lang="it-IT" sz="2000" b="1"/>
              <a:t>collaborazioni stabili</a:t>
            </a:r>
            <a:r>
              <a:rPr lang="it-IT" sz="2000"/>
              <a:t> a livello locale, nazionale e internazionale;</a:t>
            </a:r>
          </a:p>
          <a:p>
            <a:pPr marL="0" indent="0">
              <a:lnSpc>
                <a:spcPct val="80000"/>
              </a:lnSpc>
              <a:buFont typeface="Wingdings 2" pitchFamily="18" charset="2"/>
              <a:buNone/>
            </a:pPr>
            <a:endParaRPr lang="it-IT" sz="2000"/>
          </a:p>
          <a:p>
            <a:pPr marL="0" indent="0">
              <a:lnSpc>
                <a:spcPct val="80000"/>
              </a:lnSpc>
              <a:buFont typeface="Wingdings 2" pitchFamily="18" charset="2"/>
              <a:buNone/>
            </a:pPr>
            <a:r>
              <a:rPr lang="it-IT" sz="2000" b="1"/>
              <a:t>rinnovare l’offerta formativa</a:t>
            </a:r>
            <a:r>
              <a:rPr lang="it-IT" sz="2000"/>
              <a:t> magistrale e post laurea, attraverso le scuole di Dottorato, i master di secondo livello, l’aggiornamento professionale, il life-long learning;</a:t>
            </a:r>
          </a:p>
          <a:p>
            <a:pPr marL="0" indent="0">
              <a:lnSpc>
                <a:spcPct val="80000"/>
              </a:lnSpc>
            </a:pPr>
            <a:endParaRPr lang="it-IT" sz="2000"/>
          </a:p>
          <a:p>
            <a:pPr marL="0" indent="0">
              <a:lnSpc>
                <a:spcPct val="80000"/>
              </a:lnSpc>
              <a:buFont typeface="Wingdings 2" pitchFamily="18" charset="2"/>
              <a:buNone/>
            </a:pPr>
            <a:r>
              <a:rPr lang="it-IT" sz="2000"/>
              <a:t>incrementare la </a:t>
            </a:r>
            <a:r>
              <a:rPr lang="it-IT" sz="2000" b="1"/>
              <a:t>mobilità internazionale</a:t>
            </a:r>
            <a:r>
              <a:rPr lang="it-IT" sz="2000"/>
              <a:t> in ingresso e in uscita dei docenti e dei giovani studiosi;</a:t>
            </a:r>
          </a:p>
          <a:p>
            <a:pPr marL="0" indent="0">
              <a:lnSpc>
                <a:spcPct val="80000"/>
              </a:lnSpc>
            </a:pPr>
            <a:endParaRPr lang="it-IT" sz="2000"/>
          </a:p>
          <a:p>
            <a:pPr marL="0" indent="0">
              <a:lnSpc>
                <a:spcPct val="80000"/>
              </a:lnSpc>
              <a:buFont typeface="Wingdings 2" pitchFamily="18" charset="2"/>
              <a:buNone/>
            </a:pPr>
            <a:r>
              <a:rPr lang="it-IT" sz="2000"/>
              <a:t>incrementare nel medio periodo il </a:t>
            </a:r>
            <a:r>
              <a:rPr lang="it-IT" sz="2000" b="1"/>
              <a:t>potenziale di ricerca nel settore ambientale</a:t>
            </a:r>
            <a:r>
              <a:rPr lang="it-IT" sz="2000"/>
              <a:t>. </a:t>
            </a:r>
          </a:p>
        </p:txBody>
      </p:sp>
      <p:pic>
        <p:nvPicPr>
          <p:cNvPr id="4" name="Immagine 3" descr="logo mod 2.bmp"/>
          <p:cNvPicPr>
            <a:picLocks noChangeAspect="1"/>
          </p:cNvPicPr>
          <p:nvPr/>
        </p:nvPicPr>
        <p:blipFill>
          <a:blip r:embed="rId3"/>
          <a:srcRect/>
          <a:stretch>
            <a:fillRect/>
          </a:stretch>
        </p:blipFill>
        <p:spPr bwMode="auto">
          <a:xfrm>
            <a:off x="8550275" y="0"/>
            <a:ext cx="593725" cy="722313"/>
          </a:xfrm>
          <a:prstGeom prst="rect">
            <a:avLst/>
          </a:prstGeom>
          <a:noFill/>
          <a:ln w="3175">
            <a:solidFill>
              <a:srgbClr val="6BA42C"/>
            </a:solidFill>
            <a:miter lim="800000"/>
            <a:headEnd/>
            <a:tailEnd/>
          </a:ln>
          <a:effectLst>
            <a:outerShdw blurRad="50800" dist="38100" dir="8100000" algn="tr" rotWithShape="0">
              <a:prstClr val="black">
                <a:alpha val="40000"/>
              </a:prstClr>
            </a:outerShdw>
          </a:effectLst>
        </p:spPr>
      </p:pic>
      <p:sp>
        <p:nvSpPr>
          <p:cNvPr id="102405" name="CasellaDiTesto 6"/>
          <p:cNvSpPr txBox="1">
            <a:spLocks noChangeArrowheads="1"/>
          </p:cNvSpPr>
          <p:nvPr/>
        </p:nvSpPr>
        <p:spPr bwMode="auto">
          <a:xfrm>
            <a:off x="142875" y="6402388"/>
            <a:ext cx="3786188" cy="277812"/>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pic>
        <p:nvPicPr>
          <p:cNvPr id="6" name="Immagine 5"/>
          <p:cNvPicPr>
            <a:picLocks noChangeAspect="1"/>
          </p:cNvPicPr>
          <p:nvPr/>
        </p:nvPicPr>
        <p:blipFill>
          <a:blip r:embed="rId4"/>
          <a:stretch>
            <a:fillRect/>
          </a:stretch>
        </p:blipFill>
        <p:spPr>
          <a:xfrm>
            <a:off x="0" y="0"/>
            <a:ext cx="3505200" cy="717550"/>
          </a:xfrm>
          <a:prstGeom prst="rect">
            <a:avLst/>
          </a:prstGeom>
          <a:ln w="3175">
            <a:solidFill>
              <a:srgbClr val="6BA42C"/>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5"/>
          <p:cNvSpPr>
            <a:spLocks noGrp="1"/>
          </p:cNvSpPr>
          <p:nvPr>
            <p:ph type="title" idx="4294967295"/>
          </p:nvPr>
        </p:nvSpPr>
        <p:spPr>
          <a:xfrm>
            <a:off x="214313" y="582613"/>
            <a:ext cx="8534400" cy="758825"/>
          </a:xfrm>
        </p:spPr>
        <p:txBody>
          <a:bodyPr/>
          <a:lstStyle/>
          <a:p>
            <a:pPr eaLnBrk="1" hangingPunct="1"/>
            <a:r>
              <a:rPr lang="en-US" sz="3200" b="1" smtClean="0"/>
              <a:t>Macrosettori di ricerca</a:t>
            </a:r>
          </a:p>
        </p:txBody>
      </p:sp>
      <p:sp>
        <p:nvSpPr>
          <p:cNvPr id="28674" name="Rettangolo 8"/>
          <p:cNvSpPr>
            <a:spLocks noChangeArrowheads="1"/>
          </p:cNvSpPr>
          <p:nvPr/>
        </p:nvSpPr>
        <p:spPr bwMode="auto">
          <a:xfrm>
            <a:off x="395288" y="2133600"/>
            <a:ext cx="8280400" cy="2676525"/>
          </a:xfrm>
          <a:prstGeom prst="rect">
            <a:avLst/>
          </a:prstGeom>
          <a:noFill/>
          <a:ln w="9525">
            <a:noFill/>
            <a:miter lim="800000"/>
            <a:headEnd/>
            <a:tailEnd/>
          </a:ln>
        </p:spPr>
        <p:txBody>
          <a:bodyPr>
            <a:spAutoFit/>
          </a:bodyPr>
          <a:lstStyle/>
          <a:p>
            <a:pPr marL="528638" indent="-528638">
              <a:buFont typeface="Wingdings" pitchFamily="2" charset="2"/>
              <a:buChar char="Ø"/>
            </a:pPr>
            <a:r>
              <a:rPr lang="it-IT" sz="2400" b="1">
                <a:latin typeface="Georgia" pitchFamily="18" charset="0"/>
              </a:rPr>
              <a:t>Mitigazione dei rischi naturali</a:t>
            </a:r>
          </a:p>
          <a:p>
            <a:pPr marL="528638" indent="-528638">
              <a:buFont typeface="Wingdings" pitchFamily="2" charset="2"/>
              <a:buChar char="Ø"/>
            </a:pPr>
            <a:endParaRPr lang="it-IT" sz="2400">
              <a:latin typeface="Georgia" pitchFamily="18" charset="0"/>
            </a:endParaRPr>
          </a:p>
          <a:p>
            <a:pPr marL="528638" indent="-528638">
              <a:buFont typeface="Wingdings" pitchFamily="2" charset="2"/>
              <a:buChar char="Ø"/>
            </a:pPr>
            <a:r>
              <a:rPr lang="it-IT" sz="2400" b="1">
                <a:solidFill>
                  <a:schemeClr val="accent2"/>
                </a:solidFill>
                <a:latin typeface="Georgia" pitchFamily="18" charset="0"/>
              </a:rPr>
              <a:t>Caratterizzazione, trattamento e valorizzazione di inquinanti, reflui e rifiuti</a:t>
            </a:r>
          </a:p>
          <a:p>
            <a:pPr marL="528638" indent="-528638">
              <a:buFont typeface="Wingdings" pitchFamily="2" charset="2"/>
              <a:buChar char="Ø"/>
            </a:pPr>
            <a:endParaRPr lang="it-IT" sz="2400">
              <a:latin typeface="Georgia" pitchFamily="18" charset="0"/>
            </a:endParaRPr>
          </a:p>
          <a:p>
            <a:pPr marL="528638" indent="-528638">
              <a:buFont typeface="Wingdings" pitchFamily="2" charset="2"/>
              <a:buChar char="Ø"/>
            </a:pPr>
            <a:r>
              <a:rPr lang="it-IT" sz="2400" b="1">
                <a:solidFill>
                  <a:schemeClr val="tx2"/>
                </a:solidFill>
                <a:latin typeface="Georgia" pitchFamily="18" charset="0"/>
              </a:rPr>
              <a:t>Ecosistemi, biodiversità e relazioni tra ambiente e salute dell’uomo,</a:t>
            </a:r>
          </a:p>
        </p:txBody>
      </p:sp>
      <p:pic>
        <p:nvPicPr>
          <p:cNvPr id="7" name="Immagine 3" descr="logo mod 2.bmp"/>
          <p:cNvPicPr>
            <a:picLocks noChangeAspect="1"/>
          </p:cNvPicPr>
          <p:nvPr/>
        </p:nvPicPr>
        <p:blipFill>
          <a:blip r:embed="rId3"/>
          <a:srcRect/>
          <a:stretch>
            <a:fillRect/>
          </a:stretch>
        </p:blipFill>
        <p:spPr bwMode="auto">
          <a:xfrm>
            <a:off x="8550275" y="0"/>
            <a:ext cx="593725" cy="722313"/>
          </a:xfrm>
          <a:prstGeom prst="rect">
            <a:avLst/>
          </a:prstGeom>
          <a:noFill/>
          <a:ln w="3175">
            <a:solidFill>
              <a:srgbClr val="6BA42C"/>
            </a:solidFill>
            <a:miter lim="800000"/>
            <a:headEnd/>
            <a:tailEnd/>
          </a:ln>
          <a:effectLst>
            <a:outerShdw blurRad="50800" dist="38100" dir="8100000" algn="tr" rotWithShape="0">
              <a:prstClr val="black">
                <a:alpha val="40000"/>
              </a:prstClr>
            </a:outerShdw>
          </a:effectLst>
        </p:spPr>
      </p:pic>
      <p:sp>
        <p:nvSpPr>
          <p:cNvPr id="28676" name="CasellaDiTesto 6"/>
          <p:cNvSpPr txBox="1">
            <a:spLocks noChangeArrowheads="1"/>
          </p:cNvSpPr>
          <p:nvPr/>
        </p:nvSpPr>
        <p:spPr bwMode="auto">
          <a:xfrm>
            <a:off x="142875" y="6429375"/>
            <a:ext cx="3786188" cy="277813"/>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pic>
        <p:nvPicPr>
          <p:cNvPr id="9" name="Immagine 8"/>
          <p:cNvPicPr>
            <a:picLocks noChangeAspect="1"/>
          </p:cNvPicPr>
          <p:nvPr/>
        </p:nvPicPr>
        <p:blipFill>
          <a:blip r:embed="rId4"/>
          <a:stretch>
            <a:fillRect/>
          </a:stretch>
        </p:blipFill>
        <p:spPr>
          <a:xfrm>
            <a:off x="0" y="0"/>
            <a:ext cx="3505200" cy="717550"/>
          </a:xfrm>
          <a:prstGeom prst="rect">
            <a:avLst/>
          </a:prstGeom>
          <a:ln w="3175">
            <a:solidFill>
              <a:srgbClr val="6BA42C"/>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olo 5"/>
          <p:cNvSpPr>
            <a:spLocks noGrp="1"/>
          </p:cNvSpPr>
          <p:nvPr>
            <p:ph type="title" idx="4294967295"/>
          </p:nvPr>
        </p:nvSpPr>
        <p:spPr>
          <a:xfrm>
            <a:off x="0" y="582613"/>
            <a:ext cx="8534400" cy="758825"/>
          </a:xfrm>
        </p:spPr>
        <p:txBody>
          <a:bodyPr/>
          <a:lstStyle/>
          <a:p>
            <a:pPr eaLnBrk="1" hangingPunct="1"/>
            <a:r>
              <a:rPr lang="it-IT" smtClean="0"/>
              <a:t>SILA Labs </a:t>
            </a:r>
          </a:p>
        </p:txBody>
      </p:sp>
      <p:sp>
        <p:nvSpPr>
          <p:cNvPr id="8" name="Segnaposto contenuto 7"/>
          <p:cNvSpPr>
            <a:spLocks noGrp="1"/>
          </p:cNvSpPr>
          <p:nvPr>
            <p:ph sz="quarter" idx="4294967295"/>
          </p:nvPr>
        </p:nvSpPr>
        <p:spPr>
          <a:xfrm>
            <a:off x="315913" y="1557338"/>
            <a:ext cx="8504237" cy="4421187"/>
          </a:xfrm>
        </p:spPr>
        <p:txBody>
          <a:bodyPr>
            <a:noAutofit/>
          </a:bodyPr>
          <a:lstStyle/>
          <a:p>
            <a:pPr marL="274320" indent="-274320" eaLnBrk="1" fontAlgn="auto" hangingPunct="1">
              <a:spcAft>
                <a:spcPts val="0"/>
              </a:spcAft>
              <a:buFont typeface="Wingdings 2"/>
              <a:buChar char=""/>
              <a:defRPr/>
            </a:pPr>
            <a:r>
              <a:rPr lang="it-IT" sz="2000" b="1" dirty="0" smtClean="0">
                <a:solidFill>
                  <a:schemeClr val="accent1"/>
                </a:solidFill>
              </a:rPr>
              <a:t>5 </a:t>
            </a:r>
            <a:r>
              <a:rPr lang="it-IT" sz="2000" b="1" i="1" dirty="0" smtClean="0">
                <a:solidFill>
                  <a:schemeClr val="accent1"/>
                </a:solidFill>
              </a:rPr>
              <a:t>laboratori di linea</a:t>
            </a:r>
            <a:r>
              <a:rPr lang="it-IT" sz="2000" dirty="0" smtClean="0">
                <a:solidFill>
                  <a:schemeClr val="accent1"/>
                </a:solidFill>
              </a:rPr>
              <a:t> che costituiscono l’ossatura portante del progetto SILA e concorrono in modo rilevante all’erogazione di servizi scientifici e tecnologici di tipo ambientale verso l’esterno</a:t>
            </a:r>
          </a:p>
          <a:p>
            <a:pPr marL="1255713" indent="-174625" eaLnBrk="1" fontAlgn="auto" hangingPunct="1">
              <a:spcAft>
                <a:spcPts val="0"/>
              </a:spcAft>
              <a:buFont typeface="Wingdings 2"/>
              <a:buNone/>
              <a:defRPr/>
            </a:pPr>
            <a:endParaRPr lang="en-US" sz="2000" dirty="0" smtClean="0"/>
          </a:p>
          <a:p>
            <a:pPr marL="274320" indent="-274320" eaLnBrk="1" fontAlgn="auto" hangingPunct="1">
              <a:spcAft>
                <a:spcPts val="0"/>
              </a:spcAft>
              <a:buClr>
                <a:schemeClr val="accent2"/>
              </a:buClr>
              <a:buFont typeface="Wingdings 2"/>
              <a:buChar char=""/>
              <a:defRPr/>
            </a:pPr>
            <a:r>
              <a:rPr lang="it-IT" sz="2000" b="1" dirty="0" smtClean="0">
                <a:solidFill>
                  <a:schemeClr val="accent2"/>
                </a:solidFill>
              </a:rPr>
              <a:t>5 laboratori trasversali (o di sistema) </a:t>
            </a:r>
            <a:r>
              <a:rPr lang="it-IT" sz="2000" dirty="0" smtClean="0">
                <a:solidFill>
                  <a:schemeClr val="accent2"/>
                </a:solidFill>
              </a:rPr>
              <a:t>che sono destinati a sviluppare attività di ricerca nei settori di propria competenza e a fornire servizi scientifici e tecnologici non solo verso l’esterno, ma anche e soprattutto verso i laboratori di linea</a:t>
            </a:r>
          </a:p>
          <a:p>
            <a:pPr marL="1255713" indent="-174625">
              <a:spcBef>
                <a:spcPct val="0"/>
              </a:spcBef>
              <a:buClr>
                <a:schemeClr val="accent2"/>
              </a:buClr>
              <a:buSzPct val="102000"/>
              <a:buFontTx/>
              <a:buChar char="•"/>
              <a:defRPr/>
            </a:pPr>
            <a:endParaRPr lang="it-IT" sz="2000" dirty="0" smtClean="0"/>
          </a:p>
          <a:p>
            <a:pPr marL="274320" indent="-274320" eaLnBrk="1" fontAlgn="auto" hangingPunct="1">
              <a:spcAft>
                <a:spcPts val="0"/>
              </a:spcAft>
              <a:buClr>
                <a:schemeClr val="accent3"/>
              </a:buClr>
              <a:buFont typeface="Wingdings 2"/>
              <a:buChar char=""/>
              <a:defRPr/>
            </a:pPr>
            <a:r>
              <a:rPr lang="it-IT" sz="2000" b="1" dirty="0" smtClean="0">
                <a:solidFill>
                  <a:schemeClr val="tx2">
                    <a:lumMod val="50000"/>
                  </a:schemeClr>
                </a:solidFill>
              </a:rPr>
              <a:t>4 laboratori di nicchia </a:t>
            </a:r>
            <a:r>
              <a:rPr lang="it-IT" sz="2000" dirty="0" smtClean="0">
                <a:solidFill>
                  <a:schemeClr val="tx2">
                    <a:lumMod val="50000"/>
                  </a:schemeClr>
                </a:solidFill>
              </a:rPr>
              <a:t>che hanno obiettivi di ricerca e un livello di specializzazione molto spinto e concorrono in modo strettamente interconnesso alle attività di uno dei laboratori di linea</a:t>
            </a:r>
          </a:p>
          <a:p>
            <a:pPr marL="274320" indent="-274320" eaLnBrk="1" fontAlgn="auto" hangingPunct="1">
              <a:spcAft>
                <a:spcPts val="0"/>
              </a:spcAft>
              <a:buFont typeface="Wingdings 2"/>
              <a:buChar char=""/>
              <a:defRPr/>
            </a:pPr>
            <a:endParaRPr lang="it-IT" sz="2000" dirty="0" smtClean="0"/>
          </a:p>
          <a:p>
            <a:pPr marL="274320" indent="-274320" eaLnBrk="1" fontAlgn="auto" hangingPunct="1">
              <a:spcAft>
                <a:spcPts val="0"/>
              </a:spcAft>
              <a:buFont typeface="Wingdings 2"/>
              <a:buChar char=""/>
              <a:defRPr/>
            </a:pPr>
            <a:endParaRPr lang="it-IT" sz="2000" dirty="0"/>
          </a:p>
        </p:txBody>
      </p:sp>
      <p:pic>
        <p:nvPicPr>
          <p:cNvPr id="6" name="Immagine 3" descr="logo mod 2.bmp"/>
          <p:cNvPicPr>
            <a:picLocks noChangeAspect="1"/>
          </p:cNvPicPr>
          <p:nvPr/>
        </p:nvPicPr>
        <p:blipFill>
          <a:blip r:embed="rId3"/>
          <a:srcRect/>
          <a:stretch>
            <a:fillRect/>
          </a:stretch>
        </p:blipFill>
        <p:spPr bwMode="auto">
          <a:xfrm>
            <a:off x="8550275" y="0"/>
            <a:ext cx="593725" cy="722313"/>
          </a:xfrm>
          <a:prstGeom prst="rect">
            <a:avLst/>
          </a:prstGeom>
          <a:noFill/>
          <a:ln w="3175">
            <a:solidFill>
              <a:srgbClr val="6BA42C"/>
            </a:solidFill>
            <a:miter lim="800000"/>
            <a:headEnd/>
            <a:tailEnd/>
          </a:ln>
          <a:effectLst>
            <a:outerShdw blurRad="50800" dist="38100" dir="8100000" algn="tr" rotWithShape="0">
              <a:prstClr val="black">
                <a:alpha val="40000"/>
              </a:prstClr>
            </a:outerShdw>
          </a:effectLst>
        </p:spPr>
      </p:pic>
      <p:sp>
        <p:nvSpPr>
          <p:cNvPr id="30724" name="CasellaDiTesto 6"/>
          <p:cNvSpPr txBox="1">
            <a:spLocks noChangeArrowheads="1"/>
          </p:cNvSpPr>
          <p:nvPr/>
        </p:nvSpPr>
        <p:spPr bwMode="auto">
          <a:xfrm>
            <a:off x="142875" y="6429375"/>
            <a:ext cx="3786188" cy="277813"/>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pic>
        <p:nvPicPr>
          <p:cNvPr id="9" name="Immagine 8"/>
          <p:cNvPicPr>
            <a:picLocks noChangeAspect="1"/>
          </p:cNvPicPr>
          <p:nvPr/>
        </p:nvPicPr>
        <p:blipFill>
          <a:blip r:embed="rId4"/>
          <a:stretch>
            <a:fillRect/>
          </a:stretch>
        </p:blipFill>
        <p:spPr>
          <a:xfrm>
            <a:off x="0" y="0"/>
            <a:ext cx="3505200" cy="717550"/>
          </a:xfrm>
          <a:prstGeom prst="rect">
            <a:avLst/>
          </a:prstGeom>
          <a:ln w="3175">
            <a:solidFill>
              <a:srgbClr val="6BA42C"/>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a 6"/>
          <p:cNvGraphicFramePr>
            <a:graphicFrameLocks noGrp="1"/>
          </p:cNvGraphicFramePr>
          <p:nvPr/>
        </p:nvGraphicFramePr>
        <p:xfrm>
          <a:off x="684213" y="1628775"/>
          <a:ext cx="8137525" cy="3840163"/>
        </p:xfrm>
        <a:graphic>
          <a:graphicData uri="http://schemas.openxmlformats.org/drawingml/2006/table">
            <a:tbl>
              <a:tblPr/>
              <a:tblGrid>
                <a:gridCol w="2711751"/>
                <a:gridCol w="2712576"/>
                <a:gridCol w="2712576"/>
              </a:tblGrid>
              <a:tr h="680070">
                <a:tc>
                  <a:txBody>
                    <a:bodyPr/>
                    <a:lstStyle/>
                    <a:p>
                      <a:pPr algn="ctr">
                        <a:lnSpc>
                          <a:spcPct val="115000"/>
                        </a:lnSpc>
                        <a:spcAft>
                          <a:spcPts val="300"/>
                        </a:spcAft>
                      </a:pPr>
                      <a:r>
                        <a:rPr lang="it-IT" sz="2000" b="1" dirty="0">
                          <a:latin typeface="Calibri"/>
                          <a:ea typeface="Times New Roman"/>
                          <a:cs typeface="Times New Roman"/>
                        </a:rPr>
                        <a:t>Laboratori di linea</a:t>
                      </a:r>
                      <a:endParaRPr lang="it-IT" sz="2000" dirty="0">
                        <a:latin typeface="Calibri"/>
                        <a:ea typeface="Times New Roman"/>
                        <a:cs typeface="Times New Roman"/>
                      </a:endParaRPr>
                    </a:p>
                  </a:txBody>
                  <a:tcPr marL="66812" marR="66812"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76923C"/>
                    </a:solidFill>
                  </a:tcPr>
                </a:tc>
                <a:tc>
                  <a:txBody>
                    <a:bodyPr/>
                    <a:lstStyle/>
                    <a:p>
                      <a:pPr algn="ctr">
                        <a:lnSpc>
                          <a:spcPct val="115000"/>
                        </a:lnSpc>
                        <a:spcAft>
                          <a:spcPts val="300"/>
                        </a:spcAft>
                      </a:pPr>
                      <a:r>
                        <a:rPr lang="it-IT" sz="2000" b="1">
                          <a:latin typeface="Calibri"/>
                          <a:ea typeface="Times New Roman"/>
                          <a:cs typeface="Times New Roman"/>
                        </a:rPr>
                        <a:t>Laboratori trasversali o di sistema</a:t>
                      </a:r>
                      <a:endParaRPr lang="it-IT" sz="2000">
                        <a:latin typeface="Calibri"/>
                        <a:ea typeface="Times New Roman"/>
                        <a:cs typeface="Times New Roman"/>
                      </a:endParaRPr>
                    </a:p>
                  </a:txBody>
                  <a:tcPr marL="66812" marR="6681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76923C"/>
                    </a:solidFill>
                  </a:tcPr>
                </a:tc>
                <a:tc>
                  <a:txBody>
                    <a:bodyPr/>
                    <a:lstStyle/>
                    <a:p>
                      <a:pPr algn="ctr">
                        <a:lnSpc>
                          <a:spcPct val="115000"/>
                        </a:lnSpc>
                        <a:spcAft>
                          <a:spcPts val="300"/>
                        </a:spcAft>
                      </a:pPr>
                      <a:r>
                        <a:rPr lang="it-IT" sz="2000" b="1" dirty="0">
                          <a:latin typeface="Calibri"/>
                          <a:ea typeface="Times New Roman"/>
                          <a:cs typeface="Times New Roman"/>
                        </a:rPr>
                        <a:t>Laboratori di nicchia</a:t>
                      </a:r>
                      <a:endParaRPr lang="it-IT" sz="2000" dirty="0">
                        <a:latin typeface="Calibri"/>
                        <a:ea typeface="Times New Roman"/>
                        <a:cs typeface="Times New Roman"/>
                      </a:endParaRPr>
                    </a:p>
                  </a:txBody>
                  <a:tcPr marL="66812" marR="66812"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76923C"/>
                    </a:solidFill>
                  </a:tcPr>
                </a:tc>
              </a:tr>
              <a:tr h="3064346">
                <a:tc>
                  <a:txBody>
                    <a:bodyPr/>
                    <a:lstStyle/>
                    <a:p>
                      <a:pPr marL="342900" lvl="0" indent="-342900" algn="l">
                        <a:spcAft>
                          <a:spcPts val="300"/>
                        </a:spcAft>
                        <a:buFont typeface="+mj-lt"/>
                        <a:buAutoNum type="arabicPeriod"/>
                      </a:pPr>
                      <a:r>
                        <a:rPr lang="it-IT" sz="1400" b="1" dirty="0" err="1">
                          <a:latin typeface="Calibri"/>
                          <a:ea typeface="Calibri"/>
                          <a:cs typeface="Times New Roman"/>
                        </a:rPr>
                        <a:t>CAMIlab</a:t>
                      </a:r>
                      <a:r>
                        <a:rPr lang="it-IT" sz="1400" b="1" dirty="0">
                          <a:latin typeface="Calibri"/>
                          <a:ea typeface="Calibri"/>
                          <a:cs typeface="Times New Roman"/>
                        </a:rPr>
                        <a:t> </a:t>
                      </a:r>
                      <a:r>
                        <a:rPr lang="it-IT" sz="1400" b="0" dirty="0">
                          <a:latin typeface="Calibri"/>
                          <a:ea typeface="Calibri"/>
                          <a:cs typeface="Times New Roman"/>
                        </a:rPr>
                        <a:t>(Laboratorio di Cartografia Ambientale e Modellistica Idrogeologica)</a:t>
                      </a:r>
                    </a:p>
                    <a:p>
                      <a:pPr marL="342900" lvl="0" indent="-342900" algn="l">
                        <a:spcAft>
                          <a:spcPts val="300"/>
                        </a:spcAft>
                        <a:buFont typeface="+mj-lt"/>
                        <a:buAutoNum type="arabicPeriod"/>
                      </a:pPr>
                      <a:r>
                        <a:rPr lang="it-IT" sz="1400" b="1" dirty="0">
                          <a:latin typeface="Calibri"/>
                          <a:ea typeface="Calibri"/>
                          <a:cs typeface="Times New Roman"/>
                        </a:rPr>
                        <a:t>GMI </a:t>
                      </a:r>
                      <a:r>
                        <a:rPr kumimoji="0" lang="it-IT" sz="1400" b="0" kern="1200" dirty="0">
                          <a:solidFill>
                            <a:schemeClr val="tx1"/>
                          </a:solidFill>
                          <a:latin typeface="Calibri"/>
                          <a:ea typeface="Calibri"/>
                          <a:cs typeface="Times New Roman"/>
                        </a:rPr>
                        <a:t>(Laboratorio Grandi Modelli Idraulici)</a:t>
                      </a:r>
                    </a:p>
                    <a:p>
                      <a:pPr marL="342900" lvl="0" indent="-342900" algn="l">
                        <a:spcAft>
                          <a:spcPts val="300"/>
                        </a:spcAft>
                        <a:buFont typeface="+mj-lt"/>
                        <a:buAutoNum type="arabicPeriod"/>
                      </a:pPr>
                      <a:r>
                        <a:rPr lang="it-IT" sz="1400" b="1" dirty="0">
                          <a:latin typeface="Calibri"/>
                          <a:ea typeface="Calibri"/>
                          <a:cs typeface="Times New Roman"/>
                        </a:rPr>
                        <a:t>LPMS </a:t>
                      </a:r>
                      <a:r>
                        <a:rPr lang="it-IT" sz="1400" b="0" dirty="0">
                          <a:latin typeface="Calibri"/>
                          <a:ea typeface="Calibri"/>
                          <a:cs typeface="Times New Roman"/>
                        </a:rPr>
                        <a:t>(Laboratorio Prove Materiali e Strutture)</a:t>
                      </a:r>
                    </a:p>
                    <a:p>
                      <a:pPr marL="342900" lvl="0" indent="-342900" algn="l">
                        <a:spcAft>
                          <a:spcPts val="300"/>
                        </a:spcAft>
                        <a:buFont typeface="+mj-lt"/>
                        <a:buAutoNum type="arabicPeriod"/>
                      </a:pPr>
                      <a:r>
                        <a:rPr lang="it-IT" sz="1400" b="1" dirty="0">
                          <a:latin typeface="Calibri"/>
                          <a:ea typeface="Calibri"/>
                          <a:cs typeface="Times New Roman"/>
                        </a:rPr>
                        <a:t>HTI </a:t>
                      </a:r>
                      <a:r>
                        <a:rPr lang="it-IT" sz="1400" b="0" dirty="0">
                          <a:latin typeface="Calibri"/>
                          <a:ea typeface="Calibri"/>
                          <a:cs typeface="Times New Roman"/>
                        </a:rPr>
                        <a:t>(Hall Tecnologica per la mitigazione dell’Inquinamento)</a:t>
                      </a:r>
                    </a:p>
                    <a:p>
                      <a:pPr marL="342900" lvl="0" indent="-342900" algn="l">
                        <a:spcAft>
                          <a:spcPts val="300"/>
                        </a:spcAft>
                        <a:buFont typeface="+mj-lt"/>
                        <a:buAutoNum type="arabicPeriod"/>
                      </a:pPr>
                      <a:r>
                        <a:rPr lang="it-IT" sz="1400" b="1" dirty="0">
                          <a:latin typeface="Calibri"/>
                          <a:ea typeface="Calibri"/>
                          <a:cs typeface="Times New Roman"/>
                        </a:rPr>
                        <a:t>Piattaforma </a:t>
                      </a:r>
                      <a:r>
                        <a:rPr lang="it-IT" sz="1400" b="1" dirty="0" err="1">
                          <a:latin typeface="Calibri"/>
                          <a:ea typeface="Calibri"/>
                          <a:cs typeface="Times New Roman"/>
                        </a:rPr>
                        <a:t>omica</a:t>
                      </a:r>
                      <a:r>
                        <a:rPr lang="it-IT" sz="1400" b="1" dirty="0">
                          <a:latin typeface="Calibri"/>
                          <a:ea typeface="Calibri"/>
                          <a:cs typeface="Times New Roman"/>
                        </a:rPr>
                        <a:t> </a:t>
                      </a:r>
                      <a:r>
                        <a:rPr lang="it-IT" sz="1400" b="0" dirty="0" smtClean="0">
                          <a:latin typeface="Calibri"/>
                          <a:ea typeface="Calibri"/>
                          <a:cs typeface="Times New Roman"/>
                        </a:rPr>
                        <a:t>(Piattaforma </a:t>
                      </a:r>
                      <a:r>
                        <a:rPr lang="it-IT" sz="1400" b="0" dirty="0">
                          <a:latin typeface="Calibri"/>
                          <a:ea typeface="Calibri"/>
                          <a:cs typeface="Times New Roman"/>
                        </a:rPr>
                        <a:t>tecnologica di </a:t>
                      </a:r>
                      <a:r>
                        <a:rPr lang="it-IT" sz="1400" b="0" dirty="0" err="1">
                          <a:latin typeface="Calibri"/>
                          <a:ea typeface="Calibri"/>
                          <a:cs typeface="Times New Roman"/>
                        </a:rPr>
                        <a:t>omica</a:t>
                      </a:r>
                      <a:r>
                        <a:rPr lang="it-IT" sz="1400" b="0" dirty="0">
                          <a:latin typeface="Calibri"/>
                          <a:ea typeface="Calibri"/>
                          <a:cs typeface="Times New Roman"/>
                        </a:rPr>
                        <a:t> integrata: genomica, </a:t>
                      </a:r>
                      <a:r>
                        <a:rPr lang="it-IT" sz="1400" b="0" dirty="0" err="1">
                          <a:latin typeface="Calibri"/>
                          <a:ea typeface="Calibri"/>
                          <a:cs typeface="Times New Roman"/>
                        </a:rPr>
                        <a:t>proteomica</a:t>
                      </a:r>
                      <a:r>
                        <a:rPr lang="it-IT" sz="1400" b="0" dirty="0">
                          <a:latin typeface="Calibri"/>
                          <a:ea typeface="Calibri"/>
                          <a:cs typeface="Times New Roman"/>
                        </a:rPr>
                        <a:t>, </a:t>
                      </a:r>
                      <a:r>
                        <a:rPr lang="it-IT" sz="1400" b="0" dirty="0" err="1">
                          <a:latin typeface="Calibri"/>
                          <a:ea typeface="Calibri"/>
                          <a:cs typeface="Times New Roman"/>
                        </a:rPr>
                        <a:t>metabolomica</a:t>
                      </a:r>
                      <a:r>
                        <a:rPr lang="it-IT" sz="1400" b="0" dirty="0" smtClean="0">
                          <a:latin typeface="Calibri"/>
                          <a:ea typeface="Calibri"/>
                          <a:cs typeface="Times New Roman"/>
                        </a:rPr>
                        <a:t>)</a:t>
                      </a:r>
                      <a:endParaRPr lang="it-IT" sz="1400" b="0" dirty="0">
                        <a:latin typeface="Calibri"/>
                        <a:ea typeface="Calibri"/>
                        <a:cs typeface="Times New Roman"/>
                      </a:endParaRPr>
                    </a:p>
                  </a:txBody>
                  <a:tcPr marL="66812" marR="66812"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342900" lvl="0" indent="-342900" algn="l">
                        <a:spcAft>
                          <a:spcPts val="300"/>
                        </a:spcAft>
                        <a:buFont typeface="+mj-lt"/>
                        <a:buAutoNum type="arabicPeriod"/>
                      </a:pPr>
                      <a:r>
                        <a:rPr lang="it-IT" sz="1400" b="1" dirty="0">
                          <a:latin typeface="Calibri"/>
                          <a:ea typeface="Calibri"/>
                          <a:cs typeface="Times New Roman"/>
                        </a:rPr>
                        <a:t>CM2</a:t>
                      </a:r>
                      <a:r>
                        <a:rPr lang="it-IT" sz="1400" dirty="0">
                          <a:latin typeface="Calibri"/>
                          <a:ea typeface="Calibri"/>
                          <a:cs typeface="Times New Roman"/>
                        </a:rPr>
                        <a:t> (Centro di Microscopia e Microanalisi)</a:t>
                      </a:r>
                    </a:p>
                    <a:p>
                      <a:pPr marL="342900" lvl="0" indent="-342900" algn="l">
                        <a:spcAft>
                          <a:spcPts val="300"/>
                        </a:spcAft>
                        <a:buFont typeface="+mj-lt"/>
                        <a:buAutoNum type="arabicPeriod"/>
                      </a:pPr>
                      <a:r>
                        <a:rPr lang="it-IT" sz="1400" b="1" dirty="0">
                          <a:latin typeface="Calibri"/>
                          <a:ea typeface="Calibri"/>
                          <a:cs typeface="Times New Roman"/>
                        </a:rPr>
                        <a:t>LIRA</a:t>
                      </a:r>
                      <a:r>
                        <a:rPr lang="it-IT" sz="1400" dirty="0">
                          <a:latin typeface="Calibri"/>
                          <a:ea typeface="Calibri"/>
                          <a:cs typeface="Times New Roman"/>
                        </a:rPr>
                        <a:t> (Laboratorio di Informatica e Robotica per l’Ambiente)</a:t>
                      </a:r>
                    </a:p>
                    <a:p>
                      <a:pPr marL="342900" lvl="0" indent="-342900" algn="l">
                        <a:spcAft>
                          <a:spcPts val="300"/>
                        </a:spcAft>
                        <a:buFont typeface="+mj-lt"/>
                        <a:buAutoNum type="arabicPeriod"/>
                      </a:pPr>
                      <a:r>
                        <a:rPr lang="it-IT" sz="1400" b="1" dirty="0" err="1">
                          <a:latin typeface="Calibri"/>
                          <a:ea typeface="Calibri"/>
                          <a:cs typeface="Times New Roman"/>
                        </a:rPr>
                        <a:t>NeMs</a:t>
                      </a:r>
                      <a:r>
                        <a:rPr lang="it-IT" sz="1400" dirty="0">
                          <a:latin typeface="Calibri"/>
                          <a:ea typeface="Calibri"/>
                          <a:cs typeface="Times New Roman"/>
                        </a:rPr>
                        <a:t> (Laboratorio di </a:t>
                      </a:r>
                      <a:r>
                        <a:rPr lang="it-IT" sz="1400" dirty="0" err="1">
                          <a:latin typeface="Calibri"/>
                          <a:ea typeface="Calibri"/>
                          <a:cs typeface="Times New Roman"/>
                        </a:rPr>
                        <a:t>Nanoelettronica</a:t>
                      </a:r>
                      <a:r>
                        <a:rPr lang="it-IT" sz="1400" dirty="0">
                          <a:latin typeface="Calibri"/>
                          <a:ea typeface="Calibri"/>
                          <a:cs typeface="Times New Roman"/>
                        </a:rPr>
                        <a:t> e Microsistemi)</a:t>
                      </a:r>
                    </a:p>
                    <a:p>
                      <a:pPr marL="342900" lvl="0" indent="-342900" algn="l">
                        <a:spcAft>
                          <a:spcPts val="300"/>
                        </a:spcAft>
                        <a:buFont typeface="+mj-lt"/>
                        <a:buAutoNum type="arabicPeriod"/>
                      </a:pPr>
                      <a:r>
                        <a:rPr lang="it-IT" sz="1400" b="1" dirty="0" err="1">
                          <a:latin typeface="Calibri"/>
                          <a:ea typeface="Calibri"/>
                          <a:cs typeface="Times New Roman"/>
                        </a:rPr>
                        <a:t>μWaveLab</a:t>
                      </a:r>
                      <a:r>
                        <a:rPr lang="it-IT" sz="1400" dirty="0">
                          <a:latin typeface="Calibri"/>
                          <a:ea typeface="Calibri"/>
                          <a:cs typeface="Times New Roman"/>
                        </a:rPr>
                        <a:t> (Laboratorio di Microonde)</a:t>
                      </a:r>
                    </a:p>
                    <a:p>
                      <a:pPr marL="342900" lvl="0" indent="-342900" algn="l">
                        <a:spcAft>
                          <a:spcPts val="300"/>
                        </a:spcAft>
                        <a:buFont typeface="+mj-lt"/>
                        <a:buAutoNum type="arabicPeriod"/>
                      </a:pPr>
                      <a:r>
                        <a:rPr lang="it-IT" sz="1400" b="1" dirty="0">
                          <a:latin typeface="Calibri"/>
                          <a:ea typeface="Calibri"/>
                          <a:cs typeface="Times New Roman"/>
                        </a:rPr>
                        <a:t>LAIA</a:t>
                      </a:r>
                      <a:r>
                        <a:rPr lang="it-IT" sz="1400" dirty="0">
                          <a:latin typeface="Calibri"/>
                          <a:ea typeface="Calibri"/>
                          <a:cs typeface="Times New Roman"/>
                        </a:rPr>
                        <a:t> (Laboratorio Applicazioni Intelligenza Artificiale).</a:t>
                      </a:r>
                    </a:p>
                  </a:txBody>
                  <a:tcPr marL="66812" marR="6681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342900" lvl="0" indent="-342900" algn="l">
                        <a:spcAft>
                          <a:spcPts val="300"/>
                        </a:spcAft>
                        <a:buFont typeface="+mj-lt"/>
                        <a:buAutoNum type="arabicPeriod"/>
                      </a:pPr>
                      <a:r>
                        <a:rPr lang="it-IT" sz="1400" b="1" dirty="0">
                          <a:latin typeface="Calibri"/>
                          <a:ea typeface="Calibri"/>
                          <a:cs typeface="Times New Roman"/>
                        </a:rPr>
                        <a:t>Laboratorio di Geotecnica</a:t>
                      </a:r>
                    </a:p>
                    <a:p>
                      <a:pPr marL="342900" lvl="0" indent="-342900" algn="l">
                        <a:spcAft>
                          <a:spcPts val="300"/>
                        </a:spcAft>
                        <a:buFont typeface="+mj-lt"/>
                        <a:buAutoNum type="arabicPeriod"/>
                      </a:pPr>
                      <a:r>
                        <a:rPr lang="it-IT" sz="1400" b="1" dirty="0">
                          <a:latin typeface="Calibri"/>
                          <a:ea typeface="Calibri"/>
                          <a:cs typeface="Times New Roman"/>
                        </a:rPr>
                        <a:t>LAMPIT </a:t>
                      </a:r>
                      <a:r>
                        <a:rPr lang="it-IT" sz="1400" dirty="0">
                          <a:latin typeface="Calibri"/>
                          <a:ea typeface="Calibri"/>
                          <a:cs typeface="Times New Roman"/>
                        </a:rPr>
                        <a:t>(Laboratorio di Modellistica numerica per la Protezione Idraulica del Territorio)</a:t>
                      </a:r>
                    </a:p>
                    <a:p>
                      <a:pPr marL="342900" lvl="0" indent="-342900" algn="l">
                        <a:spcAft>
                          <a:spcPts val="300"/>
                        </a:spcAft>
                        <a:buFont typeface="+mj-lt"/>
                        <a:buAutoNum type="arabicPeriod"/>
                      </a:pPr>
                      <a:r>
                        <a:rPr lang="it-IT" sz="1400" b="1" dirty="0">
                          <a:latin typeface="Calibri"/>
                          <a:ea typeface="Calibri"/>
                          <a:cs typeface="Times New Roman"/>
                        </a:rPr>
                        <a:t>GICEA</a:t>
                      </a:r>
                      <a:r>
                        <a:rPr lang="it-IT" sz="1400" dirty="0">
                          <a:latin typeface="Calibri"/>
                          <a:ea typeface="Calibri"/>
                          <a:cs typeface="Times New Roman"/>
                        </a:rPr>
                        <a:t> (Gestione degli Interventi in Condizioni di Emergenze Ambientali)</a:t>
                      </a:r>
                    </a:p>
                    <a:p>
                      <a:pPr marL="342900" lvl="0" indent="-342900" algn="l">
                        <a:spcAft>
                          <a:spcPts val="300"/>
                        </a:spcAft>
                        <a:buFont typeface="+mj-lt"/>
                        <a:buAutoNum type="arabicPeriod"/>
                      </a:pPr>
                      <a:r>
                        <a:rPr lang="en-GB" sz="1400" b="1" dirty="0">
                          <a:latin typeface="Calibri"/>
                          <a:ea typeface="Calibri"/>
                          <a:cs typeface="Times New Roman"/>
                        </a:rPr>
                        <a:t>C.A.T.I.</a:t>
                      </a:r>
                      <a:r>
                        <a:rPr lang="en-GB" sz="1400" dirty="0">
                          <a:latin typeface="Calibri"/>
                          <a:ea typeface="Calibri"/>
                          <a:cs typeface="Times New Roman"/>
                        </a:rPr>
                        <a:t> (Computer Aided Telephone Interview).</a:t>
                      </a:r>
                      <a:endParaRPr lang="it-IT" sz="1400" dirty="0">
                        <a:latin typeface="Calibri"/>
                        <a:ea typeface="Calibri"/>
                        <a:cs typeface="Times New Roman"/>
                      </a:endParaRPr>
                    </a:p>
                  </a:txBody>
                  <a:tcPr marL="66812" marR="66812"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bl>
          </a:graphicData>
        </a:graphic>
      </p:graphicFrame>
      <p:pic>
        <p:nvPicPr>
          <p:cNvPr id="6" name="Immagine 3" descr="logo mod 2.bmp"/>
          <p:cNvPicPr>
            <a:picLocks noChangeAspect="1"/>
          </p:cNvPicPr>
          <p:nvPr/>
        </p:nvPicPr>
        <p:blipFill>
          <a:blip r:embed="rId3"/>
          <a:srcRect/>
          <a:stretch>
            <a:fillRect/>
          </a:stretch>
        </p:blipFill>
        <p:spPr bwMode="auto">
          <a:xfrm>
            <a:off x="8550275" y="0"/>
            <a:ext cx="593725" cy="722313"/>
          </a:xfrm>
          <a:prstGeom prst="rect">
            <a:avLst/>
          </a:prstGeom>
          <a:noFill/>
          <a:ln w="3175">
            <a:solidFill>
              <a:srgbClr val="6BA42C"/>
            </a:solidFill>
            <a:miter lim="800000"/>
            <a:headEnd/>
            <a:tailEnd/>
          </a:ln>
          <a:effectLst>
            <a:outerShdw blurRad="50800" dist="38100" dir="8100000" algn="tr" rotWithShape="0">
              <a:prstClr val="black">
                <a:alpha val="40000"/>
              </a:prstClr>
            </a:outerShdw>
          </a:effectLst>
        </p:spPr>
      </p:pic>
      <p:sp>
        <p:nvSpPr>
          <p:cNvPr id="32782" name="CasellaDiTesto 6"/>
          <p:cNvSpPr txBox="1">
            <a:spLocks noChangeArrowheads="1"/>
          </p:cNvSpPr>
          <p:nvPr/>
        </p:nvSpPr>
        <p:spPr bwMode="auto">
          <a:xfrm>
            <a:off x="142875" y="6429375"/>
            <a:ext cx="3786188" cy="277813"/>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pic>
        <p:nvPicPr>
          <p:cNvPr id="9" name="Immagine 8"/>
          <p:cNvPicPr>
            <a:picLocks noChangeAspect="1"/>
          </p:cNvPicPr>
          <p:nvPr/>
        </p:nvPicPr>
        <p:blipFill>
          <a:blip r:embed="rId4"/>
          <a:stretch>
            <a:fillRect/>
          </a:stretch>
        </p:blipFill>
        <p:spPr>
          <a:xfrm>
            <a:off x="0" y="0"/>
            <a:ext cx="3505200" cy="717550"/>
          </a:xfrm>
          <a:prstGeom prst="rect">
            <a:avLst/>
          </a:prstGeom>
          <a:ln w="3175">
            <a:solidFill>
              <a:srgbClr val="6BA42C"/>
            </a:solidFill>
          </a:ln>
          <a:effectLst>
            <a:outerShdw blurRad="50800" dist="38100" dir="2700000" algn="tl" rotWithShape="0">
              <a:prstClr val="black">
                <a:alpha val="40000"/>
              </a:prstClr>
            </a:outerShdw>
          </a:effectLst>
        </p:spPr>
      </p:pic>
      <p:sp>
        <p:nvSpPr>
          <p:cNvPr id="32784" name="Titolo 5"/>
          <p:cNvSpPr txBox="1">
            <a:spLocks/>
          </p:cNvSpPr>
          <p:nvPr/>
        </p:nvSpPr>
        <p:spPr bwMode="auto">
          <a:xfrm>
            <a:off x="0" y="582613"/>
            <a:ext cx="8534400" cy="758825"/>
          </a:xfrm>
          <a:prstGeom prst="rect">
            <a:avLst/>
          </a:prstGeom>
          <a:noFill/>
          <a:ln w="9525">
            <a:noFill/>
            <a:miter lim="800000"/>
            <a:headEnd/>
            <a:tailEnd/>
          </a:ln>
        </p:spPr>
        <p:txBody>
          <a:bodyPr anchor="b"/>
          <a:lstStyle/>
          <a:p>
            <a:pPr algn="ctr"/>
            <a:r>
              <a:rPr lang="it-IT" sz="3300">
                <a:solidFill>
                  <a:srgbClr val="88A44D"/>
                </a:solidFill>
                <a:latin typeface="Georgia" pitchFamily="18" charset="0"/>
              </a:rPr>
              <a:t>SILA Labs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olo 5"/>
          <p:cNvSpPr>
            <a:spLocks noGrp="1"/>
          </p:cNvSpPr>
          <p:nvPr>
            <p:ph type="title" idx="4294967295"/>
          </p:nvPr>
        </p:nvSpPr>
        <p:spPr>
          <a:xfrm>
            <a:off x="0" y="582613"/>
            <a:ext cx="8534400" cy="758825"/>
          </a:xfrm>
        </p:spPr>
        <p:txBody>
          <a:bodyPr/>
          <a:lstStyle/>
          <a:p>
            <a:pPr eaLnBrk="1" hangingPunct="1"/>
            <a:r>
              <a:rPr lang="it-IT" smtClean="0"/>
              <a:t>Principali settori di ricerca </a:t>
            </a:r>
          </a:p>
        </p:txBody>
      </p:sp>
      <p:graphicFrame>
        <p:nvGraphicFramePr>
          <p:cNvPr id="8" name="Tabella 7"/>
          <p:cNvGraphicFramePr>
            <a:graphicFrameLocks noGrp="1"/>
          </p:cNvGraphicFramePr>
          <p:nvPr/>
        </p:nvGraphicFramePr>
        <p:xfrm>
          <a:off x="900113" y="1412875"/>
          <a:ext cx="7416800" cy="4752975"/>
        </p:xfrm>
        <a:graphic>
          <a:graphicData uri="http://schemas.openxmlformats.org/drawingml/2006/table">
            <a:tbl>
              <a:tblPr/>
              <a:tblGrid>
                <a:gridCol w="2299056"/>
                <a:gridCol w="5117247"/>
              </a:tblGrid>
              <a:tr h="303634">
                <a:tc>
                  <a:txBody>
                    <a:bodyPr/>
                    <a:lstStyle/>
                    <a:p>
                      <a:pPr algn="l">
                        <a:lnSpc>
                          <a:spcPct val="150000"/>
                        </a:lnSpc>
                        <a:spcBef>
                          <a:spcPts val="300"/>
                        </a:spcBef>
                        <a:spcAft>
                          <a:spcPts val="300"/>
                        </a:spcAft>
                      </a:pPr>
                      <a:r>
                        <a:rPr lang="it-IT" sz="1200" b="1" kern="1400" spc="25" dirty="0">
                          <a:latin typeface="Cambria"/>
                        </a:rPr>
                        <a:t>Laboratorio</a:t>
                      </a:r>
                      <a:endParaRPr lang="it-IT" sz="1200" dirty="0">
                        <a:latin typeface="Calibri"/>
                      </a:endParaRPr>
                    </a:p>
                  </a:txBody>
                  <a:tcPr marL="65198" marR="65198"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l">
                        <a:lnSpc>
                          <a:spcPct val="150000"/>
                        </a:lnSpc>
                        <a:spcBef>
                          <a:spcPts val="300"/>
                        </a:spcBef>
                        <a:spcAft>
                          <a:spcPts val="300"/>
                        </a:spcAft>
                      </a:pPr>
                      <a:r>
                        <a:rPr lang="it-IT" sz="1200" b="1" kern="1400" spc="25">
                          <a:latin typeface="Cambria"/>
                        </a:rPr>
                        <a:t>Competenza principale</a:t>
                      </a:r>
                      <a:endParaRPr lang="it-IT" sz="1200">
                        <a:latin typeface="Calibri"/>
                      </a:endParaRPr>
                    </a:p>
                  </a:txBody>
                  <a:tcPr marL="65198" marR="65198"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303634">
                <a:tc>
                  <a:txBody>
                    <a:bodyPr/>
                    <a:lstStyle/>
                    <a:p>
                      <a:pPr algn="l">
                        <a:lnSpc>
                          <a:spcPct val="150000"/>
                        </a:lnSpc>
                        <a:spcBef>
                          <a:spcPts val="300"/>
                        </a:spcBef>
                        <a:spcAft>
                          <a:spcPts val="300"/>
                        </a:spcAft>
                      </a:pPr>
                      <a:r>
                        <a:rPr lang="it-IT" sz="1200" kern="1400" spc="25">
                          <a:latin typeface="Cambria"/>
                        </a:rPr>
                        <a:t>CAMIlab</a:t>
                      </a:r>
                      <a:endParaRPr lang="it-IT" sz="1200">
                        <a:latin typeface="Calibri"/>
                      </a:endParaRPr>
                    </a:p>
                  </a:txBody>
                  <a:tcPr marL="65198" marR="65198" marT="0" marB="0">
                    <a:lnL>
                      <a:noFill/>
                    </a:lnL>
                    <a:lnR>
                      <a:noFill/>
                    </a:lnR>
                    <a:lnT>
                      <a:noFill/>
                    </a:lnT>
                    <a:lnB>
                      <a:noFill/>
                    </a:lnB>
                  </a:tcPr>
                </a:tc>
                <a:tc>
                  <a:txBody>
                    <a:bodyPr/>
                    <a:lstStyle/>
                    <a:p>
                      <a:pPr algn="l">
                        <a:lnSpc>
                          <a:spcPct val="150000"/>
                        </a:lnSpc>
                        <a:spcBef>
                          <a:spcPts val="300"/>
                        </a:spcBef>
                        <a:spcAft>
                          <a:spcPts val="300"/>
                        </a:spcAft>
                      </a:pPr>
                      <a:r>
                        <a:rPr lang="it-IT" sz="1200" kern="1400" spc="25">
                          <a:latin typeface="Cambria"/>
                        </a:rPr>
                        <a:t>Rischio idrogeologico</a:t>
                      </a:r>
                      <a:endParaRPr lang="it-IT" sz="1200">
                        <a:latin typeface="Calibri"/>
                      </a:endParaRPr>
                    </a:p>
                  </a:txBody>
                  <a:tcPr marL="65198" marR="65198" marT="0" marB="0">
                    <a:lnL>
                      <a:noFill/>
                    </a:lnL>
                    <a:lnR>
                      <a:noFill/>
                    </a:lnR>
                    <a:lnT>
                      <a:noFill/>
                    </a:lnT>
                    <a:lnB>
                      <a:noFill/>
                    </a:lnB>
                  </a:tcPr>
                </a:tc>
              </a:tr>
              <a:tr h="303634">
                <a:tc>
                  <a:txBody>
                    <a:bodyPr/>
                    <a:lstStyle/>
                    <a:p>
                      <a:pPr algn="l">
                        <a:lnSpc>
                          <a:spcPct val="150000"/>
                        </a:lnSpc>
                        <a:spcBef>
                          <a:spcPts val="300"/>
                        </a:spcBef>
                        <a:spcAft>
                          <a:spcPts val="300"/>
                        </a:spcAft>
                      </a:pPr>
                      <a:r>
                        <a:rPr lang="it-IT" sz="1200" kern="1400" spc="25">
                          <a:latin typeface="Cambria"/>
                        </a:rPr>
                        <a:t>GMI</a:t>
                      </a:r>
                      <a:endParaRPr lang="it-IT" sz="1200">
                        <a:latin typeface="Calibri"/>
                      </a:endParaRPr>
                    </a:p>
                  </a:txBody>
                  <a:tcPr marL="65198" marR="65198" marT="0" marB="0">
                    <a:lnL>
                      <a:noFill/>
                    </a:lnL>
                    <a:lnR>
                      <a:noFill/>
                    </a:lnR>
                    <a:lnT>
                      <a:noFill/>
                    </a:lnT>
                    <a:lnB>
                      <a:noFill/>
                    </a:lnB>
                    <a:solidFill>
                      <a:srgbClr val="E6EED5"/>
                    </a:solidFill>
                  </a:tcPr>
                </a:tc>
                <a:tc>
                  <a:txBody>
                    <a:bodyPr/>
                    <a:lstStyle/>
                    <a:p>
                      <a:pPr algn="l">
                        <a:lnSpc>
                          <a:spcPct val="150000"/>
                        </a:lnSpc>
                        <a:spcBef>
                          <a:spcPts val="300"/>
                        </a:spcBef>
                        <a:spcAft>
                          <a:spcPts val="300"/>
                        </a:spcAft>
                      </a:pPr>
                      <a:r>
                        <a:rPr lang="it-IT" sz="1200" kern="1400" spc="25">
                          <a:latin typeface="Cambria"/>
                        </a:rPr>
                        <a:t>Mare e erosione costiera</a:t>
                      </a:r>
                      <a:endParaRPr lang="it-IT" sz="1200">
                        <a:latin typeface="Calibri"/>
                      </a:endParaRPr>
                    </a:p>
                  </a:txBody>
                  <a:tcPr marL="65198" marR="65198" marT="0" marB="0">
                    <a:lnL>
                      <a:noFill/>
                    </a:lnL>
                    <a:lnR>
                      <a:noFill/>
                    </a:lnR>
                    <a:lnT>
                      <a:noFill/>
                    </a:lnT>
                    <a:lnB>
                      <a:noFill/>
                    </a:lnB>
                    <a:solidFill>
                      <a:srgbClr val="E6EED5"/>
                    </a:solidFill>
                  </a:tcPr>
                </a:tc>
              </a:tr>
              <a:tr h="303634">
                <a:tc>
                  <a:txBody>
                    <a:bodyPr/>
                    <a:lstStyle/>
                    <a:p>
                      <a:pPr algn="l">
                        <a:lnSpc>
                          <a:spcPct val="150000"/>
                        </a:lnSpc>
                        <a:spcBef>
                          <a:spcPts val="300"/>
                        </a:spcBef>
                        <a:spcAft>
                          <a:spcPts val="300"/>
                        </a:spcAft>
                      </a:pPr>
                      <a:r>
                        <a:rPr lang="it-IT" sz="1200" kern="1400" spc="25">
                          <a:latin typeface="Cambria"/>
                        </a:rPr>
                        <a:t>LPMS</a:t>
                      </a:r>
                      <a:endParaRPr lang="it-IT" sz="1200">
                        <a:latin typeface="Calibri"/>
                      </a:endParaRPr>
                    </a:p>
                  </a:txBody>
                  <a:tcPr marL="65198" marR="65198" marT="0" marB="0">
                    <a:lnL>
                      <a:noFill/>
                    </a:lnL>
                    <a:lnR>
                      <a:noFill/>
                    </a:lnR>
                    <a:lnT>
                      <a:noFill/>
                    </a:lnT>
                    <a:lnB>
                      <a:noFill/>
                    </a:lnB>
                  </a:tcPr>
                </a:tc>
                <a:tc>
                  <a:txBody>
                    <a:bodyPr/>
                    <a:lstStyle/>
                    <a:p>
                      <a:pPr algn="l">
                        <a:lnSpc>
                          <a:spcPct val="150000"/>
                        </a:lnSpc>
                        <a:spcBef>
                          <a:spcPts val="300"/>
                        </a:spcBef>
                        <a:spcAft>
                          <a:spcPts val="300"/>
                        </a:spcAft>
                      </a:pPr>
                      <a:r>
                        <a:rPr lang="it-IT" sz="1200" kern="1400" spc="25">
                          <a:latin typeface="Cambria"/>
                        </a:rPr>
                        <a:t>Rischio sismico</a:t>
                      </a:r>
                      <a:endParaRPr lang="it-IT" sz="1200">
                        <a:latin typeface="Calibri"/>
                      </a:endParaRPr>
                    </a:p>
                  </a:txBody>
                  <a:tcPr marL="65198" marR="65198" marT="0" marB="0">
                    <a:lnL>
                      <a:noFill/>
                    </a:lnL>
                    <a:lnR>
                      <a:noFill/>
                    </a:lnR>
                    <a:lnT>
                      <a:noFill/>
                    </a:lnT>
                    <a:lnB>
                      <a:noFill/>
                    </a:lnB>
                  </a:tcPr>
                </a:tc>
              </a:tr>
              <a:tr h="431246">
                <a:tc>
                  <a:txBody>
                    <a:bodyPr/>
                    <a:lstStyle/>
                    <a:p>
                      <a:pPr marL="0" indent="0" algn="l">
                        <a:lnSpc>
                          <a:spcPct val="150000"/>
                        </a:lnSpc>
                        <a:spcBef>
                          <a:spcPts val="300"/>
                        </a:spcBef>
                        <a:spcAft>
                          <a:spcPts val="300"/>
                        </a:spcAft>
                      </a:pPr>
                      <a:r>
                        <a:rPr lang="it-IT" sz="1200" kern="1400" spc="25" dirty="0">
                          <a:latin typeface="Cambria"/>
                          <a:ea typeface="Times New Roman"/>
                          <a:cs typeface="Times New Roman"/>
                        </a:rPr>
                        <a:t>HTI</a:t>
                      </a:r>
                      <a:endParaRPr lang="it-IT" sz="1200" dirty="0">
                        <a:latin typeface="Calibri"/>
                        <a:ea typeface="Times New Roman"/>
                        <a:cs typeface="Times New Roman"/>
                      </a:endParaRPr>
                    </a:p>
                  </a:txBody>
                  <a:tcPr marL="65198" marR="65198" marT="0" marB="0">
                    <a:lnL>
                      <a:noFill/>
                    </a:lnL>
                    <a:lnR>
                      <a:noFill/>
                    </a:lnR>
                    <a:lnT>
                      <a:noFill/>
                    </a:lnT>
                    <a:lnB>
                      <a:noFill/>
                    </a:lnB>
                    <a:solidFill>
                      <a:srgbClr val="E6EED5"/>
                    </a:solidFill>
                  </a:tcPr>
                </a:tc>
                <a:tc>
                  <a:txBody>
                    <a:bodyPr/>
                    <a:lstStyle/>
                    <a:p>
                      <a:pPr algn="l">
                        <a:lnSpc>
                          <a:spcPct val="150000"/>
                        </a:lnSpc>
                        <a:spcBef>
                          <a:spcPts val="300"/>
                        </a:spcBef>
                        <a:spcAft>
                          <a:spcPts val="300"/>
                        </a:spcAft>
                      </a:pPr>
                      <a:r>
                        <a:rPr lang="it-IT" sz="1200" kern="1400" spc="25" dirty="0">
                          <a:latin typeface="Cambria"/>
                        </a:rPr>
                        <a:t>Caratterizzazione, trattamento e valorizzazione di inquinanti</a:t>
                      </a:r>
                      <a:endParaRPr lang="it-IT" sz="1200" dirty="0">
                        <a:latin typeface="Calibri"/>
                      </a:endParaRPr>
                    </a:p>
                  </a:txBody>
                  <a:tcPr marL="65198" marR="65198" marT="0" marB="0">
                    <a:lnL>
                      <a:noFill/>
                    </a:lnL>
                    <a:lnR>
                      <a:noFill/>
                    </a:lnR>
                    <a:lnT>
                      <a:noFill/>
                    </a:lnT>
                    <a:lnB>
                      <a:noFill/>
                    </a:lnB>
                    <a:solidFill>
                      <a:srgbClr val="E6EED5"/>
                    </a:solidFill>
                  </a:tcPr>
                </a:tc>
              </a:tr>
              <a:tr h="374043">
                <a:tc>
                  <a:txBody>
                    <a:bodyPr/>
                    <a:lstStyle/>
                    <a:p>
                      <a:pPr algn="l">
                        <a:lnSpc>
                          <a:spcPct val="150000"/>
                        </a:lnSpc>
                        <a:spcBef>
                          <a:spcPts val="300"/>
                        </a:spcBef>
                        <a:spcAft>
                          <a:spcPts val="300"/>
                        </a:spcAft>
                      </a:pPr>
                      <a:r>
                        <a:rPr lang="it-IT" sz="1200" kern="1400" spc="25">
                          <a:latin typeface="Cambria"/>
                        </a:rPr>
                        <a:t>Piattaforma Omica</a:t>
                      </a:r>
                      <a:endParaRPr lang="it-IT" sz="1200">
                        <a:latin typeface="Calibri"/>
                      </a:endParaRPr>
                    </a:p>
                  </a:txBody>
                  <a:tcPr marL="65198" marR="65198" marT="0" marB="0">
                    <a:lnL>
                      <a:noFill/>
                    </a:lnL>
                    <a:lnR>
                      <a:noFill/>
                    </a:lnR>
                    <a:lnT>
                      <a:noFill/>
                    </a:lnT>
                    <a:lnB>
                      <a:noFill/>
                    </a:lnB>
                  </a:tcPr>
                </a:tc>
                <a:tc>
                  <a:txBody>
                    <a:bodyPr/>
                    <a:lstStyle/>
                    <a:p>
                      <a:pPr algn="l">
                        <a:lnSpc>
                          <a:spcPct val="150000"/>
                        </a:lnSpc>
                        <a:spcBef>
                          <a:spcPts val="300"/>
                        </a:spcBef>
                        <a:spcAft>
                          <a:spcPts val="300"/>
                        </a:spcAft>
                      </a:pPr>
                      <a:r>
                        <a:rPr lang="it-IT" sz="1200" kern="1400" spc="25">
                          <a:latin typeface="Cambria"/>
                        </a:rPr>
                        <a:t>Ecosistemi, biodiversità e relazioni tra ambiente e salute dell’uomo</a:t>
                      </a:r>
                      <a:endParaRPr lang="it-IT" sz="1200">
                        <a:latin typeface="Calibri"/>
                      </a:endParaRPr>
                    </a:p>
                  </a:txBody>
                  <a:tcPr marL="65198" marR="65198" marT="0" marB="0">
                    <a:lnL>
                      <a:noFill/>
                    </a:lnL>
                    <a:lnR>
                      <a:noFill/>
                    </a:lnR>
                    <a:lnT>
                      <a:noFill/>
                    </a:lnT>
                    <a:lnB>
                      <a:noFill/>
                    </a:lnB>
                  </a:tcPr>
                </a:tc>
              </a:tr>
              <a:tr h="303634">
                <a:tc>
                  <a:txBody>
                    <a:bodyPr/>
                    <a:lstStyle/>
                    <a:p>
                      <a:pPr algn="l">
                        <a:lnSpc>
                          <a:spcPct val="150000"/>
                        </a:lnSpc>
                        <a:spcBef>
                          <a:spcPts val="300"/>
                        </a:spcBef>
                        <a:spcAft>
                          <a:spcPts val="300"/>
                        </a:spcAft>
                      </a:pPr>
                      <a:r>
                        <a:rPr lang="it-IT" sz="1200" kern="1400" spc="25">
                          <a:latin typeface="Cambria"/>
                        </a:rPr>
                        <a:t>CM2</a:t>
                      </a:r>
                      <a:endParaRPr lang="it-IT" sz="1200">
                        <a:latin typeface="Calibri"/>
                      </a:endParaRPr>
                    </a:p>
                  </a:txBody>
                  <a:tcPr marL="65198" marR="65198" marT="0" marB="0">
                    <a:lnL>
                      <a:noFill/>
                    </a:lnL>
                    <a:lnR>
                      <a:noFill/>
                    </a:lnR>
                    <a:lnT>
                      <a:noFill/>
                    </a:lnT>
                    <a:lnB>
                      <a:noFill/>
                    </a:lnB>
                    <a:solidFill>
                      <a:srgbClr val="E6EED5"/>
                    </a:solidFill>
                  </a:tcPr>
                </a:tc>
                <a:tc>
                  <a:txBody>
                    <a:bodyPr/>
                    <a:lstStyle/>
                    <a:p>
                      <a:pPr algn="l">
                        <a:lnSpc>
                          <a:spcPct val="150000"/>
                        </a:lnSpc>
                        <a:spcBef>
                          <a:spcPts val="300"/>
                        </a:spcBef>
                        <a:spcAft>
                          <a:spcPts val="300"/>
                        </a:spcAft>
                      </a:pPr>
                      <a:r>
                        <a:rPr lang="it-IT" sz="1200" kern="1400" spc="25">
                          <a:latin typeface="Cambria"/>
                        </a:rPr>
                        <a:t>Microscopia</a:t>
                      </a:r>
                      <a:endParaRPr lang="it-IT" sz="1200">
                        <a:latin typeface="Calibri"/>
                      </a:endParaRPr>
                    </a:p>
                  </a:txBody>
                  <a:tcPr marL="65198" marR="65198" marT="0" marB="0">
                    <a:lnL>
                      <a:noFill/>
                    </a:lnL>
                    <a:lnR>
                      <a:noFill/>
                    </a:lnR>
                    <a:lnT>
                      <a:noFill/>
                    </a:lnT>
                    <a:lnB>
                      <a:noFill/>
                    </a:lnB>
                    <a:solidFill>
                      <a:srgbClr val="E6EED5"/>
                    </a:solidFill>
                  </a:tcPr>
                </a:tc>
              </a:tr>
              <a:tr h="303634">
                <a:tc>
                  <a:txBody>
                    <a:bodyPr/>
                    <a:lstStyle/>
                    <a:p>
                      <a:pPr algn="l">
                        <a:lnSpc>
                          <a:spcPct val="150000"/>
                        </a:lnSpc>
                        <a:spcBef>
                          <a:spcPts val="300"/>
                        </a:spcBef>
                        <a:spcAft>
                          <a:spcPts val="300"/>
                        </a:spcAft>
                      </a:pPr>
                      <a:r>
                        <a:rPr lang="it-IT" sz="1200" kern="1400" spc="25">
                          <a:latin typeface="Cambria"/>
                        </a:rPr>
                        <a:t>LIRA</a:t>
                      </a:r>
                      <a:endParaRPr lang="it-IT" sz="1200">
                        <a:latin typeface="Calibri"/>
                      </a:endParaRPr>
                    </a:p>
                  </a:txBody>
                  <a:tcPr marL="65198" marR="65198" marT="0" marB="0">
                    <a:lnL>
                      <a:noFill/>
                    </a:lnL>
                    <a:lnR>
                      <a:noFill/>
                    </a:lnR>
                    <a:lnT>
                      <a:noFill/>
                    </a:lnT>
                    <a:lnB>
                      <a:noFill/>
                    </a:lnB>
                  </a:tcPr>
                </a:tc>
                <a:tc>
                  <a:txBody>
                    <a:bodyPr/>
                    <a:lstStyle/>
                    <a:p>
                      <a:pPr algn="l">
                        <a:lnSpc>
                          <a:spcPct val="150000"/>
                        </a:lnSpc>
                        <a:spcBef>
                          <a:spcPts val="300"/>
                        </a:spcBef>
                        <a:spcAft>
                          <a:spcPts val="300"/>
                        </a:spcAft>
                      </a:pPr>
                      <a:r>
                        <a:rPr lang="it-IT" sz="1200" kern="1400" spc="25">
                          <a:latin typeface="Cambria"/>
                        </a:rPr>
                        <a:t>Informatica, telecomunicazioni e robotica</a:t>
                      </a:r>
                      <a:endParaRPr lang="it-IT" sz="1200">
                        <a:latin typeface="Calibri"/>
                      </a:endParaRPr>
                    </a:p>
                  </a:txBody>
                  <a:tcPr marL="65198" marR="65198" marT="0" marB="0">
                    <a:lnL>
                      <a:noFill/>
                    </a:lnL>
                    <a:lnR>
                      <a:noFill/>
                    </a:lnR>
                    <a:lnT>
                      <a:noFill/>
                    </a:lnT>
                    <a:lnB>
                      <a:noFill/>
                    </a:lnB>
                  </a:tcPr>
                </a:tc>
              </a:tr>
              <a:tr h="303634">
                <a:tc>
                  <a:txBody>
                    <a:bodyPr/>
                    <a:lstStyle/>
                    <a:p>
                      <a:pPr algn="l">
                        <a:lnSpc>
                          <a:spcPct val="150000"/>
                        </a:lnSpc>
                        <a:spcBef>
                          <a:spcPts val="300"/>
                        </a:spcBef>
                        <a:spcAft>
                          <a:spcPts val="300"/>
                        </a:spcAft>
                      </a:pPr>
                      <a:r>
                        <a:rPr lang="it-IT" sz="1200" kern="1400" spc="25">
                          <a:latin typeface="Cambria"/>
                        </a:rPr>
                        <a:t>μWaveLab</a:t>
                      </a:r>
                      <a:endParaRPr lang="it-IT" sz="1200">
                        <a:latin typeface="Calibri"/>
                      </a:endParaRPr>
                    </a:p>
                  </a:txBody>
                  <a:tcPr marL="65198" marR="65198" marT="0" marB="0">
                    <a:lnL>
                      <a:noFill/>
                    </a:lnL>
                    <a:lnR>
                      <a:noFill/>
                    </a:lnR>
                    <a:lnT>
                      <a:noFill/>
                    </a:lnT>
                    <a:lnB>
                      <a:noFill/>
                    </a:lnB>
                    <a:solidFill>
                      <a:srgbClr val="E6EED5"/>
                    </a:solidFill>
                  </a:tcPr>
                </a:tc>
                <a:tc>
                  <a:txBody>
                    <a:bodyPr/>
                    <a:lstStyle/>
                    <a:p>
                      <a:pPr algn="l">
                        <a:lnSpc>
                          <a:spcPct val="150000"/>
                        </a:lnSpc>
                        <a:spcBef>
                          <a:spcPts val="300"/>
                        </a:spcBef>
                        <a:spcAft>
                          <a:spcPts val="300"/>
                        </a:spcAft>
                      </a:pPr>
                      <a:r>
                        <a:rPr lang="it-IT" sz="1200" kern="1400" spc="25">
                          <a:latin typeface="Cambria"/>
                        </a:rPr>
                        <a:t>Tecnologia Radar a microonde</a:t>
                      </a:r>
                      <a:endParaRPr lang="it-IT" sz="1200">
                        <a:latin typeface="Calibri"/>
                      </a:endParaRPr>
                    </a:p>
                  </a:txBody>
                  <a:tcPr marL="65198" marR="65198" marT="0" marB="0">
                    <a:lnL>
                      <a:noFill/>
                    </a:lnL>
                    <a:lnR>
                      <a:noFill/>
                    </a:lnR>
                    <a:lnT>
                      <a:noFill/>
                    </a:lnT>
                    <a:lnB>
                      <a:noFill/>
                    </a:lnB>
                    <a:solidFill>
                      <a:srgbClr val="E6EED5"/>
                    </a:solidFill>
                  </a:tcPr>
                </a:tc>
              </a:tr>
              <a:tr h="303634">
                <a:tc>
                  <a:txBody>
                    <a:bodyPr/>
                    <a:lstStyle/>
                    <a:p>
                      <a:pPr algn="l">
                        <a:lnSpc>
                          <a:spcPct val="150000"/>
                        </a:lnSpc>
                        <a:spcBef>
                          <a:spcPts val="300"/>
                        </a:spcBef>
                        <a:spcAft>
                          <a:spcPts val="300"/>
                        </a:spcAft>
                      </a:pPr>
                      <a:r>
                        <a:rPr lang="it-IT" sz="1200" kern="1400" spc="25">
                          <a:latin typeface="Cambria"/>
                        </a:rPr>
                        <a:t>NeMS</a:t>
                      </a:r>
                      <a:endParaRPr lang="it-IT" sz="1200">
                        <a:latin typeface="Calibri"/>
                      </a:endParaRPr>
                    </a:p>
                  </a:txBody>
                  <a:tcPr marL="65198" marR="65198" marT="0" marB="0">
                    <a:lnL>
                      <a:noFill/>
                    </a:lnL>
                    <a:lnR>
                      <a:noFill/>
                    </a:lnR>
                    <a:lnT>
                      <a:noFill/>
                    </a:lnT>
                    <a:lnB>
                      <a:noFill/>
                    </a:lnB>
                  </a:tcPr>
                </a:tc>
                <a:tc>
                  <a:txBody>
                    <a:bodyPr/>
                    <a:lstStyle/>
                    <a:p>
                      <a:pPr algn="l">
                        <a:lnSpc>
                          <a:spcPct val="150000"/>
                        </a:lnSpc>
                        <a:spcBef>
                          <a:spcPts val="300"/>
                        </a:spcBef>
                        <a:spcAft>
                          <a:spcPts val="300"/>
                        </a:spcAft>
                      </a:pPr>
                      <a:r>
                        <a:rPr lang="it-IT" sz="1200" kern="1400" spc="25">
                          <a:latin typeface="Cambria"/>
                        </a:rPr>
                        <a:t>Sensori</a:t>
                      </a:r>
                      <a:endParaRPr lang="it-IT" sz="1200">
                        <a:latin typeface="Calibri"/>
                      </a:endParaRPr>
                    </a:p>
                  </a:txBody>
                  <a:tcPr marL="65198" marR="65198" marT="0" marB="0">
                    <a:lnL>
                      <a:noFill/>
                    </a:lnL>
                    <a:lnR>
                      <a:noFill/>
                    </a:lnR>
                    <a:lnT>
                      <a:noFill/>
                    </a:lnT>
                    <a:lnB>
                      <a:noFill/>
                    </a:lnB>
                  </a:tcPr>
                </a:tc>
              </a:tr>
              <a:tr h="303634">
                <a:tc>
                  <a:txBody>
                    <a:bodyPr/>
                    <a:lstStyle/>
                    <a:p>
                      <a:pPr algn="l">
                        <a:lnSpc>
                          <a:spcPct val="150000"/>
                        </a:lnSpc>
                        <a:spcBef>
                          <a:spcPts val="300"/>
                        </a:spcBef>
                        <a:spcAft>
                          <a:spcPts val="300"/>
                        </a:spcAft>
                      </a:pPr>
                      <a:r>
                        <a:rPr lang="it-IT" sz="1200" kern="1400" spc="25">
                          <a:latin typeface="Cambria"/>
                        </a:rPr>
                        <a:t>LAIA</a:t>
                      </a:r>
                      <a:endParaRPr lang="it-IT" sz="1200">
                        <a:latin typeface="Calibri"/>
                      </a:endParaRPr>
                    </a:p>
                  </a:txBody>
                  <a:tcPr marL="65198" marR="65198" marT="0" marB="0">
                    <a:lnL>
                      <a:noFill/>
                    </a:lnL>
                    <a:lnR>
                      <a:noFill/>
                    </a:lnR>
                    <a:lnT>
                      <a:noFill/>
                    </a:lnT>
                    <a:lnB>
                      <a:noFill/>
                    </a:lnB>
                    <a:solidFill>
                      <a:srgbClr val="E6EED5"/>
                    </a:solidFill>
                  </a:tcPr>
                </a:tc>
                <a:tc>
                  <a:txBody>
                    <a:bodyPr/>
                    <a:lstStyle/>
                    <a:p>
                      <a:pPr algn="l">
                        <a:lnSpc>
                          <a:spcPct val="150000"/>
                        </a:lnSpc>
                        <a:spcBef>
                          <a:spcPts val="300"/>
                        </a:spcBef>
                        <a:spcAft>
                          <a:spcPts val="300"/>
                        </a:spcAft>
                      </a:pPr>
                      <a:r>
                        <a:rPr lang="it-IT" sz="1200" kern="1400" spc="25">
                          <a:latin typeface="Cambria"/>
                        </a:rPr>
                        <a:t>Intelligenza artificiale</a:t>
                      </a:r>
                      <a:endParaRPr lang="it-IT" sz="1200">
                        <a:latin typeface="Calibri"/>
                      </a:endParaRPr>
                    </a:p>
                  </a:txBody>
                  <a:tcPr marL="65198" marR="65198" marT="0" marB="0">
                    <a:lnL>
                      <a:noFill/>
                    </a:lnL>
                    <a:lnR>
                      <a:noFill/>
                    </a:lnR>
                    <a:lnT>
                      <a:noFill/>
                    </a:lnT>
                    <a:lnB>
                      <a:noFill/>
                    </a:lnB>
                    <a:solidFill>
                      <a:srgbClr val="E6EED5"/>
                    </a:solidFill>
                  </a:tcPr>
                </a:tc>
              </a:tr>
              <a:tr h="303634">
                <a:tc>
                  <a:txBody>
                    <a:bodyPr/>
                    <a:lstStyle/>
                    <a:p>
                      <a:pPr algn="l">
                        <a:lnSpc>
                          <a:spcPct val="150000"/>
                        </a:lnSpc>
                        <a:spcBef>
                          <a:spcPts val="300"/>
                        </a:spcBef>
                        <a:spcAft>
                          <a:spcPts val="300"/>
                        </a:spcAft>
                      </a:pPr>
                      <a:r>
                        <a:rPr lang="it-IT" sz="1200" kern="1400" spc="25">
                          <a:latin typeface="Cambria"/>
                        </a:rPr>
                        <a:t>Geotecnica</a:t>
                      </a:r>
                      <a:endParaRPr lang="it-IT" sz="1200">
                        <a:latin typeface="Calibri"/>
                      </a:endParaRPr>
                    </a:p>
                  </a:txBody>
                  <a:tcPr marL="65198" marR="65198" marT="0" marB="0">
                    <a:lnL>
                      <a:noFill/>
                    </a:lnL>
                    <a:lnR>
                      <a:noFill/>
                    </a:lnR>
                    <a:lnT>
                      <a:noFill/>
                    </a:lnT>
                    <a:lnB>
                      <a:noFill/>
                    </a:lnB>
                  </a:tcPr>
                </a:tc>
                <a:tc>
                  <a:txBody>
                    <a:bodyPr/>
                    <a:lstStyle/>
                    <a:p>
                      <a:pPr algn="l">
                        <a:lnSpc>
                          <a:spcPct val="150000"/>
                        </a:lnSpc>
                        <a:spcBef>
                          <a:spcPts val="300"/>
                        </a:spcBef>
                        <a:spcAft>
                          <a:spcPts val="300"/>
                        </a:spcAft>
                      </a:pPr>
                      <a:r>
                        <a:rPr lang="it-IT" sz="1200" kern="1400" spc="25">
                          <a:latin typeface="Cambria"/>
                        </a:rPr>
                        <a:t>Rischio di frana</a:t>
                      </a:r>
                      <a:endParaRPr lang="it-IT" sz="1200">
                        <a:latin typeface="Calibri"/>
                      </a:endParaRPr>
                    </a:p>
                  </a:txBody>
                  <a:tcPr marL="65198" marR="65198" marT="0" marB="0">
                    <a:lnL>
                      <a:noFill/>
                    </a:lnL>
                    <a:lnR>
                      <a:noFill/>
                    </a:lnR>
                    <a:lnT>
                      <a:noFill/>
                    </a:lnT>
                    <a:lnB>
                      <a:noFill/>
                    </a:lnB>
                  </a:tcPr>
                </a:tc>
              </a:tr>
              <a:tr h="303634">
                <a:tc>
                  <a:txBody>
                    <a:bodyPr/>
                    <a:lstStyle/>
                    <a:p>
                      <a:pPr algn="l">
                        <a:lnSpc>
                          <a:spcPct val="150000"/>
                        </a:lnSpc>
                        <a:spcBef>
                          <a:spcPts val="300"/>
                        </a:spcBef>
                        <a:spcAft>
                          <a:spcPts val="300"/>
                        </a:spcAft>
                      </a:pPr>
                      <a:r>
                        <a:rPr lang="it-IT" sz="1200" kern="1400" spc="25">
                          <a:latin typeface="Cambria"/>
                        </a:rPr>
                        <a:t>LAMPIT</a:t>
                      </a:r>
                      <a:endParaRPr lang="it-IT" sz="1200">
                        <a:latin typeface="Calibri"/>
                      </a:endParaRPr>
                    </a:p>
                  </a:txBody>
                  <a:tcPr marL="65198" marR="65198" marT="0" marB="0">
                    <a:lnL>
                      <a:noFill/>
                    </a:lnL>
                    <a:lnR>
                      <a:noFill/>
                    </a:lnR>
                    <a:lnT>
                      <a:noFill/>
                    </a:lnT>
                    <a:lnB>
                      <a:noFill/>
                    </a:lnB>
                    <a:solidFill>
                      <a:srgbClr val="E6EED5"/>
                    </a:solidFill>
                  </a:tcPr>
                </a:tc>
                <a:tc>
                  <a:txBody>
                    <a:bodyPr/>
                    <a:lstStyle/>
                    <a:p>
                      <a:pPr algn="l">
                        <a:lnSpc>
                          <a:spcPct val="150000"/>
                        </a:lnSpc>
                        <a:spcBef>
                          <a:spcPts val="300"/>
                        </a:spcBef>
                        <a:spcAft>
                          <a:spcPts val="300"/>
                        </a:spcAft>
                      </a:pPr>
                      <a:r>
                        <a:rPr lang="it-IT" sz="1200" kern="1400" spc="25">
                          <a:latin typeface="Cambria"/>
                        </a:rPr>
                        <a:t>Rischio di inondazione</a:t>
                      </a:r>
                      <a:endParaRPr lang="it-IT" sz="1200">
                        <a:latin typeface="Calibri"/>
                      </a:endParaRPr>
                    </a:p>
                  </a:txBody>
                  <a:tcPr marL="65198" marR="65198" marT="0" marB="0">
                    <a:lnL>
                      <a:noFill/>
                    </a:lnL>
                    <a:lnR>
                      <a:noFill/>
                    </a:lnR>
                    <a:lnT>
                      <a:noFill/>
                    </a:lnT>
                    <a:lnB>
                      <a:noFill/>
                    </a:lnB>
                    <a:solidFill>
                      <a:srgbClr val="E6EED5"/>
                    </a:solidFill>
                  </a:tcPr>
                </a:tc>
              </a:tr>
              <a:tr h="303634">
                <a:tc>
                  <a:txBody>
                    <a:bodyPr/>
                    <a:lstStyle/>
                    <a:p>
                      <a:pPr algn="l">
                        <a:lnSpc>
                          <a:spcPct val="150000"/>
                        </a:lnSpc>
                        <a:spcBef>
                          <a:spcPts val="300"/>
                        </a:spcBef>
                        <a:spcAft>
                          <a:spcPts val="300"/>
                        </a:spcAft>
                      </a:pPr>
                      <a:r>
                        <a:rPr lang="it-IT" sz="1200" kern="1400" spc="25">
                          <a:latin typeface="Cambria"/>
                        </a:rPr>
                        <a:t>GICEA</a:t>
                      </a:r>
                      <a:endParaRPr lang="it-IT" sz="1200">
                        <a:latin typeface="Calibri"/>
                      </a:endParaRPr>
                    </a:p>
                  </a:txBody>
                  <a:tcPr marL="65198" marR="65198" marT="0" marB="0">
                    <a:lnL>
                      <a:noFill/>
                    </a:lnL>
                    <a:lnR>
                      <a:noFill/>
                    </a:lnR>
                    <a:lnT>
                      <a:noFill/>
                    </a:lnT>
                    <a:lnB>
                      <a:noFill/>
                    </a:lnB>
                  </a:tcPr>
                </a:tc>
                <a:tc>
                  <a:txBody>
                    <a:bodyPr/>
                    <a:lstStyle/>
                    <a:p>
                      <a:pPr algn="l">
                        <a:lnSpc>
                          <a:spcPct val="150000"/>
                        </a:lnSpc>
                        <a:spcBef>
                          <a:spcPts val="300"/>
                        </a:spcBef>
                        <a:spcAft>
                          <a:spcPts val="300"/>
                        </a:spcAft>
                      </a:pPr>
                      <a:r>
                        <a:rPr lang="it-IT" sz="1200" kern="1400" spc="25">
                          <a:latin typeface="Cambria"/>
                        </a:rPr>
                        <a:t>Sistemi informativi territoriali</a:t>
                      </a:r>
                      <a:endParaRPr lang="it-IT" sz="1200">
                        <a:latin typeface="Calibri"/>
                      </a:endParaRPr>
                    </a:p>
                  </a:txBody>
                  <a:tcPr marL="65198" marR="65198" marT="0" marB="0">
                    <a:lnL>
                      <a:noFill/>
                    </a:lnL>
                    <a:lnR>
                      <a:noFill/>
                    </a:lnR>
                    <a:lnT>
                      <a:noFill/>
                    </a:lnT>
                    <a:lnB>
                      <a:noFill/>
                    </a:lnB>
                  </a:tcPr>
                </a:tc>
              </a:tr>
              <a:tr h="303634">
                <a:tc>
                  <a:txBody>
                    <a:bodyPr/>
                    <a:lstStyle/>
                    <a:p>
                      <a:pPr algn="l">
                        <a:lnSpc>
                          <a:spcPct val="150000"/>
                        </a:lnSpc>
                        <a:spcBef>
                          <a:spcPts val="300"/>
                        </a:spcBef>
                        <a:spcAft>
                          <a:spcPts val="300"/>
                        </a:spcAft>
                      </a:pPr>
                      <a:r>
                        <a:rPr lang="it-IT" sz="1200" kern="1400" spc="25">
                          <a:latin typeface="Cambria"/>
                        </a:rPr>
                        <a:t>CATI</a:t>
                      </a:r>
                      <a:endParaRPr lang="it-IT" sz="1200">
                        <a:latin typeface="Calibri"/>
                      </a:endParaRPr>
                    </a:p>
                  </a:txBody>
                  <a:tcPr marL="65198" marR="65198"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c>
                  <a:txBody>
                    <a:bodyPr/>
                    <a:lstStyle/>
                    <a:p>
                      <a:pPr algn="l">
                        <a:lnSpc>
                          <a:spcPct val="150000"/>
                        </a:lnSpc>
                        <a:spcBef>
                          <a:spcPts val="300"/>
                        </a:spcBef>
                        <a:spcAft>
                          <a:spcPts val="300"/>
                        </a:spcAft>
                      </a:pPr>
                      <a:r>
                        <a:rPr lang="it-IT" sz="1200" kern="1400" spc="25" dirty="0">
                          <a:latin typeface="Cambria"/>
                        </a:rPr>
                        <a:t>Indagini e documentazione ambientale</a:t>
                      </a:r>
                      <a:endParaRPr lang="it-IT" sz="1200" dirty="0">
                        <a:latin typeface="Calibri"/>
                      </a:endParaRPr>
                    </a:p>
                  </a:txBody>
                  <a:tcPr marL="65198" marR="65198" marT="0" marB="0">
                    <a:lnL>
                      <a:noFill/>
                    </a:lnL>
                    <a:lnR>
                      <a:noFill/>
                    </a:lnR>
                    <a:lnT>
                      <a:noFill/>
                    </a:lnT>
                    <a:lnB w="12700" cap="flat" cmpd="sng" algn="ctr">
                      <a:solidFill>
                        <a:srgbClr val="9BBB59"/>
                      </a:solidFill>
                      <a:prstDash val="solid"/>
                      <a:round/>
                      <a:headEnd type="none" w="med" len="med"/>
                      <a:tailEnd type="none" w="med" len="med"/>
                    </a:lnB>
                    <a:solidFill>
                      <a:srgbClr val="E6EED5"/>
                    </a:solidFill>
                  </a:tcPr>
                </a:tc>
              </a:tr>
            </a:tbl>
          </a:graphicData>
        </a:graphic>
      </p:graphicFrame>
      <p:pic>
        <p:nvPicPr>
          <p:cNvPr id="6" name="Immagine 3" descr="logo mod 2.bmp"/>
          <p:cNvPicPr>
            <a:picLocks noChangeAspect="1"/>
          </p:cNvPicPr>
          <p:nvPr/>
        </p:nvPicPr>
        <p:blipFill>
          <a:blip r:embed="rId3"/>
          <a:srcRect/>
          <a:stretch>
            <a:fillRect/>
          </a:stretch>
        </p:blipFill>
        <p:spPr bwMode="auto">
          <a:xfrm>
            <a:off x="8550275" y="0"/>
            <a:ext cx="593725" cy="722313"/>
          </a:xfrm>
          <a:prstGeom prst="rect">
            <a:avLst/>
          </a:prstGeom>
          <a:noFill/>
          <a:ln w="3175">
            <a:solidFill>
              <a:srgbClr val="6BA42C"/>
            </a:solidFill>
            <a:miter lim="800000"/>
            <a:headEnd/>
            <a:tailEnd/>
          </a:ln>
          <a:effectLst>
            <a:outerShdw blurRad="50800" dist="38100" dir="8100000" algn="tr" rotWithShape="0">
              <a:prstClr val="black">
                <a:alpha val="40000"/>
              </a:prstClr>
            </a:outerShdw>
          </a:effectLst>
        </p:spPr>
      </p:pic>
      <p:sp>
        <p:nvSpPr>
          <p:cNvPr id="34852" name="CasellaDiTesto 6"/>
          <p:cNvSpPr txBox="1">
            <a:spLocks noChangeArrowheads="1"/>
          </p:cNvSpPr>
          <p:nvPr/>
        </p:nvSpPr>
        <p:spPr bwMode="auto">
          <a:xfrm>
            <a:off x="142875" y="6429375"/>
            <a:ext cx="3786188" cy="277813"/>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pic>
        <p:nvPicPr>
          <p:cNvPr id="9" name="Immagine 8"/>
          <p:cNvPicPr>
            <a:picLocks noChangeAspect="1"/>
          </p:cNvPicPr>
          <p:nvPr/>
        </p:nvPicPr>
        <p:blipFill>
          <a:blip r:embed="rId4"/>
          <a:stretch>
            <a:fillRect/>
          </a:stretch>
        </p:blipFill>
        <p:spPr>
          <a:xfrm>
            <a:off x="0" y="0"/>
            <a:ext cx="3505200" cy="717550"/>
          </a:xfrm>
          <a:prstGeom prst="rect">
            <a:avLst/>
          </a:prstGeom>
          <a:ln w="3175">
            <a:solidFill>
              <a:srgbClr val="6BA42C"/>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929063" y="88900"/>
            <a:ext cx="4054475" cy="758825"/>
          </a:xfrm>
        </p:spPr>
        <p:txBody>
          <a:bodyPr>
            <a:normAutofit fontScale="90000"/>
          </a:bodyPr>
          <a:lstStyle/>
          <a:p>
            <a:pPr eaLnBrk="1" fontAlgn="auto" hangingPunct="1">
              <a:spcAft>
                <a:spcPts val="0"/>
              </a:spcAft>
              <a:defRPr/>
            </a:pPr>
            <a:r>
              <a:rPr lang="en-US" dirty="0" smtClean="0">
                <a:solidFill>
                  <a:schemeClr val="accent3">
                    <a:shade val="75000"/>
                  </a:schemeClr>
                </a:solidFill>
              </a:rPr>
              <a:t/>
            </a:r>
            <a:br>
              <a:rPr lang="en-US" dirty="0" smtClean="0">
                <a:solidFill>
                  <a:schemeClr val="accent3">
                    <a:shade val="75000"/>
                  </a:schemeClr>
                </a:solidFill>
              </a:rPr>
            </a:br>
            <a:r>
              <a:rPr lang="en-US" dirty="0" err="1" smtClean="0">
                <a:solidFill>
                  <a:schemeClr val="accent3">
                    <a:shade val="75000"/>
                  </a:schemeClr>
                </a:solidFill>
              </a:rPr>
              <a:t>Architettura</a:t>
            </a:r>
            <a:r>
              <a:rPr lang="en-US" dirty="0" smtClean="0">
                <a:solidFill>
                  <a:schemeClr val="accent3">
                    <a:shade val="75000"/>
                  </a:schemeClr>
                </a:solidFill>
              </a:rPr>
              <a:t> </a:t>
            </a:r>
            <a:r>
              <a:rPr lang="en-US" dirty="0" err="1" smtClean="0">
                <a:solidFill>
                  <a:schemeClr val="accent3">
                    <a:shade val="75000"/>
                  </a:schemeClr>
                </a:solidFill>
              </a:rPr>
              <a:t>di</a:t>
            </a:r>
            <a:r>
              <a:rPr lang="en-US" dirty="0" smtClean="0">
                <a:solidFill>
                  <a:schemeClr val="accent3">
                    <a:shade val="75000"/>
                  </a:schemeClr>
                </a:solidFill>
              </a:rPr>
              <a:t> SILA </a:t>
            </a:r>
            <a:endParaRPr lang="it-IT" dirty="0">
              <a:solidFill>
                <a:schemeClr val="accent3">
                  <a:shade val="75000"/>
                </a:schemeClr>
              </a:solidFill>
            </a:endParaRPr>
          </a:p>
        </p:txBody>
      </p:sp>
      <p:pic>
        <p:nvPicPr>
          <p:cNvPr id="8" name="Immagine 3" descr="logo mod 2.bmp"/>
          <p:cNvPicPr>
            <a:picLocks noChangeAspect="1"/>
          </p:cNvPicPr>
          <p:nvPr/>
        </p:nvPicPr>
        <p:blipFill>
          <a:blip r:embed="rId3"/>
          <a:srcRect/>
          <a:stretch>
            <a:fillRect/>
          </a:stretch>
        </p:blipFill>
        <p:spPr bwMode="auto">
          <a:xfrm>
            <a:off x="8550275" y="0"/>
            <a:ext cx="593725" cy="722313"/>
          </a:xfrm>
          <a:prstGeom prst="rect">
            <a:avLst/>
          </a:prstGeom>
          <a:noFill/>
          <a:ln w="3175">
            <a:solidFill>
              <a:srgbClr val="6BA42C"/>
            </a:solidFill>
            <a:miter lim="800000"/>
            <a:headEnd/>
            <a:tailEnd/>
          </a:ln>
          <a:effectLst>
            <a:outerShdw blurRad="50800" dist="38100" dir="8100000" algn="tr" rotWithShape="0">
              <a:prstClr val="black">
                <a:alpha val="40000"/>
              </a:prstClr>
            </a:outerShdw>
          </a:effectLst>
        </p:spPr>
      </p:pic>
      <p:sp>
        <p:nvSpPr>
          <p:cNvPr id="36867" name="CasellaDiTesto 8"/>
          <p:cNvSpPr txBox="1">
            <a:spLocks noChangeArrowheads="1"/>
          </p:cNvSpPr>
          <p:nvPr/>
        </p:nvSpPr>
        <p:spPr bwMode="auto">
          <a:xfrm>
            <a:off x="142875" y="6429375"/>
            <a:ext cx="3786188" cy="277813"/>
          </a:xfrm>
          <a:prstGeom prst="rect">
            <a:avLst/>
          </a:prstGeom>
          <a:noFill/>
          <a:ln w="9525">
            <a:noFill/>
            <a:miter lim="800000"/>
            <a:headEnd/>
            <a:tailEnd/>
          </a:ln>
        </p:spPr>
        <p:txBody>
          <a:bodyPr>
            <a:spAutoFit/>
          </a:bodyPr>
          <a:lstStyle/>
          <a:p>
            <a:r>
              <a:rPr lang="en-CA" sz="1200" b="1" i="1">
                <a:latin typeface="Georgia" pitchFamily="18" charset="0"/>
              </a:rPr>
              <a:t>Napoli, 16 Novembre 2012</a:t>
            </a:r>
            <a:endParaRPr lang="it-IT" sz="1200" b="1" i="1">
              <a:latin typeface="Georgia" pitchFamily="18" charset="0"/>
            </a:endParaRPr>
          </a:p>
        </p:txBody>
      </p:sp>
      <p:pic>
        <p:nvPicPr>
          <p:cNvPr id="10" name="Immagine 9"/>
          <p:cNvPicPr>
            <a:picLocks noChangeAspect="1"/>
          </p:cNvPicPr>
          <p:nvPr/>
        </p:nvPicPr>
        <p:blipFill>
          <a:blip r:embed="rId4"/>
          <a:stretch>
            <a:fillRect/>
          </a:stretch>
        </p:blipFill>
        <p:spPr>
          <a:xfrm>
            <a:off x="0" y="0"/>
            <a:ext cx="3505200" cy="717550"/>
          </a:xfrm>
          <a:prstGeom prst="rect">
            <a:avLst/>
          </a:prstGeom>
          <a:ln w="3175">
            <a:solidFill>
              <a:srgbClr val="6BA42C"/>
            </a:solidFill>
          </a:ln>
          <a:effectLst>
            <a:outerShdw blurRad="50800" dist="38100" dir="2700000" algn="tl" rotWithShape="0">
              <a:prstClr val="black">
                <a:alpha val="40000"/>
              </a:prstClr>
            </a:outerShdw>
          </a:effectLst>
        </p:spPr>
      </p:pic>
      <p:sp>
        <p:nvSpPr>
          <p:cNvPr id="11" name="Rettangolo arrotondato 10"/>
          <p:cNvSpPr/>
          <p:nvPr/>
        </p:nvSpPr>
        <p:spPr>
          <a:xfrm>
            <a:off x="2935554" y="3837528"/>
            <a:ext cx="2133616" cy="472090"/>
          </a:xfrm>
          <a:prstGeom prst="roundRect">
            <a:avLst/>
          </a:prstGeom>
          <a:gradFill flip="none" rotWithShape="1">
            <a:gsLst>
              <a:gs pos="18000">
                <a:schemeClr val="accent1">
                  <a:lumMod val="60000"/>
                  <a:lumOff val="40000"/>
                </a:schemeClr>
              </a:gs>
              <a:gs pos="78000">
                <a:schemeClr val="accent1">
                  <a:shade val="93000"/>
                  <a:satMod val="130000"/>
                </a:schemeClr>
              </a:gs>
              <a:gs pos="100000">
                <a:schemeClr val="accent1">
                  <a:shade val="94000"/>
                  <a:satMod val="135000"/>
                </a:schemeClr>
              </a:gs>
            </a:gsLst>
            <a:lin ang="16200000" scaled="1"/>
            <a:tileRect/>
          </a:gradFill>
          <a:ln w="28575">
            <a:noFill/>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lIns="47758" tIns="23879" rIns="47758" bIns="23879" anchor="ctr"/>
          <a:lstStyle/>
          <a:p>
            <a:pPr algn="ctr">
              <a:defRPr/>
            </a:pPr>
            <a:r>
              <a:rPr lang="it-IT" sz="1700" b="1" dirty="0" err="1">
                <a:latin typeface="Calibri" pitchFamily="34" charset="0"/>
                <a:cs typeface="Calibri" pitchFamily="34" charset="0"/>
              </a:rPr>
              <a:t>CAMIlab</a:t>
            </a:r>
            <a:endParaRPr lang="it-IT" sz="1700" b="1" dirty="0">
              <a:latin typeface="Calibri" pitchFamily="34" charset="0"/>
              <a:cs typeface="Calibri" pitchFamily="34" charset="0"/>
            </a:endParaRPr>
          </a:p>
        </p:txBody>
      </p:sp>
      <p:sp>
        <p:nvSpPr>
          <p:cNvPr id="12" name="Rettangolo arrotondato 11"/>
          <p:cNvSpPr/>
          <p:nvPr/>
        </p:nvSpPr>
        <p:spPr>
          <a:xfrm>
            <a:off x="2947648" y="4559085"/>
            <a:ext cx="2133616" cy="472090"/>
          </a:xfrm>
          <a:prstGeom prst="roundRect">
            <a:avLst/>
          </a:prstGeom>
          <a:gradFill flip="none" rotWithShape="1">
            <a:gsLst>
              <a:gs pos="18000">
                <a:schemeClr val="accent1">
                  <a:lumMod val="60000"/>
                  <a:lumOff val="40000"/>
                </a:schemeClr>
              </a:gs>
              <a:gs pos="78000">
                <a:schemeClr val="accent1">
                  <a:shade val="93000"/>
                  <a:satMod val="130000"/>
                </a:schemeClr>
              </a:gs>
              <a:gs pos="100000">
                <a:schemeClr val="accent1">
                  <a:shade val="94000"/>
                  <a:satMod val="135000"/>
                </a:schemeClr>
              </a:gs>
            </a:gsLst>
            <a:lin ang="16200000" scaled="1"/>
            <a:tileRect/>
          </a:gradFill>
          <a:ln w="28575">
            <a:noFill/>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lIns="47758" tIns="23879" rIns="47758" bIns="23879" anchor="ctr"/>
          <a:lstStyle/>
          <a:p>
            <a:pPr algn="ctr">
              <a:defRPr/>
            </a:pPr>
            <a:r>
              <a:rPr lang="it-IT" sz="1700" b="1" dirty="0">
                <a:latin typeface="Calibri" pitchFamily="34" charset="0"/>
                <a:cs typeface="Calibri" pitchFamily="34" charset="0"/>
              </a:rPr>
              <a:t>HTI</a:t>
            </a:r>
          </a:p>
        </p:txBody>
      </p:sp>
      <p:sp>
        <p:nvSpPr>
          <p:cNvPr id="13" name="Rettangolo arrotondato 12"/>
          <p:cNvSpPr/>
          <p:nvPr/>
        </p:nvSpPr>
        <p:spPr>
          <a:xfrm>
            <a:off x="2947648" y="5420876"/>
            <a:ext cx="2133616" cy="472090"/>
          </a:xfrm>
          <a:prstGeom prst="roundRect">
            <a:avLst/>
          </a:prstGeom>
          <a:gradFill flip="none" rotWithShape="1">
            <a:gsLst>
              <a:gs pos="18000">
                <a:schemeClr val="accent1">
                  <a:lumMod val="60000"/>
                  <a:lumOff val="40000"/>
                </a:schemeClr>
              </a:gs>
              <a:gs pos="78000">
                <a:schemeClr val="accent1">
                  <a:shade val="93000"/>
                  <a:satMod val="130000"/>
                </a:schemeClr>
              </a:gs>
              <a:gs pos="100000">
                <a:schemeClr val="accent1">
                  <a:shade val="94000"/>
                  <a:satMod val="135000"/>
                </a:schemeClr>
              </a:gs>
            </a:gsLst>
            <a:lin ang="16200000" scaled="1"/>
            <a:tileRect/>
          </a:gradFill>
          <a:ln w="28575">
            <a:noFill/>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lIns="47758" tIns="23879" rIns="47758" bIns="23879" anchor="ctr"/>
          <a:lstStyle/>
          <a:p>
            <a:pPr algn="ctr">
              <a:defRPr/>
            </a:pPr>
            <a:r>
              <a:rPr lang="it-IT" sz="1700" b="1" dirty="0">
                <a:latin typeface="Calibri" pitchFamily="34" charset="0"/>
                <a:cs typeface="Calibri" pitchFamily="34" charset="0"/>
              </a:rPr>
              <a:t>Piattaforma </a:t>
            </a:r>
            <a:r>
              <a:rPr lang="it-IT" sz="1700" b="1" dirty="0" err="1">
                <a:latin typeface="Calibri" pitchFamily="34" charset="0"/>
                <a:cs typeface="Calibri" pitchFamily="34" charset="0"/>
              </a:rPr>
              <a:t>omica</a:t>
            </a:r>
          </a:p>
        </p:txBody>
      </p:sp>
      <p:sp>
        <p:nvSpPr>
          <p:cNvPr id="14" name="Striscia diagonale 13"/>
          <p:cNvSpPr/>
          <p:nvPr/>
        </p:nvSpPr>
        <p:spPr>
          <a:xfrm>
            <a:off x="6461341" y="2812823"/>
            <a:ext cx="1524010" cy="1088579"/>
          </a:xfrm>
          <a:prstGeom prst="diagStripe">
            <a:avLst/>
          </a:prstGeom>
          <a:ln w="28575">
            <a:solidFill>
              <a:schemeClr val="accent3">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lIns="35479" tIns="17739" rIns="35479" bIns="17739" anchor="ctr"/>
          <a:lstStyle/>
          <a:p>
            <a:pPr algn="ctr">
              <a:defRPr/>
            </a:pPr>
            <a:r>
              <a:rPr lang="it-IT" sz="1600" b="1" dirty="0" err="1">
                <a:latin typeface="Calibri" pitchFamily="34" charset="0"/>
                <a:cs typeface="Calibri" pitchFamily="34" charset="0"/>
              </a:rPr>
              <a:t>NeMs</a:t>
            </a:r>
            <a:endParaRPr lang="it-IT" sz="1600" b="1" dirty="0">
              <a:latin typeface="Calibri" pitchFamily="34" charset="0"/>
              <a:cs typeface="Calibri" pitchFamily="34" charset="0"/>
            </a:endParaRPr>
          </a:p>
        </p:txBody>
      </p:sp>
      <p:sp>
        <p:nvSpPr>
          <p:cNvPr id="15" name="Striscia diagonale 14"/>
          <p:cNvSpPr/>
          <p:nvPr/>
        </p:nvSpPr>
        <p:spPr>
          <a:xfrm>
            <a:off x="6459228" y="3788009"/>
            <a:ext cx="1524010" cy="1088579"/>
          </a:xfrm>
          <a:prstGeom prst="diagStripe">
            <a:avLst/>
          </a:prstGeom>
          <a:ln w="28575">
            <a:solidFill>
              <a:schemeClr val="accent3">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lIns="35479" tIns="17739" rIns="35479" bIns="17739" anchor="ctr"/>
          <a:lstStyle/>
          <a:p>
            <a:pPr algn="ctr">
              <a:defRPr/>
            </a:pPr>
            <a:r>
              <a:rPr lang="it-IT" sz="1600" b="1" dirty="0">
                <a:latin typeface="Calibri" pitchFamily="34" charset="0"/>
                <a:cs typeface="Calibri" pitchFamily="34" charset="0"/>
              </a:rPr>
              <a:t>LIRA </a:t>
            </a:r>
            <a:endParaRPr lang="it-IT" sz="1600" b="1" dirty="0">
              <a:solidFill>
                <a:schemeClr val="tx1"/>
              </a:solidFill>
              <a:latin typeface="Calibri" pitchFamily="34" charset="0"/>
              <a:cs typeface="Calibri" pitchFamily="34" charset="0"/>
            </a:endParaRPr>
          </a:p>
        </p:txBody>
      </p:sp>
      <p:grpSp>
        <p:nvGrpSpPr>
          <p:cNvPr id="16" name="Gruppo 15"/>
          <p:cNvGrpSpPr>
            <a:grpSpLocks/>
          </p:cNvGrpSpPr>
          <p:nvPr/>
        </p:nvGrpSpPr>
        <p:grpSpPr bwMode="auto">
          <a:xfrm>
            <a:off x="5262563" y="3644900"/>
            <a:ext cx="1089025" cy="1954213"/>
            <a:chOff x="5586601" y="4077072"/>
            <a:chExt cx="1088578" cy="1953814"/>
          </a:xfrm>
        </p:grpSpPr>
        <p:cxnSp>
          <p:nvCxnSpPr>
            <p:cNvPr id="17" name="Connettore 1 16"/>
            <p:cNvCxnSpPr/>
            <p:nvPr/>
          </p:nvCxnSpPr>
          <p:spPr>
            <a:xfrm rot="5400000">
              <a:off x="6049040" y="4688929"/>
              <a:ext cx="1223713"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Connettore 4 17"/>
            <p:cNvCxnSpPr/>
            <p:nvPr/>
          </p:nvCxnSpPr>
          <p:spPr>
            <a:xfrm rot="10800000">
              <a:off x="5600882" y="4307213"/>
              <a:ext cx="1056841" cy="293627"/>
            </a:xfrm>
            <a:prstGeom prst="bentConnector3">
              <a:avLst>
                <a:gd name="adj1" fmla="val 50000"/>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4 18"/>
            <p:cNvCxnSpPr/>
            <p:nvPr/>
          </p:nvCxnSpPr>
          <p:spPr>
            <a:xfrm rot="10800000" flipV="1">
              <a:off x="5586601" y="4600840"/>
              <a:ext cx="1088578" cy="409491"/>
            </a:xfrm>
            <a:prstGeom prst="bentConnector3">
              <a:avLst>
                <a:gd name="adj1" fmla="val 50000"/>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rot="5400000">
              <a:off x="5620612" y="5520609"/>
              <a:ext cx="1020555" cy="0"/>
            </a:xfrm>
            <a:prstGeom prst="line">
              <a:avLst/>
            </a:prstGeom>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rot="10800000">
              <a:off x="5607230" y="6030886"/>
              <a:ext cx="506205" cy="0"/>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22" name="Connettore 4 21"/>
          <p:cNvCxnSpPr/>
          <p:nvPr/>
        </p:nvCxnSpPr>
        <p:spPr>
          <a:xfrm rot="16200000" flipH="1">
            <a:off x="6935788" y="4622800"/>
            <a:ext cx="952500" cy="508000"/>
          </a:xfrm>
          <a:prstGeom prst="bentConnector3">
            <a:avLst>
              <a:gd name="adj1" fmla="val 50000"/>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Rettangolo arrotondato 22"/>
          <p:cNvSpPr/>
          <p:nvPr/>
        </p:nvSpPr>
        <p:spPr>
          <a:xfrm>
            <a:off x="3012963" y="2476805"/>
            <a:ext cx="2133616" cy="472090"/>
          </a:xfrm>
          <a:prstGeom prst="roundRect">
            <a:avLst/>
          </a:prstGeom>
          <a:gradFill flip="none" rotWithShape="1">
            <a:gsLst>
              <a:gs pos="18000">
                <a:schemeClr val="accent1">
                  <a:lumMod val="60000"/>
                  <a:lumOff val="40000"/>
                </a:schemeClr>
              </a:gs>
              <a:gs pos="78000">
                <a:schemeClr val="accent1">
                  <a:shade val="93000"/>
                  <a:satMod val="130000"/>
                </a:schemeClr>
              </a:gs>
              <a:gs pos="100000">
                <a:schemeClr val="accent1">
                  <a:shade val="94000"/>
                  <a:satMod val="135000"/>
                </a:schemeClr>
              </a:gs>
            </a:gsLst>
            <a:lin ang="16200000" scaled="1"/>
            <a:tileRect/>
          </a:gradFill>
          <a:ln w="28575">
            <a:noFill/>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lIns="47758" tIns="23879" rIns="47758" bIns="23879" anchor="ctr"/>
          <a:lstStyle/>
          <a:p>
            <a:pPr algn="ctr">
              <a:defRPr/>
            </a:pPr>
            <a:r>
              <a:rPr lang="it-IT" sz="1700" b="1" dirty="0">
                <a:latin typeface="Calibri" pitchFamily="34" charset="0"/>
                <a:cs typeface="Calibri" pitchFamily="34" charset="0"/>
              </a:rPr>
              <a:t>GMI</a:t>
            </a:r>
          </a:p>
        </p:txBody>
      </p:sp>
      <p:cxnSp>
        <p:nvCxnSpPr>
          <p:cNvPr id="24" name="Connettore 4 23"/>
          <p:cNvCxnSpPr/>
          <p:nvPr/>
        </p:nvCxnSpPr>
        <p:spPr>
          <a:xfrm rot="10800000">
            <a:off x="5324475" y="2586038"/>
            <a:ext cx="1420813" cy="522287"/>
          </a:xfrm>
          <a:prstGeom prst="bentConnector3">
            <a:avLst>
              <a:gd name="adj1" fmla="val 50000"/>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Striscia diagonale 24"/>
          <p:cNvSpPr/>
          <p:nvPr/>
        </p:nvSpPr>
        <p:spPr>
          <a:xfrm flipH="1">
            <a:off x="395536" y="2631392"/>
            <a:ext cx="1524010" cy="1179294"/>
          </a:xfrm>
          <a:prstGeom prst="diagStripe">
            <a:avLst/>
          </a:prstGeom>
          <a:ln w="28575">
            <a:solidFill>
              <a:schemeClr val="accent3">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lIns="0" tIns="17739" rIns="35479" bIns="17739" anchor="ctr">
            <a:normAutofit/>
          </a:bodyPr>
          <a:lstStyle/>
          <a:p>
            <a:pPr algn="ctr">
              <a:defRPr/>
            </a:pPr>
            <a:r>
              <a:rPr lang="it-IT" sz="1600" b="1" dirty="0" err="1">
                <a:latin typeface="Symbol" pitchFamily="18" charset="2"/>
              </a:rPr>
              <a:t>m</a:t>
            </a:r>
            <a:r>
              <a:rPr lang="it-IT" sz="1600" b="1" dirty="0" err="1">
                <a:latin typeface="Calibri" pitchFamily="34" charset="0"/>
                <a:cs typeface="Calibri" pitchFamily="34" charset="0"/>
              </a:rPr>
              <a:t>Wave</a:t>
            </a:r>
            <a:endParaRPr lang="it-IT" sz="1600" b="1" dirty="0">
              <a:latin typeface="Calibri" pitchFamily="34" charset="0"/>
              <a:cs typeface="Calibri" pitchFamily="34" charset="0"/>
            </a:endParaRPr>
          </a:p>
          <a:p>
            <a:pPr algn="ctr">
              <a:defRPr/>
            </a:pPr>
            <a:r>
              <a:rPr lang="it-IT" sz="1600" b="1" dirty="0" err="1">
                <a:latin typeface="Calibri" pitchFamily="34" charset="0"/>
                <a:cs typeface="Calibri" pitchFamily="34" charset="0"/>
              </a:rPr>
              <a:t>Lab</a:t>
            </a:r>
            <a:endParaRPr lang="it-IT" sz="1600" b="1" dirty="0">
              <a:latin typeface="Calibri" pitchFamily="34" charset="0"/>
              <a:cs typeface="Calibri" pitchFamily="34" charset="0"/>
            </a:endParaRPr>
          </a:p>
        </p:txBody>
      </p:sp>
      <p:sp>
        <p:nvSpPr>
          <p:cNvPr id="26" name="Striscia diagonale 25"/>
          <p:cNvSpPr/>
          <p:nvPr/>
        </p:nvSpPr>
        <p:spPr>
          <a:xfrm flipH="1">
            <a:off x="395537" y="3447828"/>
            <a:ext cx="1524010" cy="1088579"/>
          </a:xfrm>
          <a:prstGeom prst="diagStripe">
            <a:avLst/>
          </a:prstGeom>
          <a:ln w="28575">
            <a:solidFill>
              <a:schemeClr val="accent3">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lIns="35479" tIns="17739" rIns="35479" bIns="17739" anchor="ctr"/>
          <a:lstStyle/>
          <a:p>
            <a:pPr algn="ctr">
              <a:defRPr/>
            </a:pPr>
            <a:r>
              <a:rPr lang="it-IT" sz="1600" b="1" dirty="0">
                <a:latin typeface="Calibri" pitchFamily="34" charset="0"/>
                <a:cs typeface="Calibri" pitchFamily="34" charset="0"/>
              </a:rPr>
              <a:t>LAIA </a:t>
            </a:r>
          </a:p>
        </p:txBody>
      </p:sp>
      <p:grpSp>
        <p:nvGrpSpPr>
          <p:cNvPr id="27" name="Gruppo 26"/>
          <p:cNvGrpSpPr>
            <a:grpSpLocks/>
          </p:cNvGrpSpPr>
          <p:nvPr/>
        </p:nvGrpSpPr>
        <p:grpSpPr bwMode="auto">
          <a:xfrm>
            <a:off x="2022475" y="2708275"/>
            <a:ext cx="762000" cy="1873250"/>
            <a:chOff x="2267744" y="3068959"/>
            <a:chExt cx="762102" cy="1872472"/>
          </a:xfrm>
        </p:grpSpPr>
        <p:cxnSp>
          <p:nvCxnSpPr>
            <p:cNvPr id="28" name="Connettore 1 27"/>
            <p:cNvCxnSpPr/>
            <p:nvPr/>
          </p:nvCxnSpPr>
          <p:spPr>
            <a:xfrm rot="5400000">
              <a:off x="1655223" y="4328910"/>
              <a:ext cx="1225041"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Connettore 4 28"/>
            <p:cNvCxnSpPr/>
            <p:nvPr/>
          </p:nvCxnSpPr>
          <p:spPr>
            <a:xfrm>
              <a:off x="2267744" y="4292414"/>
              <a:ext cx="762102" cy="195181"/>
            </a:xfrm>
            <a:prstGeom prst="bentConnector3">
              <a:avLst>
                <a:gd name="adj1" fmla="val 47314"/>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rot="5400000" flipH="1" flipV="1">
              <a:off x="2033887" y="3663228"/>
              <a:ext cx="1201239" cy="12702"/>
            </a:xfrm>
            <a:prstGeom prst="line">
              <a:avLst/>
            </a:prstGeom>
            <a:ln w="2857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2651970" y="3081654"/>
              <a:ext cx="361998" cy="1587"/>
            </a:xfrm>
            <a:prstGeom prst="line">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Gruppo 31"/>
          <p:cNvGrpSpPr>
            <a:grpSpLocks/>
          </p:cNvGrpSpPr>
          <p:nvPr/>
        </p:nvGrpSpPr>
        <p:grpSpPr bwMode="auto">
          <a:xfrm>
            <a:off x="1454150" y="4219575"/>
            <a:ext cx="1355725" cy="663575"/>
            <a:chOff x="1699362" y="4578943"/>
            <a:chExt cx="1355255" cy="664611"/>
          </a:xfrm>
        </p:grpSpPr>
        <p:cxnSp>
          <p:nvCxnSpPr>
            <p:cNvPr id="33" name="Connettore 1 32"/>
            <p:cNvCxnSpPr/>
            <p:nvPr/>
          </p:nvCxnSpPr>
          <p:spPr>
            <a:xfrm>
              <a:off x="1699362" y="4578943"/>
              <a:ext cx="12696" cy="650302"/>
            </a:xfrm>
            <a:prstGeom prst="line">
              <a:avLst/>
            </a:prstGeom>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Connettore 2 33"/>
            <p:cNvCxnSpPr/>
            <p:nvPr/>
          </p:nvCxnSpPr>
          <p:spPr>
            <a:xfrm>
              <a:off x="1712058" y="5229245"/>
              <a:ext cx="1342559" cy="14309"/>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5" name="Striscia diagonale 34"/>
          <p:cNvSpPr/>
          <p:nvPr/>
        </p:nvSpPr>
        <p:spPr>
          <a:xfrm flipH="1">
            <a:off x="637443" y="5148733"/>
            <a:ext cx="1524010" cy="1088579"/>
          </a:xfrm>
          <a:prstGeom prst="diagStripe">
            <a:avLst/>
          </a:prstGeom>
          <a:ln w="28575">
            <a:solidFill>
              <a:schemeClr val="accent3">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lIns="35479" tIns="17739" rIns="35479" bIns="17739" anchor="ctr"/>
          <a:lstStyle/>
          <a:p>
            <a:pPr algn="ctr">
              <a:defRPr/>
            </a:pPr>
            <a:r>
              <a:rPr lang="it-IT" sz="1600" b="1" dirty="0">
                <a:latin typeface="Calibri" pitchFamily="34" charset="0"/>
                <a:cs typeface="Calibri" pitchFamily="34" charset="0"/>
              </a:rPr>
              <a:t>CM2</a:t>
            </a:r>
            <a:r>
              <a:rPr lang="it-IT" sz="1600" b="1" dirty="0"/>
              <a:t> </a:t>
            </a:r>
          </a:p>
        </p:txBody>
      </p:sp>
      <p:cxnSp>
        <p:nvCxnSpPr>
          <p:cNvPr id="36" name="Connettore 2 35"/>
          <p:cNvCxnSpPr>
            <a:stCxn id="0" idx="2"/>
          </p:cNvCxnSpPr>
          <p:nvPr/>
        </p:nvCxnSpPr>
        <p:spPr>
          <a:xfrm flipV="1">
            <a:off x="1781175" y="4945063"/>
            <a:ext cx="1003300" cy="476250"/>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ttore 2 36"/>
          <p:cNvCxnSpPr>
            <a:stCxn id="0" idx="2"/>
          </p:cNvCxnSpPr>
          <p:nvPr/>
        </p:nvCxnSpPr>
        <p:spPr>
          <a:xfrm>
            <a:off x="1781175" y="5421313"/>
            <a:ext cx="1003300" cy="227012"/>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rot="5400000">
            <a:off x="2970213" y="3403600"/>
            <a:ext cx="838200" cy="0"/>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9" name="Rettangolo arrotondato 38"/>
          <p:cNvSpPr/>
          <p:nvPr/>
        </p:nvSpPr>
        <p:spPr>
          <a:xfrm>
            <a:off x="6533913" y="5425040"/>
            <a:ext cx="2133616" cy="472090"/>
          </a:xfrm>
          <a:prstGeom prst="roundRect">
            <a:avLst/>
          </a:prstGeom>
          <a:gradFill flip="none" rotWithShape="1">
            <a:gsLst>
              <a:gs pos="18000">
                <a:schemeClr val="accent1">
                  <a:lumMod val="60000"/>
                  <a:lumOff val="40000"/>
                </a:schemeClr>
              </a:gs>
              <a:gs pos="78000">
                <a:schemeClr val="accent1">
                  <a:shade val="93000"/>
                  <a:satMod val="130000"/>
                </a:schemeClr>
              </a:gs>
              <a:gs pos="100000">
                <a:schemeClr val="accent1">
                  <a:shade val="94000"/>
                  <a:satMod val="135000"/>
                </a:schemeClr>
              </a:gs>
            </a:gsLst>
            <a:lin ang="16200000" scaled="1"/>
            <a:tileRect/>
          </a:gradFill>
          <a:ln w="28575">
            <a:noFill/>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lIns="47758" tIns="23879" rIns="47758" bIns="23879" anchor="ctr"/>
          <a:lstStyle/>
          <a:p>
            <a:pPr algn="ctr">
              <a:defRPr/>
            </a:pPr>
            <a:r>
              <a:rPr lang="it-IT" sz="1700" b="1" dirty="0">
                <a:latin typeface="Calibri" pitchFamily="34" charset="0"/>
                <a:cs typeface="Calibri" pitchFamily="34" charset="0"/>
              </a:rPr>
              <a:t>LPMS</a:t>
            </a:r>
          </a:p>
        </p:txBody>
      </p:sp>
      <p:grpSp>
        <p:nvGrpSpPr>
          <p:cNvPr id="40" name="Gruppo 39"/>
          <p:cNvGrpSpPr>
            <a:grpSpLocks/>
          </p:cNvGrpSpPr>
          <p:nvPr/>
        </p:nvGrpSpPr>
        <p:grpSpPr bwMode="auto">
          <a:xfrm>
            <a:off x="2633663" y="3470275"/>
            <a:ext cx="3295650" cy="363538"/>
            <a:chOff x="2878655" y="3830545"/>
            <a:chExt cx="3295975" cy="363112"/>
          </a:xfrm>
        </p:grpSpPr>
        <p:cxnSp>
          <p:nvCxnSpPr>
            <p:cNvPr id="41" name="Connettore 1 40"/>
            <p:cNvCxnSpPr/>
            <p:nvPr/>
          </p:nvCxnSpPr>
          <p:spPr>
            <a:xfrm>
              <a:off x="2878655" y="3830545"/>
              <a:ext cx="32959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Connettore 2 41"/>
            <p:cNvCxnSpPr/>
            <p:nvPr/>
          </p:nvCxnSpPr>
          <p:spPr>
            <a:xfrm rot="5400000">
              <a:off x="4238713" y="4012101"/>
              <a:ext cx="363112"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43" name="Gruppo 42"/>
          <p:cNvGrpSpPr>
            <a:grpSpLocks/>
          </p:cNvGrpSpPr>
          <p:nvPr/>
        </p:nvGrpSpPr>
        <p:grpSpPr bwMode="auto">
          <a:xfrm>
            <a:off x="6019800" y="3357563"/>
            <a:ext cx="484188" cy="2449512"/>
            <a:chOff x="6265010" y="3717151"/>
            <a:chExt cx="484148" cy="2449555"/>
          </a:xfrm>
        </p:grpSpPr>
        <p:cxnSp>
          <p:nvCxnSpPr>
            <p:cNvPr id="44" name="Connettore 2 43"/>
            <p:cNvCxnSpPr/>
            <p:nvPr/>
          </p:nvCxnSpPr>
          <p:spPr>
            <a:xfrm rot="5400000">
              <a:off x="5040233" y="4941929"/>
              <a:ext cx="2449555" cy="0"/>
            </a:xfrm>
            <a:prstGeom prst="straightConnector1">
              <a:avLst/>
            </a:prstGeom>
            <a:ln w="25400">
              <a:solidFill>
                <a:schemeClr val="tx1">
                  <a:lumMod val="50000"/>
                  <a:lumOff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Connettore 2 44"/>
            <p:cNvCxnSpPr/>
            <p:nvPr/>
          </p:nvCxnSpPr>
          <p:spPr>
            <a:xfrm>
              <a:off x="6295171" y="6158769"/>
              <a:ext cx="453987" cy="0"/>
            </a:xfrm>
            <a:prstGeom prst="straightConnector1">
              <a:avLst/>
            </a:prstGeom>
            <a:ln w="25400">
              <a:solidFill>
                <a:schemeClr val="tx1">
                  <a:lumMod val="50000"/>
                  <a:lumOff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46" name="Gruppo 45"/>
          <p:cNvGrpSpPr/>
          <p:nvPr/>
        </p:nvGrpSpPr>
        <p:grpSpPr>
          <a:xfrm>
            <a:off x="2542456" y="3153004"/>
            <a:ext cx="3507644" cy="303895"/>
            <a:chOff x="2787940" y="3513044"/>
            <a:chExt cx="3507644" cy="303895"/>
          </a:xfrm>
          <a:scene3d>
            <a:camera prst="orthographicFront">
              <a:rot lat="0" lon="0" rev="0"/>
            </a:camera>
            <a:lightRig rig="balanced" dir="t">
              <a:rot lat="0" lon="0" rev="8700000"/>
            </a:lightRig>
          </a:scene3d>
        </p:grpSpPr>
        <p:sp>
          <p:nvSpPr>
            <p:cNvPr id="47" name="Ovale 46"/>
            <p:cNvSpPr/>
            <p:nvPr/>
          </p:nvSpPr>
          <p:spPr>
            <a:xfrm>
              <a:off x="5528637" y="3513044"/>
              <a:ext cx="766947" cy="303895"/>
            </a:xfrm>
            <a:prstGeom prst="ellipse">
              <a:avLst/>
            </a:prstGeom>
            <a:ln>
              <a:noFill/>
            </a:ln>
            <a:effectLst>
              <a:outerShdw blurRad="44450" dist="27940" dir="5400000" algn="ctr">
                <a:srgbClr val="000000">
                  <a:alpha val="32000"/>
                </a:srgbClr>
              </a:outerShdw>
            </a:effectLst>
            <a:scene3d>
              <a:camera prst="orthographicFront" fov="0">
                <a:rot lat="0" lon="0" rev="0"/>
              </a:camera>
              <a:lightRig rig="threePt" dir="t">
                <a:rot lat="0" lon="0" rev="0"/>
              </a:lightRig>
            </a:scene3d>
            <a:sp3d>
              <a:bevelT w="190500" h="38100"/>
            </a:sp3d>
          </p:spPr>
          <p:style>
            <a:lnRef idx="1">
              <a:schemeClr val="accent4"/>
            </a:lnRef>
            <a:fillRef idx="3">
              <a:schemeClr val="accent4"/>
            </a:fillRef>
            <a:effectRef idx="2">
              <a:schemeClr val="accent4"/>
            </a:effectRef>
            <a:fontRef idx="minor">
              <a:schemeClr val="lt1"/>
            </a:fontRef>
          </p:style>
          <p:txBody>
            <a:bodyPr lIns="0" tIns="17739" rIns="35479" bIns="17739" anchor="ctr"/>
            <a:lstStyle/>
            <a:p>
              <a:pPr algn="ctr">
                <a:defRPr/>
              </a:pPr>
              <a:r>
                <a:rPr lang="it-IT" sz="850" b="1" dirty="0">
                  <a:latin typeface="Calibri" pitchFamily="34" charset="0"/>
                  <a:cs typeface="Calibri" pitchFamily="34" charset="0"/>
                </a:rPr>
                <a:t>Geotecnica</a:t>
              </a:r>
              <a:endParaRPr lang="it-IT" sz="850" b="1" dirty="0">
                <a:latin typeface="Calibri" pitchFamily="34" charset="0"/>
                <a:cs typeface="Calibri" pitchFamily="34" charset="0"/>
              </a:endParaRPr>
            </a:p>
          </p:txBody>
        </p:sp>
        <p:sp>
          <p:nvSpPr>
            <p:cNvPr id="48" name="Ovale 47"/>
            <p:cNvSpPr/>
            <p:nvPr/>
          </p:nvSpPr>
          <p:spPr>
            <a:xfrm>
              <a:off x="4723192" y="3513044"/>
              <a:ext cx="604766" cy="303895"/>
            </a:xfrm>
            <a:prstGeom prst="ellipse">
              <a:avLst/>
            </a:prstGeom>
            <a:ln>
              <a:noFill/>
            </a:ln>
            <a:effectLst>
              <a:outerShdw blurRad="44450" dist="27940" dir="5400000" algn="ctr">
                <a:srgbClr val="000000">
                  <a:alpha val="32000"/>
                </a:srgbClr>
              </a:outerShdw>
            </a:effectLst>
            <a:scene3d>
              <a:camera prst="orthographicFront" fov="0">
                <a:rot lat="0" lon="0" rev="0"/>
              </a:camera>
              <a:lightRig rig="threePt" dir="t">
                <a:rot lat="0" lon="0" rev="0"/>
              </a:lightRig>
            </a:scene3d>
            <a:sp3d>
              <a:bevelT w="190500" h="38100"/>
            </a:sp3d>
          </p:spPr>
          <p:style>
            <a:lnRef idx="1">
              <a:schemeClr val="accent4"/>
            </a:lnRef>
            <a:fillRef idx="3">
              <a:schemeClr val="accent4"/>
            </a:fillRef>
            <a:effectRef idx="2">
              <a:schemeClr val="accent4"/>
            </a:effectRef>
            <a:fontRef idx="minor">
              <a:schemeClr val="lt1"/>
            </a:fontRef>
          </p:style>
          <p:txBody>
            <a:bodyPr lIns="0" tIns="17739" rIns="35479" bIns="17739" anchor="ctr"/>
            <a:lstStyle/>
            <a:p>
              <a:pPr algn="ctr">
                <a:defRPr/>
              </a:pPr>
              <a:r>
                <a:rPr lang="it-IT" sz="900" b="1" dirty="0" err="1">
                  <a:latin typeface="Calibri" pitchFamily="34" charset="0"/>
                  <a:cs typeface="Calibri" pitchFamily="34" charset="0"/>
                </a:rPr>
                <a:t>Lampit</a:t>
              </a:r>
              <a:endParaRPr lang="it-IT" sz="900" b="1" dirty="0">
                <a:latin typeface="Calibri" pitchFamily="34" charset="0"/>
                <a:cs typeface="Calibri" pitchFamily="34" charset="0"/>
              </a:endParaRPr>
            </a:p>
          </p:txBody>
        </p:sp>
        <p:sp>
          <p:nvSpPr>
            <p:cNvPr id="49" name="Ovale 48"/>
            <p:cNvSpPr/>
            <p:nvPr/>
          </p:nvSpPr>
          <p:spPr>
            <a:xfrm>
              <a:off x="3755567" y="3513044"/>
              <a:ext cx="604766" cy="303895"/>
            </a:xfrm>
            <a:prstGeom prst="ellipse">
              <a:avLst/>
            </a:prstGeom>
            <a:ln>
              <a:noFill/>
            </a:ln>
            <a:effectLst>
              <a:outerShdw blurRad="44450" dist="27940" dir="5400000" algn="ctr">
                <a:srgbClr val="000000">
                  <a:alpha val="32000"/>
                </a:srgbClr>
              </a:outerShdw>
            </a:effectLst>
            <a:scene3d>
              <a:camera prst="orthographicFront" fov="0">
                <a:rot lat="0" lon="0" rev="0"/>
              </a:camera>
              <a:lightRig rig="threePt" dir="t">
                <a:rot lat="0" lon="0" rev="0"/>
              </a:lightRig>
            </a:scene3d>
            <a:sp3d>
              <a:bevelT w="190500" h="38100"/>
            </a:sp3d>
          </p:spPr>
          <p:style>
            <a:lnRef idx="1">
              <a:schemeClr val="accent4"/>
            </a:lnRef>
            <a:fillRef idx="3">
              <a:schemeClr val="accent4"/>
            </a:fillRef>
            <a:effectRef idx="2">
              <a:schemeClr val="accent4"/>
            </a:effectRef>
            <a:fontRef idx="minor">
              <a:schemeClr val="lt1"/>
            </a:fontRef>
          </p:style>
          <p:txBody>
            <a:bodyPr lIns="0" tIns="17739" rIns="35479" bIns="17739" anchor="ctr"/>
            <a:lstStyle/>
            <a:p>
              <a:pPr algn="ctr">
                <a:defRPr/>
              </a:pPr>
              <a:r>
                <a:rPr lang="it-IT" sz="900" b="1" dirty="0">
                  <a:latin typeface="Calibri" pitchFamily="34" charset="0"/>
                  <a:cs typeface="Calibri" pitchFamily="34" charset="0"/>
                </a:rPr>
                <a:t>CATI</a:t>
              </a:r>
              <a:endParaRPr lang="it-IT" sz="900" b="1" dirty="0">
                <a:latin typeface="Calibri" pitchFamily="34" charset="0"/>
                <a:cs typeface="Calibri" pitchFamily="34" charset="0"/>
              </a:endParaRPr>
            </a:p>
          </p:txBody>
        </p:sp>
        <p:sp>
          <p:nvSpPr>
            <p:cNvPr id="50" name="Ovale 49"/>
            <p:cNvSpPr/>
            <p:nvPr/>
          </p:nvSpPr>
          <p:spPr>
            <a:xfrm>
              <a:off x="2787940" y="3513044"/>
              <a:ext cx="604766" cy="303895"/>
            </a:xfrm>
            <a:prstGeom prst="ellipse">
              <a:avLst/>
            </a:prstGeom>
            <a:ln>
              <a:noFill/>
            </a:ln>
            <a:effectLst>
              <a:outerShdw blurRad="44450" dist="27940" dir="5400000" algn="ctr">
                <a:srgbClr val="000000">
                  <a:alpha val="32000"/>
                </a:srgbClr>
              </a:outerShdw>
            </a:effectLst>
            <a:scene3d>
              <a:camera prst="orthographicFront" fov="0">
                <a:rot lat="0" lon="0" rev="0"/>
              </a:camera>
              <a:lightRig rig="threePt" dir="t">
                <a:rot lat="0" lon="0" rev="0"/>
              </a:lightRig>
            </a:scene3d>
            <a:sp3d>
              <a:bevelT w="190500" h="38100"/>
            </a:sp3d>
          </p:spPr>
          <p:style>
            <a:lnRef idx="1">
              <a:schemeClr val="accent4"/>
            </a:lnRef>
            <a:fillRef idx="3">
              <a:schemeClr val="accent4"/>
            </a:fillRef>
            <a:effectRef idx="2">
              <a:schemeClr val="accent4"/>
            </a:effectRef>
            <a:fontRef idx="minor">
              <a:schemeClr val="lt1"/>
            </a:fontRef>
          </p:style>
          <p:txBody>
            <a:bodyPr lIns="0" tIns="17739" rIns="35479" bIns="17739" anchor="ctr"/>
            <a:lstStyle/>
            <a:p>
              <a:pPr algn="ctr">
                <a:defRPr/>
              </a:pPr>
              <a:r>
                <a:rPr lang="it-IT" sz="900" b="1" dirty="0">
                  <a:latin typeface="Calibri" pitchFamily="34" charset="0"/>
                  <a:cs typeface="Calibri" pitchFamily="34" charset="0"/>
                </a:rPr>
                <a:t>GICEA</a:t>
              </a:r>
              <a:endParaRPr lang="it-IT" sz="900" b="1" dirty="0">
                <a:latin typeface="Calibri" pitchFamily="34" charset="0"/>
                <a:cs typeface="Calibri" pitchFamily="34" charset="0"/>
              </a:endParaRPr>
            </a:p>
          </p:txBody>
        </p:sp>
      </p:grpSp>
      <p:sp>
        <p:nvSpPr>
          <p:cNvPr id="51" name="CasellaDiTesto 50"/>
          <p:cNvSpPr txBox="1"/>
          <p:nvPr/>
        </p:nvSpPr>
        <p:spPr>
          <a:xfrm>
            <a:off x="890665" y="1346865"/>
            <a:ext cx="1944216" cy="35394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spAutoFit/>
          </a:bodyPr>
          <a:lstStyle/>
          <a:p>
            <a:pPr>
              <a:defRPr/>
            </a:pPr>
            <a:r>
              <a:rPr lang="it-IT" sz="1700" b="1" dirty="0">
                <a:latin typeface="Calibri" pitchFamily="34" charset="0"/>
                <a:cs typeface="Calibri" pitchFamily="34" charset="0"/>
              </a:rPr>
              <a:t>Laboratori di linea</a:t>
            </a:r>
          </a:p>
        </p:txBody>
      </p:sp>
      <p:sp>
        <p:nvSpPr>
          <p:cNvPr id="52" name="CasellaDiTesto 51"/>
          <p:cNvSpPr txBox="1"/>
          <p:nvPr/>
        </p:nvSpPr>
        <p:spPr>
          <a:xfrm>
            <a:off x="3122913" y="1346865"/>
            <a:ext cx="2160240" cy="35394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spAutoFit/>
          </a:bodyPr>
          <a:lstStyle/>
          <a:p>
            <a:pPr>
              <a:defRPr/>
            </a:pPr>
            <a:r>
              <a:rPr lang="it-IT" sz="1700" b="1" dirty="0">
                <a:latin typeface="Calibri" pitchFamily="34" charset="0"/>
                <a:cs typeface="Calibri" pitchFamily="34" charset="0"/>
              </a:rPr>
              <a:t>Laboratori trasversali</a:t>
            </a:r>
          </a:p>
        </p:txBody>
      </p:sp>
      <p:sp>
        <p:nvSpPr>
          <p:cNvPr id="53" name="CasellaDiTesto 52"/>
          <p:cNvSpPr txBox="1"/>
          <p:nvPr/>
        </p:nvSpPr>
        <p:spPr>
          <a:xfrm>
            <a:off x="5499177" y="1346865"/>
            <a:ext cx="2160240" cy="35394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spAutoFit/>
          </a:bodyPr>
          <a:lstStyle/>
          <a:p>
            <a:pPr>
              <a:defRPr/>
            </a:pPr>
            <a:r>
              <a:rPr lang="it-IT" sz="1700" b="1" dirty="0">
                <a:latin typeface="Calibri" pitchFamily="34" charset="0"/>
                <a:cs typeface="Calibri" pitchFamily="34" charset="0"/>
              </a:rPr>
              <a:t>Laboratori di nicchia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down)">
                                      <p:cBhvr>
                                        <p:cTn id="10" dur="500"/>
                                        <p:tgtEl>
                                          <p:spTgt spid="51"/>
                                        </p:tgtEl>
                                      </p:cBhvr>
                                    </p:animEffect>
                                  </p:childTnLst>
                                </p:cTn>
                              </p:par>
                              <p:par>
                                <p:cTn id="11" presetID="22" presetClass="entr" presetSubtype="4"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down)">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down)">
                                      <p:cBhvr>
                                        <p:cTn id="30" dur="500"/>
                                        <p:tgtEl>
                                          <p:spTgt spid="52"/>
                                        </p:tgtEl>
                                      </p:cBhvr>
                                    </p:animEffect>
                                  </p:childTnLst>
                                </p:cTn>
                              </p:par>
                              <p:par>
                                <p:cTn id="31" presetID="22" presetClass="entr" presetSubtype="4"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par>
                                <p:cTn id="37" presetID="22" presetClass="entr" presetSubtype="8"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par>
                                <p:cTn id="40" presetID="22" presetClass="entr" presetSubtype="8"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par>
                                <p:cTn id="43" presetID="22" presetClass="entr" presetSubtype="8"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par>
                                <p:cTn id="46" presetID="22" presetClass="entr" presetSubtype="8"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left)">
                                      <p:cBhvr>
                                        <p:cTn id="48" dur="500"/>
                                        <p:tgtEl>
                                          <p:spTgt spid="36"/>
                                        </p:tgtEl>
                                      </p:cBhvr>
                                    </p:animEffect>
                                  </p:childTnLst>
                                </p:cTn>
                              </p:par>
                              <p:par>
                                <p:cTn id="49" presetID="22" presetClass="entr" presetSubtype="8"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par>
                                <p:cTn id="52" presetID="22" presetClass="entr" presetSubtype="4"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par>
                                <p:cTn id="55" presetID="22" presetClass="entr" presetSubtype="4"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par>
                                <p:cTn id="58" presetID="22" presetClass="entr" presetSubtype="4"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down)">
                                      <p:cBhvr>
                                        <p:cTn id="60" dur="500"/>
                                        <p:tgtEl>
                                          <p:spTgt spid="22"/>
                                        </p:tgtEl>
                                      </p:cBhvr>
                                    </p:animEffect>
                                  </p:childTnLst>
                                </p:cTn>
                              </p:par>
                              <p:par>
                                <p:cTn id="61" presetID="22" presetClass="entr" presetSubtype="4"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500"/>
                                        <p:tgtEl>
                                          <p:spTgt spid="24"/>
                                        </p:tgtEl>
                                      </p:cBhvr>
                                    </p:animEffect>
                                  </p:childTnLst>
                                </p:cTn>
                              </p:par>
                              <p:par>
                                <p:cTn id="64" presetID="22" presetClass="entr" presetSubtype="2"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right)">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wipe(down)">
                                      <p:cBhvr>
                                        <p:cTn id="71" dur="500"/>
                                        <p:tgtEl>
                                          <p:spTgt spid="53"/>
                                        </p:tgtEl>
                                      </p:cBhvr>
                                    </p:animEffect>
                                  </p:childTnLst>
                                </p:cTn>
                              </p:par>
                              <p:par>
                                <p:cTn id="72" presetID="22" presetClass="entr" presetSubtype="4" fill="hold"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wipe(down)">
                                      <p:cBhvr>
                                        <p:cTn id="74" dur="500"/>
                                        <p:tgtEl>
                                          <p:spTgt spid="46"/>
                                        </p:tgtEl>
                                      </p:cBhvr>
                                    </p:animEffect>
                                  </p:childTnLst>
                                </p:cTn>
                              </p:par>
                              <p:par>
                                <p:cTn id="75" presetID="22" presetClass="entr" presetSubtype="1" fill="hold"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par>
                                <p:cTn id="78" presetID="22" presetClass="entr" presetSubtype="1" fill="hold"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wipe(up)">
                                      <p:cBhvr>
                                        <p:cTn id="8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ittà">
  <a:themeElements>
    <a:clrScheme name="1_Città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Città">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ittà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ittà">
  <a:themeElements>
    <a:clrScheme name="2_Città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Città">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ittà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ittà">
  <a:themeElements>
    <a:clrScheme name="3_Città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Città">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ittà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1444</TotalTime>
  <Words>2660</Words>
  <Application>Microsoft Office PowerPoint</Application>
  <PresentationFormat>On-screen Show (4:3)</PresentationFormat>
  <Paragraphs>375</Paragraphs>
  <Slides>26</Slides>
  <Notes>26</Notes>
  <HiddenSlides>0</HiddenSlides>
  <MMClips>0</MMClips>
  <ScaleCrop>false</ScaleCrop>
  <HeadingPairs>
    <vt:vector size="6" baseType="variant">
      <vt:variant>
        <vt:lpstr>Caratteri utilizzati</vt:lpstr>
      </vt:variant>
      <vt:variant>
        <vt:i4>11</vt:i4>
      </vt:variant>
      <vt:variant>
        <vt:lpstr>Modello struttura</vt:lpstr>
      </vt:variant>
      <vt:variant>
        <vt:i4>15</vt:i4>
      </vt:variant>
      <vt:variant>
        <vt:lpstr>Titoli diapositive</vt:lpstr>
      </vt:variant>
      <vt:variant>
        <vt:i4>26</vt:i4>
      </vt:variant>
    </vt:vector>
  </HeadingPairs>
  <TitlesOfParts>
    <vt:vector size="52" baseType="lpstr">
      <vt:lpstr>Arial</vt:lpstr>
      <vt:lpstr>Georgia</vt:lpstr>
      <vt:lpstr>Wingdings 2</vt:lpstr>
      <vt:lpstr>Wingdings</vt:lpstr>
      <vt:lpstr>Calibri</vt:lpstr>
      <vt:lpstr>Times New Roman</vt:lpstr>
      <vt:lpstr>Cambria</vt:lpstr>
      <vt:lpstr>Symbol</vt:lpstr>
      <vt:lpstr>Lucida Bright</vt:lpstr>
      <vt:lpstr>Bookman Old Style</vt:lpstr>
      <vt:lpstr>Comic Sans MS</vt:lpstr>
      <vt:lpstr>Città</vt:lpstr>
      <vt:lpstr>Città</vt:lpstr>
      <vt:lpstr>Città</vt:lpstr>
      <vt:lpstr>Città</vt:lpstr>
      <vt:lpstr>Città</vt:lpstr>
      <vt:lpstr>Città</vt:lpstr>
      <vt:lpstr>Città</vt:lpstr>
      <vt:lpstr>Città</vt:lpstr>
      <vt:lpstr>Città</vt:lpstr>
      <vt:lpstr>Città</vt:lpstr>
      <vt:lpstr>Città</vt:lpstr>
      <vt:lpstr>Città</vt:lpstr>
      <vt:lpstr>1_Città</vt:lpstr>
      <vt:lpstr>2_Città</vt:lpstr>
      <vt:lpstr>3_Città</vt:lpstr>
      <vt:lpstr>     SISTEMA INTEGRATO di LABORATORI per l’AMBIENTE </vt:lpstr>
      <vt:lpstr>SILA: un progetto di Ateneo per l’Ambiente</vt:lpstr>
      <vt:lpstr>Obiettivi del progetto</vt:lpstr>
      <vt:lpstr>Obiettivi del progetto</vt:lpstr>
      <vt:lpstr>Macrosettori di ricerca</vt:lpstr>
      <vt:lpstr>SILA Labs </vt:lpstr>
      <vt:lpstr>Diapositiva 7</vt:lpstr>
      <vt:lpstr>Principali settori di ricerca </vt:lpstr>
      <vt:lpstr> Architettura di SILA </vt:lpstr>
      <vt:lpstr>CAMILab </vt:lpstr>
      <vt:lpstr>Diapositiva 11</vt:lpstr>
      <vt:lpstr>Diapositiva 12</vt:lpstr>
      <vt:lpstr>PRINCIPALI  SERVIZI OFFERTI </vt:lpstr>
      <vt:lpstr>PRINCIPALI  SERVIZI OFFERTI </vt:lpstr>
      <vt:lpstr>PRINCIPALI  SERVIZI OFFERTI </vt:lpstr>
      <vt:lpstr>PRINCIPALI  SERVIZI OFFERTI </vt:lpstr>
      <vt:lpstr>PRINCIPALI  SERVIZI OFFERTI </vt:lpstr>
      <vt:lpstr>Diapositiva 18</vt:lpstr>
      <vt:lpstr>FORMAZIONE </vt:lpstr>
      <vt:lpstr>I numeri del progetto</vt:lpstr>
      <vt:lpstr>     LEWIS Project </vt:lpstr>
      <vt:lpstr>Diapositiva 22</vt:lpstr>
      <vt:lpstr>Diapositiva 23</vt:lpstr>
      <vt:lpstr>Diapositiva 24</vt:lpstr>
      <vt:lpstr>Diapositiva 25</vt:lpstr>
      <vt:lpstr>     SISTEMA INTEGRATO di LABORATORI per l’AMBIENTE </vt:lpstr>
    </vt:vector>
  </TitlesOfParts>
  <Company>unical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SILA</dc:title>
  <dc:creator>camilab</dc:creator>
  <cp:lastModifiedBy>a</cp:lastModifiedBy>
  <cp:revision>112</cp:revision>
  <dcterms:created xsi:type="dcterms:W3CDTF">2012-03-09T10:30:06Z</dcterms:created>
  <dcterms:modified xsi:type="dcterms:W3CDTF">2012-11-16T00:35:01Z</dcterms:modified>
</cp:coreProperties>
</file>