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7" r:id="rId4"/>
    <p:sldId id="259" r:id="rId5"/>
    <p:sldId id="276" r:id="rId6"/>
    <p:sldId id="261" r:id="rId7"/>
    <p:sldId id="262" r:id="rId8"/>
    <p:sldId id="264" r:id="rId9"/>
    <p:sldId id="267" r:id="rId10"/>
    <p:sldId id="271" r:id="rId11"/>
    <p:sldId id="27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532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056C-0D7C-4B73-A37E-39F057967A1D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51038-BBC9-405F-9F97-C46ED07D9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1038-BBC9-405F-9F97-C46ED07D920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4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1038-BBC9-405F-9F97-C46ED07D920F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1038-BBC9-405F-9F97-C46ED07D920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64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1038-BBC9-405F-9F97-C46ED07D920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49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46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59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59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C8806-AC22-4AA4-9CEB-3ED31BB07AE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0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D662-C3DD-41B2-8034-C92B31E953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4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552A-B7E6-4237-9FD7-79190A94223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5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49DA-7815-4AE2-BC9D-42641845B4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1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59A4-E528-4366-A7A2-3EC062076BB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6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F836-0087-4775-B5BA-B6E2CBFF48B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8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E247-51EE-490E-A03F-410FF57CA0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1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CA3A-7E54-4B1C-83BC-1F9D0ADE3BC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3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711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5B09-763E-41F4-A245-4B6641241AC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94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320F-E82F-4B6D-B629-AC102C126B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677B-3C78-441E-97EC-86FF7D1C8C9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8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98" tIns="45249" rIns="90498" bIns="45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635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98" tIns="45249" rIns="90498" bIns="45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 bwMode="auto">
          <a:xfrm>
            <a:off x="0" y="6168797"/>
            <a:ext cx="421196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ea typeface="Geneva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00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C8806-AC22-4AA4-9CEB-3ED31BB07AE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9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D662-C3DD-41B2-8034-C92B31E953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51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552A-B7E6-4237-9FD7-79190A94223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29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49DA-7815-4AE2-BC9D-42641845B4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02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59A4-E528-4366-A7A2-3EC062076BB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62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F836-0087-4775-B5BA-B6E2CBFF48B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8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48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E247-51EE-490E-A03F-410FF57CA0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7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CA3A-7E54-4B1C-83BC-1F9D0ADE3BC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5B09-763E-41F4-A245-4B6641241AC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320F-E82F-4B6D-B629-AC102C126B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85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677B-3C78-441E-97EC-86FF7D1C8C9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76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98" tIns="45249" rIns="90498" bIns="45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635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98" tIns="45249" rIns="90498" bIns="4524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 bwMode="auto">
          <a:xfrm>
            <a:off x="0" y="6168797"/>
            <a:ext cx="421196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ea typeface="Geneva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88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9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05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7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87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11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6DA1-79F2-4550-B6CB-2FBAAD050260}" type="datetimeFigureOut">
              <a:rPr lang="it-IT" smtClean="0"/>
              <a:t>15/11/2012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7007C-DFC6-4667-BC26-F57E0CF95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0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Geneva" pitchFamily="-128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Geneva" pitchFamily="-128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Geneva" pitchFamily="-128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5D25C3-92EA-4027-84B1-1F81B1B2E253}" type="slidenum">
              <a:rPr lang="it-IT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7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Geneva" pitchFamily="-128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Geneva" pitchFamily="-128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Geneva" pitchFamily="-128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5D25C3-92EA-4027-84B1-1F81B1B2E253}" type="slidenum">
              <a:rPr lang="it-IT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  <a:cs typeface="Genev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logo-PON-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032448" cy="20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7" y="5589240"/>
            <a:ext cx="1834515" cy="85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27518"/>
            <a:ext cx="1584176" cy="748030"/>
          </a:xfrm>
          <a:prstGeom prst="rect">
            <a:avLst/>
          </a:prstGeom>
          <a:noFill/>
        </p:spPr>
      </p:pic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15453"/>
            <a:ext cx="2016224" cy="76009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635301"/>
            <a:ext cx="7200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">
        <p:circle/>
      </p:transition>
    </mc:Choice>
    <mc:Fallback xmlns="">
      <p:transition spd="slow" advClick="0" advTm="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magine 2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406400" y="986822"/>
            <a:ext cx="7612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ttangolo 20"/>
          <p:cNvSpPr>
            <a:spLocks noChangeArrowheads="1"/>
          </p:cNvSpPr>
          <p:nvPr/>
        </p:nvSpPr>
        <p:spPr bwMode="auto">
          <a:xfrm>
            <a:off x="251520" y="158750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8286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BBE0E3">
                    <a:lumMod val="50000"/>
                  </a:srgbClr>
                </a:solidFill>
              </a:rPr>
              <a:t>Il Programma Operativo Nazionale "</a:t>
            </a:r>
            <a:r>
              <a:rPr lang="it-IT" b="1" dirty="0" smtClean="0">
                <a:solidFill>
                  <a:srgbClr val="BBE0E3">
                    <a:lumMod val="50000"/>
                  </a:srgbClr>
                </a:solidFill>
              </a:rPr>
              <a:t>Ricerca </a:t>
            </a:r>
            <a:r>
              <a:rPr lang="it-IT" b="1" dirty="0">
                <a:solidFill>
                  <a:srgbClr val="BBE0E3">
                    <a:lumMod val="50000"/>
                  </a:srgbClr>
                </a:solidFill>
              </a:rPr>
              <a:t>e </a:t>
            </a:r>
            <a:r>
              <a:rPr lang="it-IT" b="1" dirty="0" smtClean="0">
                <a:solidFill>
                  <a:srgbClr val="BBE0E3">
                    <a:lumMod val="50000"/>
                  </a:srgbClr>
                </a:solidFill>
              </a:rPr>
              <a:t>Competitività" </a:t>
            </a:r>
            <a:r>
              <a:rPr lang="it-IT" b="1" dirty="0">
                <a:solidFill>
                  <a:srgbClr val="BBE0E3">
                    <a:lumMod val="50000"/>
                  </a:srgbClr>
                </a:solidFill>
              </a:rPr>
              <a:t>2007-2013 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42594" y="1006519"/>
            <a:ext cx="5914787" cy="3341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>
                <a:solidFill>
                  <a:srgbClr val="BBE0E3">
                    <a:lumMod val="50000"/>
                  </a:srgbClr>
                </a:solidFill>
              </a:rPr>
              <a:t>Risorse finanziarie </a:t>
            </a:r>
            <a:r>
              <a:rPr lang="it-IT" sz="1400" b="1" i="1" dirty="0" smtClean="0">
                <a:solidFill>
                  <a:srgbClr val="BBE0E3">
                    <a:lumMod val="50000"/>
                  </a:srgbClr>
                </a:solidFill>
              </a:rPr>
              <a:t>complessive del Programma</a:t>
            </a:r>
            <a:endParaRPr lang="it-IT" sz="14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690698" y="1010387"/>
            <a:ext cx="1888893" cy="3341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€ 4.424.393.642,00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pic>
        <p:nvPicPr>
          <p:cNvPr id="43" name="Immagine 4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21824" r="66032" b="51524"/>
          <a:stretch/>
        </p:blipFill>
        <p:spPr bwMode="auto">
          <a:xfrm>
            <a:off x="3350873" y="2890838"/>
            <a:ext cx="2159157" cy="20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47" name="Rettangolo 46"/>
          <p:cNvSpPr/>
          <p:nvPr/>
        </p:nvSpPr>
        <p:spPr bwMode="auto">
          <a:xfrm>
            <a:off x="346185" y="1391692"/>
            <a:ext cx="2365419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Contributo comunitario FESR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994257" y="1679600"/>
            <a:ext cx="898634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70,13%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646493" y="1679600"/>
            <a:ext cx="865311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29,87%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5" name="Rettangolo 54"/>
          <p:cNvSpPr/>
          <p:nvPr/>
        </p:nvSpPr>
        <p:spPr bwMode="auto">
          <a:xfrm>
            <a:off x="3143652" y="1391568"/>
            <a:ext cx="18002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</a:rPr>
              <a:t>Contributo nazionale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67544" y="2420888"/>
            <a:ext cx="1728192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N. Progetti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467544" y="3762036"/>
            <a:ext cx="2096554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Contributo impegnato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539552" y="4424817"/>
            <a:ext cx="2096554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Importo erogato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67543" y="4039060"/>
            <a:ext cx="1841813" cy="3341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€ 3.162.044.257,45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467544" y="4759141"/>
            <a:ext cx="1952813" cy="3341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€ 1.767.569.228,39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467544" y="2692404"/>
            <a:ext cx="1474697" cy="3157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2.311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6579591" y="2564904"/>
            <a:ext cx="2384898" cy="243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</a:rPr>
              <a:t>Tipologia soggetti proponenti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660232" y="2887338"/>
            <a:ext cx="158417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Grandi Imprese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6660232" y="3890795"/>
            <a:ext cx="94442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Università</a:t>
            </a: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8172400" y="2926007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382</a:t>
            </a: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8164770" y="3928895"/>
            <a:ext cx="77198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508</a:t>
            </a: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8144668" y="4288935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248</a:t>
            </a: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8144668" y="4710360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128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2771800" y="5568156"/>
            <a:ext cx="360040" cy="388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eneva" pitchFamily="-128" charset="-128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2843808" y="5762376"/>
            <a:ext cx="288032" cy="802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eneva" pitchFamily="-128" charset="-128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67544" y="3056665"/>
            <a:ext cx="2168562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Investimento complessivo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67543" y="3318981"/>
            <a:ext cx="1841813" cy="3341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€ 5.391.472.028,79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67544" y="5157192"/>
            <a:ext cx="1744835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Investimento medio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per progetto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61367" y="5678633"/>
            <a:ext cx="1474697" cy="3341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€ 1.368.258,01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6660232" y="3204504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PMI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8100392" y="3235318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2.374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6653996" y="3564544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Micro Imprese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8166164" y="3595359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141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6660232" y="4179425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Enti Pubblici  di Ricerca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8144668" y="5158255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249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6660232" y="5161669"/>
            <a:ext cx="1296144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Altri</a:t>
            </a: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6660232" y="4635706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Organismi di ricerca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165100" y="2264171"/>
            <a:ext cx="204494" cy="37486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eneva" pitchFamily="-128" charset="-128"/>
            </a:endParaRPr>
          </a:p>
        </p:txBody>
      </p:sp>
      <p:pic>
        <p:nvPicPr>
          <p:cNvPr id="51" name="Immagine 2" descr="logo-PON-bo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2078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magine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2924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magine 5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70749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magin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9380"/>
            <a:ext cx="1054800" cy="4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CasellaDiTesto 47"/>
          <p:cNvSpPr txBox="1"/>
          <p:nvPr/>
        </p:nvSpPr>
        <p:spPr>
          <a:xfrm>
            <a:off x="0" y="6351203"/>
            <a:ext cx="17315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smtClean="0"/>
              <a:t>Dati aggiornati al 31 agosto 2012.</a:t>
            </a:r>
            <a:endParaRPr lang="it-IT" sz="800" i="1" dirty="0"/>
          </a:p>
        </p:txBody>
      </p:sp>
    </p:spTree>
    <p:extLst>
      <p:ext uri="{BB962C8B-B14F-4D97-AF65-F5344CB8AC3E}">
        <p14:creationId xmlns:p14="http://schemas.microsoft.com/office/powerpoint/2010/main" val="16331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magine 2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406400" y="981546"/>
            <a:ext cx="7612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ttangolo 20"/>
          <p:cNvSpPr>
            <a:spLocks noChangeArrowheads="1"/>
          </p:cNvSpPr>
          <p:nvPr/>
        </p:nvSpPr>
        <p:spPr bwMode="auto">
          <a:xfrm>
            <a:off x="251520" y="158750"/>
            <a:ext cx="864096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i="1" dirty="0">
                <a:solidFill>
                  <a:srgbClr val="BBE0E3">
                    <a:lumMod val="50000"/>
                  </a:srgbClr>
                </a:solidFill>
              </a:rPr>
              <a:t>Risorse </a:t>
            </a:r>
            <a:r>
              <a:rPr lang="it-IT" b="1" i="1" dirty="0" smtClean="0">
                <a:solidFill>
                  <a:srgbClr val="BBE0E3">
                    <a:lumMod val="50000"/>
                  </a:srgbClr>
                </a:solidFill>
              </a:rPr>
              <a:t>PON gestite </a:t>
            </a:r>
            <a:r>
              <a:rPr lang="it-IT" b="1" i="1" dirty="0">
                <a:solidFill>
                  <a:srgbClr val="BBE0E3">
                    <a:lumMod val="50000"/>
                  </a:srgbClr>
                </a:solidFill>
              </a:rPr>
              <a:t>direttamente dal </a:t>
            </a:r>
            <a:r>
              <a:rPr lang="it-IT" b="1" i="1" dirty="0" smtClean="0">
                <a:solidFill>
                  <a:srgbClr val="BBE0E3">
                    <a:lumMod val="50000"/>
                  </a:srgbClr>
                </a:solidFill>
              </a:rPr>
              <a:t>MIUR - € 2.365.696.821,00</a:t>
            </a:r>
            <a:endParaRPr lang="it-IT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24353" y="2236829"/>
            <a:ext cx="1728192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N. Progetti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467544" y="3626493"/>
            <a:ext cx="2096554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Contributo impegnato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67544" y="4352809"/>
            <a:ext cx="2096554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Importo erogato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67543" y="3912718"/>
            <a:ext cx="1841813" cy="3157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€ 1.952.217.627,12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467544" y="4632799"/>
            <a:ext cx="1952813" cy="3157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€ 1.028.545.167,03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467544" y="2537156"/>
            <a:ext cx="1474697" cy="3157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355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6579591" y="2138545"/>
            <a:ext cx="2384898" cy="243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FFFFFF"/>
                </a:solidFill>
              </a:rPr>
              <a:t>Tipologia soggetti proponenti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516216" y="2492896"/>
            <a:ext cx="158417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Grandi Imprese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6516216" y="3784385"/>
            <a:ext cx="94442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Università</a:t>
            </a: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8343050" y="2497107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274</a:t>
            </a: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8336518" y="3788027"/>
            <a:ext cx="77198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471</a:t>
            </a: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8322261" y="4224132"/>
            <a:ext cx="735474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225</a:t>
            </a: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8316416" y="4800793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120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2771800" y="5432613"/>
            <a:ext cx="360040" cy="388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2843808" y="5626833"/>
            <a:ext cx="288032" cy="802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531230" y="2924944"/>
            <a:ext cx="2168562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Investimento complessivo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67543" y="3192639"/>
            <a:ext cx="1841813" cy="3157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2.747.017.497,11</a:t>
            </a:r>
            <a:endParaRPr lang="it-IT" sz="14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67544" y="5038564"/>
            <a:ext cx="1744835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Investimento medio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per progetto</a:t>
            </a:r>
            <a:endParaRPr lang="it-IT" sz="12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61367" y="5543090"/>
            <a:ext cx="1474697" cy="33418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i="1" dirty="0" smtClean="0">
                <a:solidFill>
                  <a:srgbClr val="BBE0E3">
                    <a:lumMod val="25000"/>
                  </a:srgbClr>
                </a:solidFill>
              </a:rPr>
              <a:t>€  </a:t>
            </a:r>
            <a:r>
              <a:rPr lang="it-IT" sz="1400" b="1" i="1" dirty="0">
                <a:solidFill>
                  <a:srgbClr val="BBE0E3">
                    <a:lumMod val="25000"/>
                  </a:srgbClr>
                </a:solidFill>
              </a:rPr>
              <a:t>5.499.204,58 </a:t>
            </a:r>
          </a:p>
        </p:txBody>
      </p:sp>
      <p:pic>
        <p:nvPicPr>
          <p:cNvPr id="70" name="Immagin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2187" r="39700" b="10371"/>
          <a:stretch>
            <a:fillRect/>
          </a:stretch>
        </p:blipFill>
        <p:spPr bwMode="auto">
          <a:xfrm>
            <a:off x="2295931" y="1884719"/>
            <a:ext cx="3389735" cy="38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magin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62582" r="19704" b="10371"/>
          <a:stretch>
            <a:fillRect/>
          </a:stretch>
        </p:blipFill>
        <p:spPr bwMode="auto">
          <a:xfrm>
            <a:off x="2268403" y="4500659"/>
            <a:ext cx="4638195" cy="121627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6516216" y="2928588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PMI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8344148" y="2924944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507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6509980" y="3360635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Micro Imprese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8337912" y="3356992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108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6516216" y="4149080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Enti Pubblici  di Ricerca</a:t>
            </a: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8316416" y="5262381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206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6516216" y="5304622"/>
            <a:ext cx="1296144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Altri</a:t>
            </a: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6516216" y="4725741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Organismi di ricerca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165100" y="2128628"/>
            <a:ext cx="204494" cy="37486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pic>
        <p:nvPicPr>
          <p:cNvPr id="51" name="Immagine 2" descr="logo-PON-bo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0036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magine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0882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magine 5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68707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magin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7338"/>
            <a:ext cx="1054800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magine 47"/>
          <p:cNvPicPr/>
          <p:nvPr/>
        </p:nvPicPr>
        <p:blipFill rotWithShape="1">
          <a:blip r:embed="rId9"/>
          <a:srcRect l="44313" t="43358" r="37526" b="41697"/>
          <a:stretch/>
        </p:blipFill>
        <p:spPr bwMode="auto">
          <a:xfrm>
            <a:off x="306390" y="1021487"/>
            <a:ext cx="1880790" cy="780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CasellaDiTesto 43"/>
          <p:cNvSpPr txBox="1"/>
          <p:nvPr/>
        </p:nvSpPr>
        <p:spPr>
          <a:xfrm>
            <a:off x="0" y="6351203"/>
            <a:ext cx="16850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smtClean="0"/>
              <a:t>Dati aggiornati al 9 ottobre 2012.</a:t>
            </a:r>
            <a:endParaRPr lang="it-IT" sz="800" i="1" dirty="0"/>
          </a:p>
        </p:txBody>
      </p:sp>
    </p:spTree>
    <p:extLst>
      <p:ext uri="{BB962C8B-B14F-4D97-AF65-F5344CB8AC3E}">
        <p14:creationId xmlns:p14="http://schemas.microsoft.com/office/powerpoint/2010/main" val="2747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arrotondato 62"/>
          <p:cNvSpPr>
            <a:spLocks noChangeArrowheads="1"/>
          </p:cNvSpPr>
          <p:nvPr/>
        </p:nvSpPr>
        <p:spPr bwMode="auto">
          <a:xfrm>
            <a:off x="6759599" y="2996952"/>
            <a:ext cx="2276897" cy="1227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215F17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rgbClr val="00B050"/>
              </a:solidFill>
            </a:endParaRPr>
          </a:p>
        </p:txBody>
      </p:sp>
      <p:sp>
        <p:nvSpPr>
          <p:cNvPr id="59" name="Rettangolo arrotondato 58"/>
          <p:cNvSpPr>
            <a:spLocks noChangeArrowheads="1"/>
          </p:cNvSpPr>
          <p:nvPr/>
        </p:nvSpPr>
        <p:spPr bwMode="auto">
          <a:xfrm>
            <a:off x="6209134" y="1062038"/>
            <a:ext cx="2487613" cy="1227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215F17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B050"/>
              </a:solidFill>
            </a:endParaRPr>
          </a:p>
        </p:txBody>
      </p:sp>
      <p:sp>
        <p:nvSpPr>
          <p:cNvPr id="17" name="Rettangolo arrotondato 16"/>
          <p:cNvSpPr>
            <a:spLocks noChangeArrowheads="1"/>
          </p:cNvSpPr>
          <p:nvPr/>
        </p:nvSpPr>
        <p:spPr bwMode="auto">
          <a:xfrm>
            <a:off x="35496" y="1138634"/>
            <a:ext cx="2327720" cy="1138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215F17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B050"/>
              </a:solidFill>
            </a:endParaRPr>
          </a:p>
        </p:txBody>
      </p:sp>
      <p:grpSp>
        <p:nvGrpSpPr>
          <p:cNvPr id="33798" name="Gruppo 7"/>
          <p:cNvGrpSpPr>
            <a:grpSpLocks/>
          </p:cNvGrpSpPr>
          <p:nvPr/>
        </p:nvGrpSpPr>
        <p:grpSpPr bwMode="auto">
          <a:xfrm>
            <a:off x="1360034" y="2626691"/>
            <a:ext cx="5358780" cy="1672994"/>
            <a:chOff x="1331640" y="2276872"/>
            <a:chExt cx="5836570" cy="1800200"/>
          </a:xfrm>
        </p:grpSpPr>
        <p:sp>
          <p:nvSpPr>
            <p:cNvPr id="33817" name="Rettangolo 32"/>
            <p:cNvSpPr>
              <a:spLocks noChangeArrowheads="1"/>
            </p:cNvSpPr>
            <p:nvPr/>
          </p:nvSpPr>
          <p:spPr bwMode="auto">
            <a:xfrm>
              <a:off x="1547664" y="2276872"/>
              <a:ext cx="936104" cy="2160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818" name="Rettangolo 33"/>
            <p:cNvSpPr>
              <a:spLocks noChangeArrowheads="1"/>
            </p:cNvSpPr>
            <p:nvPr/>
          </p:nvSpPr>
          <p:spPr bwMode="auto">
            <a:xfrm>
              <a:off x="1331640" y="3501008"/>
              <a:ext cx="936104" cy="2160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819" name="Rettangolo 42"/>
            <p:cNvSpPr>
              <a:spLocks noChangeArrowheads="1"/>
            </p:cNvSpPr>
            <p:nvPr/>
          </p:nvSpPr>
          <p:spPr bwMode="auto">
            <a:xfrm>
              <a:off x="5872066" y="3717032"/>
              <a:ext cx="1296144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6989767" y="3218886"/>
            <a:ext cx="1800225" cy="74807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BBE0E3">
                    <a:lumMod val="50000"/>
                  </a:srgbClr>
                </a:solidFill>
              </a:rPr>
              <a:t>Social Innovation</a:t>
            </a:r>
            <a:endParaRPr lang="it-IT" sz="2000" b="1" i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47328" y="1335630"/>
            <a:ext cx="1890713" cy="74807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BBE0E3">
                    <a:lumMod val="50000"/>
                  </a:srgbClr>
                </a:solidFill>
              </a:rPr>
              <a:t>Ricerca</a:t>
            </a:r>
          </a:p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BBE0E3">
                    <a:lumMod val="50000"/>
                  </a:srgbClr>
                </a:solidFill>
              </a:rPr>
              <a:t>Industriale</a:t>
            </a:r>
            <a:endParaRPr lang="it-IT" sz="2000" b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127601" y="1274397"/>
            <a:ext cx="2644775" cy="77430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BBE0E3">
                    <a:lumMod val="50000"/>
                  </a:srgbClr>
                </a:solidFill>
              </a:rPr>
              <a:t>Smart </a:t>
            </a:r>
            <a:r>
              <a:rPr lang="en-US" sz="2000" b="1" dirty="0" smtClean="0">
                <a:solidFill>
                  <a:srgbClr val="BBE0E3">
                    <a:lumMod val="50000"/>
                  </a:srgbClr>
                </a:solidFill>
              </a:rPr>
              <a:t>Cities</a:t>
            </a:r>
          </a:p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BBE0E3">
                    <a:lumMod val="50000"/>
                  </a:srgbClr>
                </a:solidFill>
              </a:rPr>
              <a:t>and Communities </a:t>
            </a:r>
            <a:endParaRPr lang="en-US" sz="2000" b="1" dirty="0">
              <a:solidFill>
                <a:srgbClr val="BBE0E3">
                  <a:lumMod val="50000"/>
                </a:srgbClr>
              </a:solidFill>
            </a:endParaRPr>
          </a:p>
        </p:txBody>
      </p:sp>
      <p:pic>
        <p:nvPicPr>
          <p:cNvPr id="44" name="Immagin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2187" r="39700" b="10371"/>
          <a:stretch>
            <a:fillRect/>
          </a:stretch>
        </p:blipFill>
        <p:spPr bwMode="auto">
          <a:xfrm>
            <a:off x="2435225" y="1615424"/>
            <a:ext cx="3738563" cy="422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igura a mano libera 18"/>
          <p:cNvSpPr>
            <a:spLocks/>
          </p:cNvSpPr>
          <p:nvPr/>
        </p:nvSpPr>
        <p:spPr bwMode="auto">
          <a:xfrm rot="950509" flipV="1">
            <a:off x="2307787" y="1735090"/>
            <a:ext cx="1413171" cy="316560"/>
          </a:xfrm>
          <a:custGeom>
            <a:avLst/>
            <a:gdLst>
              <a:gd name="T0" fmla="*/ 1000054 w 1474237"/>
              <a:gd name="T1" fmla="*/ 107127 h 559837"/>
              <a:gd name="T2" fmla="*/ 879794 w 1474237"/>
              <a:gd name="T3" fmla="*/ 0 h 559837"/>
              <a:gd name="T4" fmla="*/ 797511 w 1474237"/>
              <a:gd name="T5" fmla="*/ 82780 h 559837"/>
              <a:gd name="T6" fmla="*/ 538003 w 1474237"/>
              <a:gd name="T7" fmla="*/ 29216 h 559837"/>
              <a:gd name="T8" fmla="*/ 468381 w 1474237"/>
              <a:gd name="T9" fmla="*/ 107127 h 559837"/>
              <a:gd name="T10" fmla="*/ 367109 w 1474237"/>
              <a:gd name="T11" fmla="*/ 43824 h 559837"/>
              <a:gd name="T12" fmla="*/ 196213 w 1474237"/>
              <a:gd name="T13" fmla="*/ 194778 h 559837"/>
              <a:gd name="T14" fmla="*/ 120260 w 1474237"/>
              <a:gd name="T15" fmla="*/ 155822 h 559837"/>
              <a:gd name="T16" fmla="*/ 0 w 1474237"/>
              <a:gd name="T17" fmla="*/ 287297 h 559837"/>
              <a:gd name="T18" fmla="*/ 6330 w 1474237"/>
              <a:gd name="T19" fmla="*/ 292166 h 5598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74237" h="559837">
                <a:moveTo>
                  <a:pt x="1474237" y="205273"/>
                </a:moveTo>
                <a:lnTo>
                  <a:pt x="1296955" y="0"/>
                </a:lnTo>
                <a:lnTo>
                  <a:pt x="1175657" y="158620"/>
                </a:lnTo>
                <a:lnTo>
                  <a:pt x="793102" y="55984"/>
                </a:lnTo>
                <a:lnTo>
                  <a:pt x="690466" y="205273"/>
                </a:lnTo>
                <a:lnTo>
                  <a:pt x="541176" y="83975"/>
                </a:lnTo>
                <a:lnTo>
                  <a:pt x="289249" y="373224"/>
                </a:lnTo>
                <a:lnTo>
                  <a:pt x="177282" y="298579"/>
                </a:lnTo>
                <a:lnTo>
                  <a:pt x="0" y="550506"/>
                </a:lnTo>
                <a:lnTo>
                  <a:pt x="9331" y="559837"/>
                </a:lnTo>
              </a:path>
            </a:pathLst>
          </a:custGeom>
          <a:noFill/>
          <a:ln w="28575" cap="flat" cmpd="sng" algn="ctr">
            <a:solidFill>
              <a:srgbClr val="215F1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pic>
        <p:nvPicPr>
          <p:cNvPr id="62" name="Immagin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62582" r="19704" b="10371"/>
          <a:stretch>
            <a:fillRect/>
          </a:stretch>
        </p:blipFill>
        <p:spPr bwMode="auto">
          <a:xfrm>
            <a:off x="2408826" y="4492942"/>
            <a:ext cx="511550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igura a mano libera 59"/>
          <p:cNvSpPr>
            <a:spLocks/>
          </p:cNvSpPr>
          <p:nvPr/>
        </p:nvSpPr>
        <p:spPr bwMode="auto">
          <a:xfrm>
            <a:off x="4624958" y="1343025"/>
            <a:ext cx="1584176" cy="364727"/>
          </a:xfrm>
          <a:custGeom>
            <a:avLst/>
            <a:gdLst>
              <a:gd name="T0" fmla="*/ 0 w 821094"/>
              <a:gd name="T1" fmla="*/ 839787 h 839755"/>
              <a:gd name="T2" fmla="*/ 93446 w 821094"/>
              <a:gd name="T3" fmla="*/ 653167 h 839755"/>
              <a:gd name="T4" fmla="*/ 242960 w 821094"/>
              <a:gd name="T5" fmla="*/ 755808 h 839755"/>
              <a:gd name="T6" fmla="*/ 261649 w 821094"/>
              <a:gd name="T7" fmla="*/ 457217 h 839755"/>
              <a:gd name="T8" fmla="*/ 654122 w 821094"/>
              <a:gd name="T9" fmla="*/ 457217 h 839755"/>
              <a:gd name="T10" fmla="*/ 532642 w 821094"/>
              <a:gd name="T11" fmla="*/ 410562 h 839755"/>
              <a:gd name="T12" fmla="*/ 523297 w 821094"/>
              <a:gd name="T13" fmla="*/ 214612 h 839755"/>
              <a:gd name="T14" fmla="*/ 682155 w 821094"/>
              <a:gd name="T15" fmla="*/ 121302 h 839755"/>
              <a:gd name="T16" fmla="*/ 822325 w 821094"/>
              <a:gd name="T17" fmla="*/ 186619 h 839755"/>
              <a:gd name="T18" fmla="*/ 822325 w 821094"/>
              <a:gd name="T19" fmla="*/ 0 h 839755"/>
              <a:gd name="T20" fmla="*/ 822325 w 821094"/>
              <a:gd name="T21" fmla="*/ 0 h 8397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21094" h="839755">
                <a:moveTo>
                  <a:pt x="0" y="839755"/>
                </a:moveTo>
                <a:lnTo>
                  <a:pt x="93306" y="653142"/>
                </a:lnTo>
                <a:lnTo>
                  <a:pt x="242596" y="755779"/>
                </a:lnTo>
                <a:lnTo>
                  <a:pt x="261257" y="457200"/>
                </a:lnTo>
                <a:lnTo>
                  <a:pt x="653143" y="457200"/>
                </a:lnTo>
                <a:lnTo>
                  <a:pt x="531845" y="410546"/>
                </a:lnTo>
                <a:lnTo>
                  <a:pt x="522514" y="214604"/>
                </a:lnTo>
                <a:lnTo>
                  <a:pt x="681134" y="121297"/>
                </a:lnTo>
                <a:lnTo>
                  <a:pt x="821094" y="186612"/>
                </a:lnTo>
                <a:lnTo>
                  <a:pt x="821094" y="0"/>
                </a:lnTo>
              </a:path>
            </a:pathLst>
          </a:custGeom>
          <a:noFill/>
          <a:ln w="28575" cap="flat" cmpd="sng" algn="ctr">
            <a:solidFill>
              <a:srgbClr val="215F1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61" name="Figura a mano libera 60"/>
          <p:cNvSpPr>
            <a:spLocks/>
          </p:cNvSpPr>
          <p:nvPr/>
        </p:nvSpPr>
        <p:spPr bwMode="auto">
          <a:xfrm rot="13449924" flipH="1">
            <a:off x="5999256" y="3034387"/>
            <a:ext cx="629229" cy="631649"/>
          </a:xfrm>
          <a:custGeom>
            <a:avLst/>
            <a:gdLst>
              <a:gd name="T0" fmla="*/ 27894 w 261257"/>
              <a:gd name="T1" fmla="*/ 0 h 457200"/>
              <a:gd name="T2" fmla="*/ 102280 w 261257"/>
              <a:gd name="T3" fmla="*/ 186612 h 457200"/>
              <a:gd name="T4" fmla="*/ 0 w 261257"/>
              <a:gd name="T5" fmla="*/ 233265 h 457200"/>
              <a:gd name="T6" fmla="*/ 232455 w 261257"/>
              <a:gd name="T7" fmla="*/ 298579 h 457200"/>
              <a:gd name="T8" fmla="*/ 232455 w 261257"/>
              <a:gd name="T9" fmla="*/ 447869 h 457200"/>
              <a:gd name="T10" fmla="*/ 260350 w 261257"/>
              <a:gd name="T11" fmla="*/ 457200 h 45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1257" h="457200">
                <a:moveTo>
                  <a:pt x="27991" y="0"/>
                </a:moveTo>
                <a:lnTo>
                  <a:pt x="102636" y="186612"/>
                </a:lnTo>
                <a:lnTo>
                  <a:pt x="0" y="233265"/>
                </a:lnTo>
                <a:lnTo>
                  <a:pt x="233265" y="298579"/>
                </a:lnTo>
                <a:lnTo>
                  <a:pt x="233265" y="447869"/>
                </a:lnTo>
                <a:lnTo>
                  <a:pt x="261257" y="457200"/>
                </a:lnTo>
              </a:path>
            </a:pathLst>
          </a:custGeom>
          <a:noFill/>
          <a:ln w="28575" cap="flat" cmpd="sng" algn="ctr">
            <a:solidFill>
              <a:srgbClr val="215F1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4096" name="Figura a mano libera 4095"/>
          <p:cNvSpPr>
            <a:spLocks/>
          </p:cNvSpPr>
          <p:nvPr/>
        </p:nvSpPr>
        <p:spPr bwMode="auto">
          <a:xfrm>
            <a:off x="2435225" y="2996952"/>
            <a:ext cx="696615" cy="216024"/>
          </a:xfrm>
          <a:custGeom>
            <a:avLst/>
            <a:gdLst>
              <a:gd name="T0" fmla="*/ 373255 w 382555"/>
              <a:gd name="T1" fmla="*/ 0 h 681135"/>
              <a:gd name="T2" fmla="*/ 289273 w 382555"/>
              <a:gd name="T3" fmla="*/ 195915 h 681135"/>
              <a:gd name="T4" fmla="*/ 382587 w 382555"/>
              <a:gd name="T5" fmla="*/ 410489 h 681135"/>
              <a:gd name="T6" fmla="*/ 111976 w 382555"/>
              <a:gd name="T7" fmla="*/ 466465 h 681135"/>
              <a:gd name="T8" fmla="*/ 102645 w 382555"/>
              <a:gd name="T9" fmla="*/ 662379 h 681135"/>
              <a:gd name="T10" fmla="*/ 27994 w 382555"/>
              <a:gd name="T11" fmla="*/ 569086 h 681135"/>
              <a:gd name="T12" fmla="*/ 0 w 382555"/>
              <a:gd name="T13" fmla="*/ 671708 h 681135"/>
              <a:gd name="T14" fmla="*/ 0 w 382555"/>
              <a:gd name="T15" fmla="*/ 681038 h 681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555" h="681135">
                <a:moveTo>
                  <a:pt x="373224" y="0"/>
                </a:moveTo>
                <a:lnTo>
                  <a:pt x="289249" y="195943"/>
                </a:lnTo>
                <a:lnTo>
                  <a:pt x="382555" y="410547"/>
                </a:lnTo>
                <a:lnTo>
                  <a:pt x="111967" y="466531"/>
                </a:lnTo>
                <a:lnTo>
                  <a:pt x="102636" y="662473"/>
                </a:lnTo>
                <a:lnTo>
                  <a:pt x="27992" y="569167"/>
                </a:lnTo>
                <a:lnTo>
                  <a:pt x="0" y="671804"/>
                </a:lnTo>
                <a:lnTo>
                  <a:pt x="0" y="681135"/>
                </a:lnTo>
              </a:path>
            </a:pathLst>
          </a:custGeom>
          <a:noFill/>
          <a:ln w="28575" cap="flat" cmpd="sng" algn="ctr">
            <a:solidFill>
              <a:srgbClr val="215F1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79512" y="2916570"/>
            <a:ext cx="2171700" cy="409524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000" b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73" name="Rettangolo 20"/>
          <p:cNvSpPr>
            <a:spLocks noChangeArrowheads="1"/>
          </p:cNvSpPr>
          <p:nvPr/>
        </p:nvSpPr>
        <p:spPr bwMode="auto">
          <a:xfrm>
            <a:off x="179388" y="158750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86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BBE0E3">
                    <a:lumMod val="50000"/>
                  </a:srgbClr>
                </a:solidFill>
              </a:rPr>
              <a:t>L’impegno MIUR </a:t>
            </a:r>
            <a:r>
              <a:rPr lang="it-IT" sz="2000" b="1" dirty="0">
                <a:solidFill>
                  <a:srgbClr val="BBE0E3">
                    <a:lumMod val="50000"/>
                  </a:srgbClr>
                </a:solidFill>
              </a:rPr>
              <a:t>nella ricerca e nell’innovazione</a:t>
            </a:r>
          </a:p>
        </p:txBody>
      </p:sp>
      <p:sp>
        <p:nvSpPr>
          <p:cNvPr id="30" name="Rettangolo arrotondato 29"/>
          <p:cNvSpPr>
            <a:spLocks noChangeArrowheads="1"/>
          </p:cNvSpPr>
          <p:nvPr/>
        </p:nvSpPr>
        <p:spPr bwMode="auto">
          <a:xfrm>
            <a:off x="35496" y="2564904"/>
            <a:ext cx="2376264" cy="11382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215F17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B050"/>
              </a:solidFill>
            </a:endParaRPr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 rot="13449924" flipH="1">
            <a:off x="2597942" y="3980553"/>
            <a:ext cx="275707" cy="853003"/>
          </a:xfrm>
          <a:custGeom>
            <a:avLst/>
            <a:gdLst>
              <a:gd name="T0" fmla="*/ 27894 w 261257"/>
              <a:gd name="T1" fmla="*/ 0 h 457200"/>
              <a:gd name="T2" fmla="*/ 102280 w 261257"/>
              <a:gd name="T3" fmla="*/ 186612 h 457200"/>
              <a:gd name="T4" fmla="*/ 0 w 261257"/>
              <a:gd name="T5" fmla="*/ 233265 h 457200"/>
              <a:gd name="T6" fmla="*/ 232455 w 261257"/>
              <a:gd name="T7" fmla="*/ 298579 h 457200"/>
              <a:gd name="T8" fmla="*/ 232455 w 261257"/>
              <a:gd name="T9" fmla="*/ 447869 h 457200"/>
              <a:gd name="T10" fmla="*/ 260350 w 261257"/>
              <a:gd name="T11" fmla="*/ 457200 h 45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1257" h="457200">
                <a:moveTo>
                  <a:pt x="27991" y="0"/>
                </a:moveTo>
                <a:lnTo>
                  <a:pt x="102636" y="186612"/>
                </a:lnTo>
                <a:lnTo>
                  <a:pt x="0" y="233265"/>
                </a:lnTo>
                <a:lnTo>
                  <a:pt x="233265" y="298579"/>
                </a:lnTo>
                <a:lnTo>
                  <a:pt x="233265" y="447869"/>
                </a:lnTo>
                <a:lnTo>
                  <a:pt x="261257" y="457200"/>
                </a:lnTo>
              </a:path>
            </a:pathLst>
          </a:custGeom>
          <a:noFill/>
          <a:ln w="28575" cap="flat" cmpd="sng" algn="ctr">
            <a:solidFill>
              <a:srgbClr val="215F1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35496" y="4077072"/>
            <a:ext cx="2348905" cy="1227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215F17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B05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4111" y="4129456"/>
            <a:ext cx="2013633" cy="111285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BBE0E3">
                    <a:lumMod val="50000"/>
                  </a:srgbClr>
                </a:solidFill>
              </a:rPr>
              <a:t>Potenziamento </a:t>
            </a:r>
            <a:r>
              <a:rPr lang="it-IT" sz="2000" b="1" dirty="0">
                <a:solidFill>
                  <a:srgbClr val="BBE0E3">
                    <a:lumMod val="50000"/>
                  </a:srgbClr>
                </a:solidFill>
              </a:rPr>
              <a:t>Infrastrutture</a:t>
            </a:r>
          </a:p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BBE0E3">
                    <a:lumMod val="50000"/>
                  </a:srgbClr>
                </a:solidFill>
              </a:rPr>
              <a:t>Scientifiche</a:t>
            </a:r>
            <a:endParaRPr lang="it-IT" sz="2000" b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9512" y="2636912"/>
            <a:ext cx="20399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BBE0E3">
                    <a:lumMod val="50000"/>
                  </a:srgbClr>
                </a:solidFill>
              </a:rPr>
              <a:t>Distretti </a:t>
            </a:r>
          </a:p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BBE0E3">
                    <a:lumMod val="50000"/>
                  </a:srgbClr>
                </a:solidFill>
              </a:rPr>
              <a:t>ad Alta Tecnologia</a:t>
            </a:r>
          </a:p>
        </p:txBody>
      </p:sp>
      <p:pic>
        <p:nvPicPr>
          <p:cNvPr id="25" name="Immagine 2" descr="logo-PON-b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2078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2924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70749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magine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9380"/>
            <a:ext cx="1054800" cy="48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8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2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342574" y="986822"/>
            <a:ext cx="7612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ttangolo 20"/>
          <p:cNvSpPr>
            <a:spLocks noChangeArrowheads="1"/>
          </p:cNvSpPr>
          <p:nvPr/>
        </p:nvSpPr>
        <p:spPr bwMode="auto">
          <a:xfrm>
            <a:off x="179388" y="187778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8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3C8C93"/>
                </a:solidFill>
              </a:rPr>
              <a:t>Ricerca Industriale – PON_01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496" y="993762"/>
            <a:ext cx="1873920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Disponibilità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finanziaria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35496" y="2057351"/>
            <a:ext cx="3312368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Progetti ammessi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a cofinanziamento</a:t>
            </a: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275856" y="2200710"/>
            <a:ext cx="1584325" cy="36803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154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2102742" y="1056579"/>
            <a:ext cx="2302367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€ 1.146.513.772,85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496" y="3755036"/>
            <a:ext cx="3887787" cy="36803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Impegno totale</a:t>
            </a:r>
          </a:p>
        </p:txBody>
      </p:sp>
      <p:sp>
        <p:nvSpPr>
          <p:cNvPr id="26" name="Rettangolo 25"/>
          <p:cNvSpPr/>
          <p:nvPr/>
        </p:nvSpPr>
        <p:spPr bwMode="auto">
          <a:xfrm>
            <a:off x="2171796" y="3796972"/>
            <a:ext cx="2118264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€ 1.093.058.687,50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5496" y="4810186"/>
            <a:ext cx="3889375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Importo erogato</a:t>
            </a:r>
          </a:p>
        </p:txBody>
      </p:sp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2174749" y="4840814"/>
            <a:ext cx="1874964" cy="3163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383.606.233,71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7" name="Rettangolo 36"/>
          <p:cNvSpPr/>
          <p:nvPr/>
        </p:nvSpPr>
        <p:spPr bwMode="auto">
          <a:xfrm>
            <a:off x="2109120" y="1590698"/>
            <a:ext cx="2039485" cy="28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€ </a:t>
            </a:r>
            <a:r>
              <a:rPr lang="it-IT" sz="1600" b="1" i="1" dirty="0" smtClean="0">
                <a:solidFill>
                  <a:srgbClr val="1E4649"/>
                </a:solidFill>
              </a:rPr>
              <a:t>1.001.513.772,85</a:t>
            </a:r>
            <a:endParaRPr lang="it-IT" sz="1600" b="1" i="1" dirty="0">
              <a:solidFill>
                <a:srgbClr val="1E4649"/>
              </a:solidFill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211960" y="1580991"/>
            <a:ext cx="1364394" cy="33418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 smtClean="0">
                <a:solidFill>
                  <a:srgbClr val="1E4649"/>
                </a:solidFill>
              </a:rPr>
              <a:t>Risorse PON</a:t>
            </a:r>
          </a:p>
        </p:txBody>
      </p:sp>
      <p:sp>
        <p:nvSpPr>
          <p:cNvPr id="39" name="Rettangolo 38"/>
          <p:cNvSpPr>
            <a:spLocks noChangeArrowheads="1"/>
          </p:cNvSpPr>
          <p:nvPr/>
        </p:nvSpPr>
        <p:spPr bwMode="auto">
          <a:xfrm>
            <a:off x="2174750" y="4259092"/>
            <a:ext cx="1973855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€ </a:t>
            </a: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957.068.324,95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211960" y="4238871"/>
            <a:ext cx="1368152" cy="33418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1E4649"/>
                </a:solidFill>
              </a:rPr>
              <a:t>Risorse PON</a:t>
            </a:r>
          </a:p>
        </p:txBody>
      </p:sp>
      <p:pic>
        <p:nvPicPr>
          <p:cNvPr id="30" name="Immagine 2" descr="logo-PON-bo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2078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magin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2924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magine 3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70749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magine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9380"/>
            <a:ext cx="1054800" cy="4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7208" y="2966810"/>
            <a:ext cx="3887787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Costo ammesso</a:t>
            </a:r>
          </a:p>
        </p:txBody>
      </p:sp>
      <p:sp>
        <p:nvSpPr>
          <p:cNvPr id="35" name="Rettangolo 34"/>
          <p:cNvSpPr/>
          <p:nvPr/>
        </p:nvSpPr>
        <p:spPr bwMode="auto">
          <a:xfrm>
            <a:off x="2148274" y="3005844"/>
            <a:ext cx="3073510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it-IT" sz="1600" b="1" i="1" dirty="0">
                <a:solidFill>
                  <a:srgbClr val="1E4649"/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1.499.997.209,00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0" y="6351203"/>
            <a:ext cx="1879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smtClean="0"/>
              <a:t>Dati aggiornati al 16 novembre 2012.</a:t>
            </a:r>
            <a:endParaRPr lang="it-IT" sz="800" i="1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297795" y="1052736"/>
            <a:ext cx="2384898" cy="243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FFFFFF"/>
                </a:solidFill>
              </a:rPr>
              <a:t>Tipologia soggetti proponenti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234420" y="1493662"/>
            <a:ext cx="158417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Grandi Imprese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234420" y="2543637"/>
            <a:ext cx="94442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Università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8061254" y="1497873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200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8054722" y="2539425"/>
            <a:ext cx="77198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324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8028384" y="2991786"/>
            <a:ext cx="809021" cy="27302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139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8100392" y="3505076"/>
            <a:ext cx="62657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70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6234420" y="1857346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PMI</a:t>
            </a: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8062352" y="1853702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416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6228184" y="2217386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Micro Imprese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8121888" y="2213743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93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6230230" y="2933822"/>
            <a:ext cx="1425758" cy="4576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Enti Pubblici  di Ricerca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6228184" y="3437878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Organismi di ricerca</a:t>
            </a: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6372200" y="4509120"/>
            <a:ext cx="2139253" cy="63888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Investimento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medio per progetto</a:t>
            </a:r>
          </a:p>
        </p:txBody>
      </p:sp>
      <p:sp>
        <p:nvSpPr>
          <p:cNvPr id="62" name="Rettangolo 61"/>
          <p:cNvSpPr>
            <a:spLocks noChangeArrowheads="1"/>
          </p:cNvSpPr>
          <p:nvPr/>
        </p:nvSpPr>
        <p:spPr bwMode="auto">
          <a:xfrm>
            <a:off x="6488992" y="5287816"/>
            <a:ext cx="1973855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€ 7.097.783,68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2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406400" y="981075"/>
            <a:ext cx="7612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ttangolo 20"/>
          <p:cNvSpPr>
            <a:spLocks noChangeArrowheads="1"/>
          </p:cNvSpPr>
          <p:nvPr/>
        </p:nvSpPr>
        <p:spPr bwMode="auto">
          <a:xfrm>
            <a:off x="179388" y="158750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8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3C8C93"/>
                </a:solidFill>
              </a:rPr>
              <a:t>Distretti </a:t>
            </a:r>
            <a:r>
              <a:rPr lang="it-IT" sz="2000" b="1" dirty="0" smtClean="0">
                <a:solidFill>
                  <a:srgbClr val="3C8C93"/>
                </a:solidFill>
              </a:rPr>
              <a:t>ad </a:t>
            </a:r>
            <a:r>
              <a:rPr lang="it-IT" sz="2000" b="1" dirty="0">
                <a:solidFill>
                  <a:srgbClr val="3C8C93"/>
                </a:solidFill>
              </a:rPr>
              <a:t>Alta </a:t>
            </a:r>
            <a:r>
              <a:rPr lang="it-IT" sz="2000" b="1" dirty="0" smtClean="0">
                <a:solidFill>
                  <a:srgbClr val="3C8C93"/>
                </a:solidFill>
              </a:rPr>
              <a:t>Tecnologia – PON_02</a:t>
            </a:r>
            <a:endParaRPr lang="it-IT" sz="2000" b="1" dirty="0">
              <a:solidFill>
                <a:srgbClr val="3C8C93"/>
              </a:solidFill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6139" y="2809513"/>
            <a:ext cx="3887143" cy="61784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3C8C93"/>
                </a:solidFill>
              </a:rPr>
              <a:t>Progetti </a:t>
            </a:r>
            <a:r>
              <a:rPr lang="it-IT" sz="1600" b="1" i="1" dirty="0" smtClean="0">
                <a:solidFill>
                  <a:srgbClr val="3C8C93"/>
                </a:solidFill>
              </a:rPr>
              <a:t>ammessi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a cofinanziamento</a:t>
            </a:r>
            <a:endParaRPr lang="it-IT" sz="1600" b="1" i="1" dirty="0">
              <a:solidFill>
                <a:srgbClr val="3C8C93"/>
              </a:solidFill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3347715" y="2924944"/>
            <a:ext cx="792237" cy="36803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47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5371" y="1709999"/>
            <a:ext cx="5184701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marL="895350" indent="-895350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Titolo II - </a:t>
            </a:r>
            <a:r>
              <a:rPr lang="it-IT" sz="1600" b="1" i="1" dirty="0" smtClean="0">
                <a:solidFill>
                  <a:srgbClr val="1E4649"/>
                </a:solidFill>
              </a:rPr>
              <a:t>Potenziamento </a:t>
            </a:r>
            <a:r>
              <a:rPr lang="it-IT" sz="1600" b="1" i="1" dirty="0">
                <a:solidFill>
                  <a:srgbClr val="1E4649"/>
                </a:solidFill>
              </a:rPr>
              <a:t>Distretti ad alta tecnologia </a:t>
            </a:r>
            <a:endParaRPr lang="it-IT" sz="1600" b="1" i="1" dirty="0" smtClean="0">
              <a:solidFill>
                <a:srgbClr val="1E4649"/>
              </a:solidFill>
            </a:endParaRPr>
          </a:p>
          <a:p>
            <a:pPr marL="895350" indent="-895350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	</a:t>
            </a:r>
            <a:r>
              <a:rPr lang="it-IT" sz="1600" b="1" i="1" dirty="0" smtClean="0">
                <a:solidFill>
                  <a:srgbClr val="1E4649"/>
                </a:solidFill>
              </a:rPr>
              <a:t>e </a:t>
            </a:r>
            <a:r>
              <a:rPr lang="it-IT" sz="1600" b="1" i="1" dirty="0">
                <a:solidFill>
                  <a:srgbClr val="1E4649"/>
                </a:solidFill>
              </a:rPr>
              <a:t>laboratori </a:t>
            </a:r>
            <a:r>
              <a:rPr lang="it-IT" sz="1600" b="1" i="1" dirty="0" smtClean="0">
                <a:solidFill>
                  <a:srgbClr val="1E4649"/>
                </a:solidFill>
              </a:rPr>
              <a:t>pubblico-privati</a:t>
            </a:r>
            <a:endParaRPr lang="it-IT" sz="1600" b="1" i="1" dirty="0">
              <a:solidFill>
                <a:srgbClr val="1E4649"/>
              </a:solidFill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33784" y="980728"/>
            <a:ext cx="1873920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Disponibilità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finanziaria</a:t>
            </a:r>
          </a:p>
        </p:txBody>
      </p:sp>
      <p:sp>
        <p:nvSpPr>
          <p:cNvPr id="71" name="Rettangolo 70"/>
          <p:cNvSpPr/>
          <p:nvPr/>
        </p:nvSpPr>
        <p:spPr bwMode="auto">
          <a:xfrm>
            <a:off x="2195800" y="1124744"/>
            <a:ext cx="2088168" cy="3600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€ 365.000.000,00	</a:t>
            </a: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35496" y="4532504"/>
            <a:ext cx="2592288" cy="36803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Impegno complessivo</a:t>
            </a:r>
          </a:p>
        </p:txBody>
      </p:sp>
      <p:sp>
        <p:nvSpPr>
          <p:cNvPr id="78" name="Rettangolo 77"/>
          <p:cNvSpPr>
            <a:spLocks noChangeArrowheads="1"/>
          </p:cNvSpPr>
          <p:nvPr/>
        </p:nvSpPr>
        <p:spPr bwMode="auto">
          <a:xfrm>
            <a:off x="2267744" y="4532503"/>
            <a:ext cx="2336440" cy="36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€ 344.746.475,10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5496" y="3861048"/>
            <a:ext cx="3887787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Costo ammesso</a:t>
            </a:r>
          </a:p>
        </p:txBody>
      </p:sp>
      <p:sp>
        <p:nvSpPr>
          <p:cNvPr id="32" name="Rettangolo 31"/>
          <p:cNvSpPr/>
          <p:nvPr/>
        </p:nvSpPr>
        <p:spPr bwMode="auto">
          <a:xfrm>
            <a:off x="2273303" y="3892469"/>
            <a:ext cx="2802753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€ </a:t>
            </a:r>
            <a:r>
              <a:rPr lang="it-IT" sz="1600" b="1" i="1" dirty="0" smtClean="0">
                <a:solidFill>
                  <a:srgbClr val="1E4649"/>
                </a:solidFill>
              </a:rPr>
              <a:t>451.594.020,00</a:t>
            </a:r>
            <a:endParaRPr lang="it-IT" sz="1600" b="1" i="1" dirty="0">
              <a:solidFill>
                <a:srgbClr val="1E4649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0" y="6351203"/>
            <a:ext cx="1879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smtClean="0"/>
              <a:t>Dati aggiornati al 16 novembre 2012.</a:t>
            </a:r>
            <a:endParaRPr lang="it-IT" sz="800" i="1" dirty="0"/>
          </a:p>
        </p:txBody>
      </p:sp>
      <p:pic>
        <p:nvPicPr>
          <p:cNvPr id="26" name="Immagine 2" descr="logo-PON-b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2078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magine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2924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70749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magine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9380"/>
            <a:ext cx="1054800" cy="4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297795" y="1052736"/>
            <a:ext cx="2384898" cy="243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FFFFFF"/>
                </a:solidFill>
              </a:rPr>
              <a:t>Tipologia soggetti proponenti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234420" y="1493662"/>
            <a:ext cx="158417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Grandi Imprese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234420" y="2247324"/>
            <a:ext cx="94442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Università</a:t>
            </a: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234420" y="1857346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PMI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6230230" y="2683278"/>
            <a:ext cx="1425758" cy="4576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Enti Pubblici  di Ricerca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228184" y="3213573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Organismi di ricerca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372200" y="4293096"/>
            <a:ext cx="2139253" cy="63888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Investimento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medio per progetto</a:t>
            </a:r>
          </a:p>
        </p:txBody>
      </p:sp>
      <p:sp>
        <p:nvSpPr>
          <p:cNvPr id="47" name="Rettangolo 46"/>
          <p:cNvSpPr>
            <a:spLocks noChangeArrowheads="1"/>
          </p:cNvSpPr>
          <p:nvPr/>
        </p:nvSpPr>
        <p:spPr bwMode="auto">
          <a:xfrm>
            <a:off x="6488992" y="5071792"/>
            <a:ext cx="1973855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 </a:t>
            </a:r>
            <a:r>
              <a:rPr lang="it-IT" sz="1600" b="1" i="1" dirty="0" smtClean="0">
                <a:solidFill>
                  <a:srgbClr val="1E4649"/>
                </a:solidFill>
              </a:rPr>
              <a:t>€ 7.335.031,38</a:t>
            </a:r>
            <a:endParaRPr lang="it-IT" sz="1600" b="1" i="1" dirty="0">
              <a:solidFill>
                <a:srgbClr val="1E4649"/>
              </a:solidFill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8061254" y="1497873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14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054722" y="2280514"/>
            <a:ext cx="77198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10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8028384" y="2719225"/>
            <a:ext cx="809021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13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8100392" y="3246165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6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8062352" y="1853702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>
                <a:solidFill>
                  <a:srgbClr val="BBE0E3">
                    <a:lumMod val="25000"/>
                  </a:srgbClr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7881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ttangolo 20"/>
          <p:cNvSpPr>
            <a:spLocks noChangeArrowheads="1"/>
          </p:cNvSpPr>
          <p:nvPr/>
        </p:nvSpPr>
        <p:spPr bwMode="auto">
          <a:xfrm>
            <a:off x="179388" y="158750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8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3C8C93"/>
                </a:solidFill>
              </a:rPr>
              <a:t>Potenziamento infrastrutture scientifiche – PON_a3</a:t>
            </a:r>
            <a:endParaRPr lang="it-IT" sz="2000" b="1" dirty="0">
              <a:solidFill>
                <a:srgbClr val="3C8C93"/>
              </a:solidFill>
            </a:endParaRPr>
          </a:p>
        </p:txBody>
      </p:sp>
      <p:pic>
        <p:nvPicPr>
          <p:cNvPr id="22" name="Immagine 2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406400" y="981075"/>
            <a:ext cx="7612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77800" y="1329444"/>
            <a:ext cx="1873920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Disponibilità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finanziaria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03199" y="2330216"/>
            <a:ext cx="3144837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Progetti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ammessi a finanziamento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707904" y="2473575"/>
            <a:ext cx="1584325" cy="36803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47</a:t>
            </a:r>
          </a:p>
        </p:txBody>
      </p:sp>
      <p:sp>
        <p:nvSpPr>
          <p:cNvPr id="38" name="Rettangolo 37"/>
          <p:cNvSpPr/>
          <p:nvPr/>
        </p:nvSpPr>
        <p:spPr bwMode="auto">
          <a:xfrm>
            <a:off x="2616200" y="1464269"/>
            <a:ext cx="2887942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€ 650.000.000,00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79387" y="3810347"/>
            <a:ext cx="3887787" cy="36803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Impegno totale</a:t>
            </a:r>
          </a:p>
        </p:txBody>
      </p:sp>
      <p:sp>
        <p:nvSpPr>
          <p:cNvPr id="46" name="Rettangolo 45"/>
          <p:cNvSpPr/>
          <p:nvPr/>
        </p:nvSpPr>
        <p:spPr bwMode="auto">
          <a:xfrm>
            <a:off x="2616200" y="3852283"/>
            <a:ext cx="2887942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650.000.000,00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182562" y="4378138"/>
            <a:ext cx="3889375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Importo </a:t>
            </a:r>
            <a:r>
              <a:rPr lang="it-IT" sz="1600" b="1" i="1" dirty="0" smtClean="0">
                <a:solidFill>
                  <a:srgbClr val="3C8C93"/>
                </a:solidFill>
              </a:rPr>
              <a:t>erogato</a:t>
            </a:r>
            <a:endParaRPr lang="it-IT" sz="1600" b="1" i="1" dirty="0" smtClean="0">
              <a:solidFill>
                <a:srgbClr val="3C8C93"/>
              </a:solidFill>
            </a:endParaRPr>
          </a:p>
        </p:txBody>
      </p:sp>
      <p:sp>
        <p:nvSpPr>
          <p:cNvPr id="48" name="Rettangolo 47"/>
          <p:cNvSpPr>
            <a:spLocks noChangeArrowheads="1"/>
          </p:cNvSpPr>
          <p:nvPr/>
        </p:nvSpPr>
        <p:spPr bwMode="auto">
          <a:xfrm>
            <a:off x="2616200" y="4408766"/>
            <a:ext cx="1932278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1E4649"/>
                </a:solidFill>
              </a:rPr>
              <a:t>520.000.000,00</a:t>
            </a:r>
          </a:p>
        </p:txBody>
      </p:sp>
      <p:pic>
        <p:nvPicPr>
          <p:cNvPr id="24" name="Immagine 2" descr="logo-PON-b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2078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2924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70749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9380"/>
            <a:ext cx="1054800" cy="4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79512" y="3286694"/>
            <a:ext cx="3887787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Costo ammesso</a:t>
            </a:r>
          </a:p>
        </p:txBody>
      </p:sp>
      <p:sp>
        <p:nvSpPr>
          <p:cNvPr id="30" name="Rettangolo 29"/>
          <p:cNvSpPr/>
          <p:nvPr/>
        </p:nvSpPr>
        <p:spPr bwMode="auto">
          <a:xfrm>
            <a:off x="2616200" y="3318115"/>
            <a:ext cx="2887942" cy="30100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€ 650.000.000,00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0" y="6351203"/>
            <a:ext cx="1879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smtClean="0"/>
              <a:t>Dati aggiornati al 16 novembre 2012.</a:t>
            </a:r>
            <a:endParaRPr lang="it-IT" sz="800" i="1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297795" y="1473460"/>
            <a:ext cx="2384898" cy="243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FFFFFF"/>
                </a:solidFill>
              </a:rPr>
              <a:t>Tipologia soggetti proponenti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289495" y="1905508"/>
            <a:ext cx="94442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Università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304455" y="2295693"/>
            <a:ext cx="1425758" cy="4576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Enti Pubblici  di Ricerca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302409" y="2799749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Organismi di ricerca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8109797" y="1909150"/>
            <a:ext cx="77198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83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8100392" y="2347861"/>
            <a:ext cx="809021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29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8100392" y="2874801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46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6372200" y="4077072"/>
            <a:ext cx="2139253" cy="63888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Investimento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medio per progetto</a:t>
            </a:r>
          </a:p>
        </p:txBody>
      </p:sp>
      <p:sp>
        <p:nvSpPr>
          <p:cNvPr id="55" name="Rettangolo 54"/>
          <p:cNvSpPr>
            <a:spLocks noChangeArrowheads="1"/>
          </p:cNvSpPr>
          <p:nvPr/>
        </p:nvSpPr>
        <p:spPr bwMode="auto">
          <a:xfrm>
            <a:off x="6488992" y="4855768"/>
            <a:ext cx="1973855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€ </a:t>
            </a:r>
            <a:r>
              <a:rPr lang="it-IT" sz="1600" b="1" i="1" dirty="0">
                <a:solidFill>
                  <a:srgbClr val="1E4649"/>
                </a:solidFill>
              </a:rPr>
              <a:t>13.829.787,23 </a:t>
            </a:r>
          </a:p>
        </p:txBody>
      </p:sp>
    </p:spTree>
    <p:extLst>
      <p:ext uri="{BB962C8B-B14F-4D97-AF65-F5344CB8AC3E}">
        <p14:creationId xmlns:p14="http://schemas.microsoft.com/office/powerpoint/2010/main" val="15805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2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406400" y="981075"/>
            <a:ext cx="7612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ttangolo 20"/>
          <p:cNvSpPr>
            <a:spLocks noChangeArrowheads="1"/>
          </p:cNvSpPr>
          <p:nvPr/>
        </p:nvSpPr>
        <p:spPr bwMode="auto">
          <a:xfrm>
            <a:off x="179388" y="158750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8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3C8C93"/>
                </a:solidFill>
              </a:rPr>
              <a:t>Smart </a:t>
            </a:r>
            <a:r>
              <a:rPr lang="it-IT" sz="2000" b="1" dirty="0" err="1" smtClean="0">
                <a:solidFill>
                  <a:srgbClr val="3C8C93"/>
                </a:solidFill>
              </a:rPr>
              <a:t>Cities</a:t>
            </a:r>
            <a:r>
              <a:rPr lang="it-IT" sz="2000" b="1" dirty="0" smtClean="0">
                <a:solidFill>
                  <a:srgbClr val="3C8C93"/>
                </a:solidFill>
              </a:rPr>
              <a:t> and </a:t>
            </a:r>
            <a:r>
              <a:rPr lang="it-IT" sz="2000" b="1" dirty="0" err="1" smtClean="0">
                <a:solidFill>
                  <a:srgbClr val="3C8C93"/>
                </a:solidFill>
              </a:rPr>
              <a:t>Communities</a:t>
            </a:r>
            <a:r>
              <a:rPr lang="it-IT" sz="2000" b="1" dirty="0" smtClean="0">
                <a:solidFill>
                  <a:srgbClr val="3C8C93"/>
                </a:solidFill>
              </a:rPr>
              <a:t> – PON_04a2</a:t>
            </a:r>
            <a:endParaRPr lang="it-IT" sz="2000" b="1" dirty="0">
              <a:solidFill>
                <a:srgbClr val="3C8C93"/>
              </a:solidFill>
            </a:endParaRPr>
          </a:p>
        </p:txBody>
      </p:sp>
      <p:pic>
        <p:nvPicPr>
          <p:cNvPr id="60" name="Immagine 2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484028" y="981074"/>
            <a:ext cx="7612063" cy="49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35496" y="1077891"/>
            <a:ext cx="1873920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Disponibilità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finanziaria</a:t>
            </a:r>
          </a:p>
        </p:txBody>
      </p:sp>
      <p:sp>
        <p:nvSpPr>
          <p:cNvPr id="69" name="Rettangolo 68"/>
          <p:cNvSpPr/>
          <p:nvPr/>
        </p:nvSpPr>
        <p:spPr bwMode="auto">
          <a:xfrm>
            <a:off x="1814602" y="1153768"/>
            <a:ext cx="3624190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200.696.821,00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7083" y="4189943"/>
            <a:ext cx="3887787" cy="617849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Impegno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totale</a:t>
            </a:r>
          </a:p>
        </p:txBody>
      </p:sp>
      <p:sp>
        <p:nvSpPr>
          <p:cNvPr id="71" name="Rettangolo 70"/>
          <p:cNvSpPr/>
          <p:nvPr/>
        </p:nvSpPr>
        <p:spPr bwMode="auto">
          <a:xfrm>
            <a:off x="1855164" y="4261950"/>
            <a:ext cx="3515014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€ 196.612.078,94  </a:t>
            </a:r>
          </a:p>
        </p:txBody>
      </p:sp>
      <p:sp>
        <p:nvSpPr>
          <p:cNvPr id="75" name="Rettangolo 74"/>
          <p:cNvSpPr/>
          <p:nvPr/>
        </p:nvSpPr>
        <p:spPr bwMode="auto">
          <a:xfrm>
            <a:off x="1818967" y="1653429"/>
            <a:ext cx="1767333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100.348.410,50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85" name="Rettangolo 84"/>
          <p:cNvSpPr/>
          <p:nvPr/>
        </p:nvSpPr>
        <p:spPr bwMode="auto">
          <a:xfrm>
            <a:off x="3636948" y="1654480"/>
            <a:ext cx="1812095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100.348.410,50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634175" y="2086495"/>
            <a:ext cx="1993155" cy="46960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 smtClean="0">
                <a:solidFill>
                  <a:srgbClr val="1E4649"/>
                </a:solidFill>
              </a:rPr>
              <a:t>Azioni integrate per la Società dell’Informazione</a:t>
            </a: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3630698" y="2095300"/>
            <a:ext cx="2016000" cy="46960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 smtClean="0">
                <a:solidFill>
                  <a:srgbClr val="1E4649"/>
                </a:solidFill>
              </a:rPr>
              <a:t>Azioni integrate per lo </a:t>
            </a:r>
          </a:p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 smtClean="0">
                <a:solidFill>
                  <a:srgbClr val="1E4649"/>
                </a:solidFill>
              </a:rPr>
              <a:t>Sviluppo Sostenibile </a:t>
            </a:r>
          </a:p>
        </p:txBody>
      </p:sp>
      <p:sp>
        <p:nvSpPr>
          <p:cNvPr id="88" name="Rettangolo 87"/>
          <p:cNvSpPr/>
          <p:nvPr/>
        </p:nvSpPr>
        <p:spPr bwMode="auto">
          <a:xfrm>
            <a:off x="1865026" y="4687228"/>
            <a:ext cx="1765672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€ 99.796.753,74 </a:t>
            </a:r>
          </a:p>
        </p:txBody>
      </p:sp>
      <p:sp>
        <p:nvSpPr>
          <p:cNvPr id="89" name="Rettangolo 88"/>
          <p:cNvSpPr/>
          <p:nvPr/>
        </p:nvSpPr>
        <p:spPr bwMode="auto">
          <a:xfrm>
            <a:off x="3732749" y="4689807"/>
            <a:ext cx="1653393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€ 96.815.325,20 </a:t>
            </a: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1718519" y="5125476"/>
            <a:ext cx="1944215" cy="4551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>
                <a:solidFill>
                  <a:srgbClr val="1E4649"/>
                </a:solidFill>
              </a:rPr>
              <a:t>Azioni integrate per la Società dell’Informazione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563614" y="5119636"/>
            <a:ext cx="2016498" cy="46960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>
                <a:solidFill>
                  <a:srgbClr val="1E4649"/>
                </a:solidFill>
              </a:rPr>
              <a:t>Azioni </a:t>
            </a:r>
            <a:r>
              <a:rPr lang="it-IT" sz="1100" b="1" i="1" dirty="0" smtClean="0">
                <a:solidFill>
                  <a:srgbClr val="1E4649"/>
                </a:solidFill>
              </a:rPr>
              <a:t>integrate per </a:t>
            </a:r>
            <a:r>
              <a:rPr lang="it-IT" sz="1100" b="1" i="1" dirty="0">
                <a:solidFill>
                  <a:srgbClr val="1E4649"/>
                </a:solidFill>
              </a:rPr>
              <a:t>lo </a:t>
            </a:r>
          </a:p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>
                <a:solidFill>
                  <a:srgbClr val="1E4649"/>
                </a:solidFill>
              </a:rPr>
              <a:t>Sviluppo Sostenibile </a:t>
            </a: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86803" y="2717514"/>
            <a:ext cx="1966629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Progetti ammessi a cofinanziamento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2987675" y="2852936"/>
            <a:ext cx="1584325" cy="347006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8</a:t>
            </a:r>
          </a:p>
        </p:txBody>
      </p:sp>
      <p:pic>
        <p:nvPicPr>
          <p:cNvPr id="40" name="Immagine 2" descr="logo-PON-b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2078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magine 4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2924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70749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magin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9380"/>
            <a:ext cx="1054800" cy="4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37853" y="3609986"/>
            <a:ext cx="3887787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Costo ammesso</a:t>
            </a:r>
          </a:p>
        </p:txBody>
      </p:sp>
      <p:sp>
        <p:nvSpPr>
          <p:cNvPr id="45" name="Rettangolo 44"/>
          <p:cNvSpPr/>
          <p:nvPr/>
        </p:nvSpPr>
        <p:spPr bwMode="auto">
          <a:xfrm>
            <a:off x="1837408" y="3641407"/>
            <a:ext cx="3809290" cy="30100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272.292.534,02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0" y="6351203"/>
            <a:ext cx="1879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smtClean="0"/>
              <a:t>Dati aggiornati al 16 novembre 2012.</a:t>
            </a:r>
            <a:endParaRPr lang="it-IT" sz="800" i="1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297795" y="1052736"/>
            <a:ext cx="2384898" cy="243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FFFFFF"/>
                </a:solidFill>
              </a:rPr>
              <a:t>Tipologia soggetti proponenti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234420" y="1493662"/>
            <a:ext cx="158417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Grandi Imprese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234420" y="2543637"/>
            <a:ext cx="944426" cy="3003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Università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234420" y="1857346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PMI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6228184" y="2217386"/>
            <a:ext cx="15841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Micro Imprese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6249380" y="2933822"/>
            <a:ext cx="1425758" cy="4576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Enti Pubblici  di Ricerca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247334" y="3437878"/>
            <a:ext cx="1296144" cy="5034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50000"/>
                  </a:srgbClr>
                </a:solidFill>
              </a:rPr>
              <a:t>Organismi di ricerca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6372200" y="4941168"/>
            <a:ext cx="2139253" cy="63888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Investimento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medio per progetto</a:t>
            </a:r>
          </a:p>
        </p:txBody>
      </p:sp>
      <p:sp>
        <p:nvSpPr>
          <p:cNvPr id="51" name="Rettangolo 50"/>
          <p:cNvSpPr>
            <a:spLocks noChangeArrowheads="1"/>
          </p:cNvSpPr>
          <p:nvPr/>
        </p:nvSpPr>
        <p:spPr bwMode="auto">
          <a:xfrm>
            <a:off x="6488992" y="5719864"/>
            <a:ext cx="1973855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1E4649"/>
                </a:solidFill>
              </a:rPr>
              <a:t> € 24.576.509,87 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8061254" y="1497873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35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8054722" y="2547279"/>
            <a:ext cx="77198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28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8028384" y="2985990"/>
            <a:ext cx="809021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25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8100392" y="3512930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4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8062352" y="1853702"/>
            <a:ext cx="76435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34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8121888" y="2213743"/>
            <a:ext cx="626576" cy="2846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i="1" dirty="0" smtClean="0">
                <a:solidFill>
                  <a:srgbClr val="BBE0E3">
                    <a:lumMod val="25000"/>
                  </a:srgbClr>
                </a:solidFill>
              </a:rPr>
              <a:t>3</a:t>
            </a:r>
            <a:endParaRPr lang="it-IT" sz="1200" b="1" i="1" dirty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ttangolo 20"/>
          <p:cNvSpPr>
            <a:spLocks noChangeArrowheads="1"/>
          </p:cNvSpPr>
          <p:nvPr/>
        </p:nvSpPr>
        <p:spPr bwMode="auto">
          <a:xfrm>
            <a:off x="179388" y="158750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8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3C8C93"/>
                </a:solidFill>
              </a:rPr>
              <a:t>Social Innovation – PON_04a3</a:t>
            </a:r>
            <a:endParaRPr lang="it-IT" sz="2000" b="1" dirty="0">
              <a:solidFill>
                <a:srgbClr val="3C8C93"/>
              </a:solidFill>
            </a:endParaRPr>
          </a:p>
        </p:txBody>
      </p:sp>
      <p:pic>
        <p:nvPicPr>
          <p:cNvPr id="60" name="Immagine 2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8835" r="46091" b="8864"/>
          <a:stretch>
            <a:fillRect/>
          </a:stretch>
        </p:blipFill>
        <p:spPr bwMode="auto">
          <a:xfrm>
            <a:off x="373061" y="981546"/>
            <a:ext cx="7612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251520" y="908720"/>
            <a:ext cx="1873920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Disponibilità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finanziaria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203199" y="1757092"/>
            <a:ext cx="3505562" cy="63888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Progetti ammessi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a cofinanziamento</a:t>
            </a: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275707" y="1883323"/>
            <a:ext cx="1584325" cy="31546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56</a:t>
            </a:r>
          </a:p>
        </p:txBody>
      </p:sp>
      <p:sp>
        <p:nvSpPr>
          <p:cNvPr id="69" name="Rettangolo 68"/>
          <p:cNvSpPr/>
          <p:nvPr/>
        </p:nvSpPr>
        <p:spPr bwMode="auto">
          <a:xfrm>
            <a:off x="2394151" y="1006815"/>
            <a:ext cx="2897929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€ 40.000.000,00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9387" y="3212976"/>
            <a:ext cx="3887787" cy="36803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Impegno totale</a:t>
            </a:r>
          </a:p>
        </p:txBody>
      </p:sp>
      <p:sp>
        <p:nvSpPr>
          <p:cNvPr id="71" name="Rettangolo 70"/>
          <p:cNvSpPr/>
          <p:nvPr/>
        </p:nvSpPr>
        <p:spPr bwMode="auto">
          <a:xfrm>
            <a:off x="2322143" y="3245721"/>
            <a:ext cx="2753913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€ 39.145.044,85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182562" y="3835583"/>
            <a:ext cx="3889375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3C8C93"/>
                </a:solidFill>
              </a:rPr>
              <a:t>Importo </a:t>
            </a:r>
            <a:r>
              <a:rPr lang="it-IT" sz="1600" b="1" i="1" dirty="0" smtClean="0">
                <a:solidFill>
                  <a:srgbClr val="3C8C93"/>
                </a:solidFill>
              </a:rPr>
              <a:t>erogato</a:t>
            </a:r>
            <a:endParaRPr lang="it-IT" sz="1600" b="1" i="1" dirty="0">
              <a:solidFill>
                <a:srgbClr val="3C8C93"/>
              </a:solidFill>
            </a:endParaRPr>
          </a:p>
        </p:txBody>
      </p:sp>
      <p:sp>
        <p:nvSpPr>
          <p:cNvPr id="74" name="Rettangolo 73"/>
          <p:cNvSpPr>
            <a:spLocks noChangeArrowheads="1"/>
          </p:cNvSpPr>
          <p:nvPr/>
        </p:nvSpPr>
        <p:spPr bwMode="auto">
          <a:xfrm>
            <a:off x="2322144" y="3866211"/>
            <a:ext cx="1856948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€ 19.572.522,43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6297795" y="1496885"/>
            <a:ext cx="2384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 smtClean="0"/>
              <a:t>Giovani, anche costituiti in entità no-profit, di età non superiore ai 30 anni alla data di presentazione del progetto, e residenti in una delle 4 Regioni della Convergenza.</a:t>
            </a:r>
            <a:endParaRPr lang="it-IT" sz="1400" i="1" dirty="0"/>
          </a:p>
        </p:txBody>
      </p:sp>
      <p:pic>
        <p:nvPicPr>
          <p:cNvPr id="19" name="Immagine 2" descr="logo-PON-bo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1" y="6172078"/>
            <a:ext cx="954463" cy="4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60" y="6172924"/>
            <a:ext cx="1080118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6" y="6170749"/>
            <a:ext cx="1240904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4" y="6169380"/>
            <a:ext cx="1054800" cy="4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80157" y="2636912"/>
            <a:ext cx="3887787" cy="34700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254" tIns="48127" rIns="96254" bIns="48127" anchor="ctr">
            <a:spAutoFit/>
          </a:bodyPr>
          <a:lstStyle/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Costo ammesso</a:t>
            </a:r>
          </a:p>
        </p:txBody>
      </p:sp>
      <p:sp>
        <p:nvSpPr>
          <p:cNvPr id="29" name="Rettangolo 28"/>
          <p:cNvSpPr/>
          <p:nvPr/>
        </p:nvSpPr>
        <p:spPr bwMode="auto">
          <a:xfrm>
            <a:off x="2319778" y="2668333"/>
            <a:ext cx="3404350" cy="3219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dirty="0">
                <a:solidFill>
                  <a:srgbClr val="BBE0E3">
                    <a:lumMod val="25000"/>
                  </a:srgbClr>
                </a:solidFill>
              </a:rPr>
              <a:t>€ </a:t>
            </a:r>
            <a:r>
              <a:rPr lang="it-IT" sz="1600" b="1" i="1" dirty="0" smtClean="0">
                <a:solidFill>
                  <a:srgbClr val="BBE0E3">
                    <a:lumMod val="25000"/>
                  </a:srgbClr>
                </a:solidFill>
              </a:rPr>
              <a:t>48.931.306,08</a:t>
            </a:r>
            <a:endParaRPr lang="it-IT" sz="1600" b="1" i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351203"/>
            <a:ext cx="1879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smtClean="0"/>
              <a:t>Dati aggiornati al 16 novembre 2012.</a:t>
            </a:r>
            <a:endParaRPr lang="it-IT" sz="800" i="1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372200" y="4293096"/>
            <a:ext cx="2139253" cy="63888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6254" tIns="48127" rIns="96254" bIns="48127" anchor="ctr">
            <a:spAutoFit/>
          </a:bodyPr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Investimento </a:t>
            </a:r>
          </a:p>
          <a:p>
            <a:pPr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3C8C93"/>
                </a:solidFill>
              </a:rPr>
              <a:t>medio per progetto</a:t>
            </a:r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6488992" y="5071792"/>
            <a:ext cx="1973855" cy="282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algn="ctr" defTabSz="873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1E4649"/>
                </a:solidFill>
              </a:rPr>
              <a:t>€ 699.018,65</a:t>
            </a:r>
            <a:endParaRPr lang="it-IT" sz="1600" b="1" i="1" dirty="0">
              <a:solidFill>
                <a:srgbClr val="1E4649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297795" y="1052736"/>
            <a:ext cx="2384898" cy="243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FFFFFF"/>
                </a:solidFill>
              </a:rPr>
              <a:t>Tipologia soggetti proponenti</a:t>
            </a:r>
          </a:p>
        </p:txBody>
      </p:sp>
    </p:spTree>
    <p:extLst>
      <p:ext uri="{BB962C8B-B14F-4D97-AF65-F5344CB8AC3E}">
        <p14:creationId xmlns:p14="http://schemas.microsoft.com/office/powerpoint/2010/main" val="23961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28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28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515</Words>
  <Application>Microsoft Office PowerPoint</Application>
  <PresentationFormat>Presentazione su schermo (4:3)</PresentationFormat>
  <Paragraphs>219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Tema di Office</vt:lpstr>
      <vt:lpstr>Presentazione vuota</vt:lpstr>
      <vt:lpstr>1_Presentazione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pagnanir</dc:creator>
  <cp:lastModifiedBy>pagnanir</cp:lastModifiedBy>
  <cp:revision>148</cp:revision>
  <cp:lastPrinted>2012-11-14T17:58:02Z</cp:lastPrinted>
  <dcterms:created xsi:type="dcterms:W3CDTF">2012-11-08T10:57:56Z</dcterms:created>
  <dcterms:modified xsi:type="dcterms:W3CDTF">2012-11-15T14:19:19Z</dcterms:modified>
</cp:coreProperties>
</file>